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3.xml" ContentType="application/vnd.openxmlformats-officedocument.presentationml.notesSlide+xml"/>
  <Override PartName="/ppt/theme/themeOverride8.xml" ContentType="application/vnd.openxmlformats-officedocument.themeOverride+xml"/>
  <Override PartName="/ppt/notesSlides/notesSlide4.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Lst>
  <p:notesMasterIdLst>
    <p:notesMasterId r:id="rId27"/>
  </p:notesMasterIdLst>
  <p:sldIdLst>
    <p:sldId id="282" r:id="rId3"/>
    <p:sldId id="283" r:id="rId4"/>
    <p:sldId id="284" r:id="rId5"/>
    <p:sldId id="261" r:id="rId6"/>
    <p:sldId id="262" r:id="rId7"/>
    <p:sldId id="263" r:id="rId8"/>
    <p:sldId id="264" r:id="rId9"/>
    <p:sldId id="278" r:id="rId10"/>
    <p:sldId id="276" r:id="rId11"/>
    <p:sldId id="290" r:id="rId12"/>
    <p:sldId id="281" r:id="rId13"/>
    <p:sldId id="287" r:id="rId14"/>
    <p:sldId id="289" r:id="rId15"/>
    <p:sldId id="269" r:id="rId16"/>
    <p:sldId id="291" r:id="rId17"/>
    <p:sldId id="294" r:id="rId18"/>
    <p:sldId id="295" r:id="rId19"/>
    <p:sldId id="296" r:id="rId20"/>
    <p:sldId id="297" r:id="rId21"/>
    <p:sldId id="298" r:id="rId22"/>
    <p:sldId id="300" r:id="rId23"/>
    <p:sldId id="292" r:id="rId24"/>
    <p:sldId id="293" r:id="rId25"/>
    <p:sldId id="27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7" d="100"/>
          <a:sy n="107" d="100"/>
        </p:scale>
        <p:origin x="-1616" y="-112"/>
      </p:cViewPr>
      <p:guideLst>
        <p:guide orient="horz"/>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34604-899D-EB4A-AB04-B6515D72E4AB}" type="datetimeFigureOut">
              <a:rPr lang="en-US" smtClean="0"/>
              <a:t>31/07/2015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68C8D7-1A0A-424A-A073-ADA0949AC8E3}" type="slidenum">
              <a:rPr lang="en-US" smtClean="0"/>
              <a:t>‹#›</a:t>
            </a:fld>
            <a:endParaRPr lang="en-US"/>
          </a:p>
        </p:txBody>
      </p:sp>
    </p:spTree>
    <p:extLst>
      <p:ext uri="{BB962C8B-B14F-4D97-AF65-F5344CB8AC3E}">
        <p14:creationId xmlns:p14="http://schemas.microsoft.com/office/powerpoint/2010/main" val="9863857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guess here what</a:t>
            </a:r>
            <a:r>
              <a:rPr lang="en-US" baseline="0" dirty="0" smtClean="0"/>
              <a:t> are PSMs what is FM…? </a:t>
            </a:r>
            <a:endParaRPr lang="en-US" dirty="0"/>
          </a:p>
        </p:txBody>
      </p:sp>
      <p:sp>
        <p:nvSpPr>
          <p:cNvPr id="4" name="Slide Number Placeholder 3"/>
          <p:cNvSpPr>
            <a:spLocks noGrp="1"/>
          </p:cNvSpPr>
          <p:nvPr>
            <p:ph type="sldNum" sz="quarter" idx="10"/>
          </p:nvPr>
        </p:nvSpPr>
        <p:spPr/>
        <p:txBody>
          <a:bodyPr/>
          <a:lstStyle/>
          <a:p>
            <a:fld id="{51A02179-93C4-4E32-851F-1F1B7FE7AAF1}" type="slidenum">
              <a:rPr lang="en-US" smtClean="0"/>
              <a:t>2</a:t>
            </a:fld>
            <a:endParaRPr lang="en-US"/>
          </a:p>
        </p:txBody>
      </p:sp>
    </p:spTree>
    <p:extLst>
      <p:ext uri="{BB962C8B-B14F-4D97-AF65-F5344CB8AC3E}">
        <p14:creationId xmlns:p14="http://schemas.microsoft.com/office/powerpoint/2010/main" val="242698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literature focuses mostly on teaching and not on learning and does not address the evolution of learning processes in the novice-expert continuum; it has not recognized that the process of learning may be different and may occur in different ways for different ‘stages’ in the novice-expert trajectory.</a:t>
            </a:r>
            <a:endParaRPr lang="en-US" dirty="0"/>
          </a:p>
        </p:txBody>
      </p:sp>
      <p:sp>
        <p:nvSpPr>
          <p:cNvPr id="4" name="Slide Number Placeholder 3"/>
          <p:cNvSpPr>
            <a:spLocks noGrp="1"/>
          </p:cNvSpPr>
          <p:nvPr>
            <p:ph type="sldNum" sz="quarter" idx="10"/>
          </p:nvPr>
        </p:nvSpPr>
        <p:spPr/>
        <p:txBody>
          <a:bodyPr/>
          <a:lstStyle/>
          <a:p>
            <a:fld id="{51A02179-93C4-4E32-851F-1F1B7FE7AAF1}" type="slidenum">
              <a:rPr lang="en-US" smtClean="0"/>
              <a:t>7</a:t>
            </a:fld>
            <a:endParaRPr lang="en-US"/>
          </a:p>
        </p:txBody>
      </p:sp>
    </p:spTree>
    <p:extLst>
      <p:ext uri="{BB962C8B-B14F-4D97-AF65-F5344CB8AC3E}">
        <p14:creationId xmlns:p14="http://schemas.microsoft.com/office/powerpoint/2010/main" val="2404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“I’m sure I’m learning all the time but I can’t be more specific”, “I just do it but I can’t tell you how”. “Since people using the intuitive approach put their </a:t>
            </a:r>
          </a:p>
          <a:p>
            <a:endParaRPr lang="en-US" sz="1200" dirty="0" smtClean="0"/>
          </a:p>
          <a:p>
            <a:r>
              <a:rPr lang="en-US" sz="1200" dirty="0" smtClean="0"/>
              <a:t> “A variety of things can act as jolts, but they commonly occur when something out of the ordinary crops up, or where something has not gone according to plan. Mishaps and frustrations often provide the spur” (p. 24). </a:t>
            </a:r>
          </a:p>
          <a:p>
            <a:endParaRPr lang="en-US" sz="1200" dirty="0" smtClean="0"/>
          </a:p>
          <a:p>
            <a:endParaRPr lang="en-US" sz="12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“The outcome of the retrospective approach is that considered conclusions are knowingly reached. An individual, by reviewing, acquires knowledge, skills and insights or has them confirmed and reinforced” (p. 24).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“Individuals using this approach are expectant learners with their antennae constantly tuned in to the possibility of learning from a whole variety of experiences” (p. 25). The prospective approach includes</a:t>
            </a:r>
            <a:endParaRPr lang="en-GB" sz="1200" dirty="0" smtClean="0"/>
          </a:p>
          <a:p>
            <a:endParaRPr lang="en-US" dirty="0"/>
          </a:p>
        </p:txBody>
      </p:sp>
      <p:sp>
        <p:nvSpPr>
          <p:cNvPr id="4" name="Slide Number Placeholder 3"/>
          <p:cNvSpPr>
            <a:spLocks noGrp="1"/>
          </p:cNvSpPr>
          <p:nvPr>
            <p:ph type="sldNum" sz="quarter" idx="10"/>
          </p:nvPr>
        </p:nvSpPr>
        <p:spPr/>
        <p:txBody>
          <a:bodyPr/>
          <a:lstStyle/>
          <a:p>
            <a:fld id="{3268C8D7-1A0A-424A-A073-ADA0949AC8E3}" type="slidenum">
              <a:rPr lang="en-US" smtClean="0"/>
              <a:t>12</a:t>
            </a:fld>
            <a:endParaRPr lang="en-US"/>
          </a:p>
        </p:txBody>
      </p:sp>
    </p:spTree>
    <p:extLst>
      <p:ext uri="{BB962C8B-B14F-4D97-AF65-F5344CB8AC3E}">
        <p14:creationId xmlns:p14="http://schemas.microsoft.com/office/powerpoint/2010/main" val="119357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02179-93C4-4E32-851F-1F1B7FE7AAF1}" type="slidenum">
              <a:rPr lang="en-US" smtClean="0"/>
              <a:t>14</a:t>
            </a:fld>
            <a:endParaRPr lang="en-US"/>
          </a:p>
        </p:txBody>
      </p:sp>
    </p:spTree>
    <p:extLst>
      <p:ext uri="{BB962C8B-B14F-4D97-AF65-F5344CB8AC3E}">
        <p14:creationId xmlns:p14="http://schemas.microsoft.com/office/powerpoint/2010/main" val="365005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32442D7-671A-4F4A-96A1-1D3D4522E08E}"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54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B21918E-4286-44BC-836A-79C8DEBF6470}"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70902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1DACCB36-F044-4642-B901-7EB30654952D}"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1514058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673100" y="1700808"/>
            <a:ext cx="7874000" cy="845765"/>
          </a:xfrm>
          <a:prstGeom prst="rect">
            <a:avLst/>
          </a:prstGeom>
        </p:spPr>
        <p:txBody>
          <a:bodyPr lIns="0" tIns="0" rIns="0" bIns="0"/>
          <a:lstStyle>
            <a:lvl1pPr algn="l">
              <a:lnSpc>
                <a:spcPts val="5400"/>
              </a:lnSpc>
              <a:defRPr sz="3600" b="1">
                <a:solidFill>
                  <a:schemeClr val="bg1"/>
                </a:solidFill>
                <a:latin typeface="Tahoma" pitchFamily="34" charset="0"/>
                <a:ea typeface="Tahoma" pitchFamily="34" charset="0"/>
                <a:cs typeface="Tahoma"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3808968395"/>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32442D7-671A-4F4A-96A1-1D3D4522E08E}"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713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49D15D0-E3AE-4AF8-BE32-650341E7DA9F}"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2596576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06A2B995-B664-489A-A3EF-235B681BCE4A}" type="datetime1">
              <a:rPr lang="en-US" smtClean="0">
                <a:solidFill>
                  <a:srgbClr val="FFFFFF"/>
                </a:solidFill>
                <a:latin typeface="Arial"/>
              </a:rPr>
              <a:pPr defTabSz="914400"/>
              <a:t>31/07/2015</a:t>
            </a:fld>
            <a:endParaRPr lang="en-US">
              <a:solidFill>
                <a:srgbClr val="FFFFFF"/>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FFFFFF"/>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37658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93DD2C1A-0957-492A-A83F-7617EB3CFFAB}"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3516416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pPr defTabSz="914400"/>
            <a:fld id="{9E69B9F4-2FEA-4CCA-9E20-73E3325D8DDD}" type="datetime1">
              <a:rPr lang="en-US" smtClean="0">
                <a:solidFill>
                  <a:srgbClr val="292934"/>
                </a:solidFill>
                <a:latin typeface="Arial"/>
              </a:rPr>
              <a:pPr defTabSz="914400"/>
              <a:t>31/07/2015</a:t>
            </a:fld>
            <a:endParaRPr lang="en-US">
              <a:solidFill>
                <a:srgbClr val="292934"/>
              </a:solidFill>
              <a:latin typeface="Arial"/>
            </a:endParaRPr>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9" name="Slide Number Placeholder 8"/>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315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pPr defTabSz="914400"/>
            <a:fld id="{5D941C77-B4EB-4FB4-AF54-7E972A9F4118}" type="datetime1">
              <a:rPr lang="en-US" smtClean="0">
                <a:solidFill>
                  <a:srgbClr val="292934"/>
                </a:solidFill>
                <a:latin typeface="Arial"/>
              </a:rPr>
              <a:pPr defTabSz="914400"/>
              <a:t>31/07/2015</a:t>
            </a:fld>
            <a:endParaRPr lang="en-US">
              <a:solidFill>
                <a:srgbClr val="292934"/>
              </a:solidFill>
              <a:latin typeface="Arial"/>
            </a:endParaRPr>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5" name="Slide Number Placeholder 4"/>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624811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pPr defTabSz="914400"/>
            <a:fld id="{4218EB69-A24B-4053-A31C-180E94AEDCA0}" type="datetime1">
              <a:rPr lang="en-US" smtClean="0">
                <a:solidFill>
                  <a:srgbClr val="292934"/>
                </a:solidFill>
                <a:latin typeface="Arial"/>
              </a:rPr>
              <a:pPr defTabSz="914400"/>
              <a:t>31/07/2015</a:t>
            </a:fld>
            <a:endParaRPr lang="en-US">
              <a:solidFill>
                <a:srgbClr val="292934"/>
              </a:solidFill>
              <a:latin typeface="Arial"/>
            </a:endParaRPr>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101215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49D15D0-E3AE-4AF8-BE32-650341E7DA9F}"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3163313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5F976C1E-A135-4185-82E0-9FDE817115FC}"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3522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D8973D2F-99B5-4731-89B0-058A10C888B9}"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402000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5B21918E-4286-44BC-836A-79C8DEBF6470}"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1879959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1DACCB36-F044-4642-B901-7EB30654952D}" type="datetime1">
              <a:rPr lang="en-US" smtClean="0">
                <a:solidFill>
                  <a:srgbClr val="292934"/>
                </a:solidFill>
                <a:latin typeface="Arial"/>
              </a:rPr>
              <a:pPr defTabSz="914400"/>
              <a:t>31/07/2015</a:t>
            </a:fld>
            <a:endParaRPr lang="en-US">
              <a:solidFill>
                <a:srgbClr val="292934"/>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681954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673100" y="1700808"/>
            <a:ext cx="7874000" cy="845765"/>
          </a:xfrm>
          <a:prstGeom prst="rect">
            <a:avLst/>
          </a:prstGeom>
        </p:spPr>
        <p:txBody>
          <a:bodyPr lIns="0" tIns="0" rIns="0" bIns="0"/>
          <a:lstStyle>
            <a:lvl1pPr algn="l">
              <a:lnSpc>
                <a:spcPts val="5400"/>
              </a:lnSpc>
              <a:defRPr sz="3600" b="1">
                <a:solidFill>
                  <a:schemeClr val="bg1"/>
                </a:solidFill>
                <a:latin typeface="Tahoma" pitchFamily="34" charset="0"/>
                <a:ea typeface="Tahoma" pitchFamily="34" charset="0"/>
                <a:cs typeface="Tahoma"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161291678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pPr defTabSz="914400"/>
            <a:fld id="{06A2B995-B664-489A-A3EF-235B681BCE4A}" type="datetime1">
              <a:rPr lang="en-US" smtClean="0">
                <a:solidFill>
                  <a:srgbClr val="FFFFFF"/>
                </a:solidFill>
                <a:latin typeface="Arial"/>
              </a:rPr>
              <a:pPr defTabSz="914400"/>
              <a:t>31/07/2015</a:t>
            </a:fld>
            <a:endParaRPr lang="en-US">
              <a:solidFill>
                <a:srgbClr val="FFFFFF"/>
              </a:solidFill>
              <a:latin typeface="Arial"/>
            </a:endParaRPr>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FFFFFF"/>
              </a:solidFill>
              <a:latin typeface="Arial"/>
            </a:endParaRPr>
          </a:p>
        </p:txBody>
      </p:sp>
      <p:sp>
        <p:nvSpPr>
          <p:cNvPr id="6" name="Slide Number Placeholder 5"/>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6996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93DD2C1A-0957-492A-A83F-7617EB3CFFAB}"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382873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pPr defTabSz="914400"/>
            <a:fld id="{9E69B9F4-2FEA-4CCA-9E20-73E3325D8DDD}" type="datetime1">
              <a:rPr lang="en-US" smtClean="0">
                <a:solidFill>
                  <a:srgbClr val="292934"/>
                </a:solidFill>
                <a:latin typeface="Arial"/>
              </a:rPr>
              <a:pPr defTabSz="914400"/>
              <a:t>31/07/2015</a:t>
            </a:fld>
            <a:endParaRPr lang="en-US">
              <a:solidFill>
                <a:srgbClr val="292934"/>
              </a:solidFill>
              <a:latin typeface="Arial"/>
            </a:endParaRPr>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9" name="Slide Number Placeholder 8"/>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92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pPr defTabSz="914400"/>
            <a:fld id="{5D941C77-B4EB-4FB4-AF54-7E972A9F4118}" type="datetime1">
              <a:rPr lang="en-US" smtClean="0">
                <a:solidFill>
                  <a:srgbClr val="292934"/>
                </a:solidFill>
                <a:latin typeface="Arial"/>
              </a:rPr>
              <a:pPr defTabSz="914400"/>
              <a:t>31/07/2015</a:t>
            </a:fld>
            <a:endParaRPr lang="en-US">
              <a:solidFill>
                <a:srgbClr val="292934"/>
              </a:solidFill>
              <a:latin typeface="Arial"/>
            </a:endParaRPr>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5" name="Slide Number Placeholder 4"/>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280423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pPr defTabSz="914400"/>
            <a:fld id="{4218EB69-A24B-4053-A31C-180E94AEDCA0}" type="datetime1">
              <a:rPr lang="en-US" smtClean="0">
                <a:solidFill>
                  <a:srgbClr val="292934"/>
                </a:solidFill>
                <a:latin typeface="Arial"/>
              </a:rPr>
              <a:pPr defTabSz="914400"/>
              <a:t>31/07/2015</a:t>
            </a:fld>
            <a:endParaRPr lang="en-US">
              <a:solidFill>
                <a:srgbClr val="292934"/>
              </a:solidFill>
              <a:latin typeface="Arial"/>
            </a:endParaRPr>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221983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5F976C1E-A135-4185-82E0-9FDE817115FC}"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45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pPr defTabSz="914400"/>
            <a:fld id="{D8973D2F-99B5-4731-89B0-058A10C888B9}" type="datetime1">
              <a:rPr lang="en-US" smtClean="0">
                <a:solidFill>
                  <a:srgbClr val="292934"/>
                </a:solidFill>
                <a:latin typeface="Arial"/>
              </a:rPr>
              <a:pPr defTabSz="914400"/>
              <a:t>31/07/2015</a:t>
            </a:fld>
            <a:endParaRPr lang="en-US">
              <a:solidFill>
                <a:srgbClr val="292934"/>
              </a:solidFill>
              <a:latin typeface="Arial"/>
            </a:endParaRPr>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defTabSz="914400"/>
            <a:endParaRPr lang="en-US">
              <a:solidFill>
                <a:srgbClr val="292934"/>
              </a:solidFill>
              <a:latin typeface="Arial"/>
            </a:endParaRPr>
          </a:p>
        </p:txBody>
      </p:sp>
      <p:sp>
        <p:nvSpPr>
          <p:cNvPr id="7" name="Slide Number Placeholder 6"/>
          <p:cNvSpPr>
            <a:spLocks noGrp="1"/>
          </p:cNvSpPr>
          <p:nvPr>
            <p:ph type="sldNum" sz="quarter" idx="12"/>
          </p:nvPr>
        </p:nvSpPr>
        <p:spPr/>
        <p:txBody>
          <a:bodyPr/>
          <a:lstStyle/>
          <a:p>
            <a:fld id="{AF837306-73CB-44BD-A663-855D6AB04C6D}" type="slidenum">
              <a:rPr lang="en-US" smtClean="0">
                <a:latin typeface="Arial"/>
              </a:rPr>
              <a:pPr/>
              <a:t>‹#›</a:t>
            </a:fld>
            <a:endParaRPr lang="en-US">
              <a:latin typeface="Arial"/>
            </a:endParaRPr>
          </a:p>
        </p:txBody>
      </p:sp>
    </p:spTree>
    <p:extLst>
      <p:ext uri="{BB962C8B-B14F-4D97-AF65-F5344CB8AC3E}">
        <p14:creationId xmlns:p14="http://schemas.microsoft.com/office/powerpoint/2010/main" val="5399561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gi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2.gif"/><Relationship Id="rId15" Type="http://schemas.openxmlformats.org/officeDocument/2006/relationships/image" Target="../media/image3.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latin typeface="Aria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latin typeface="Arial"/>
            </a:endParaRPr>
          </a:p>
        </p:txBody>
      </p:sp>
      <p:sp>
        <p:nvSpPr>
          <p:cNvPr id="6" name="Slide Number Placeholder 5"/>
          <p:cNvSpPr>
            <a:spLocks noGrp="1"/>
          </p:cNvSpPr>
          <p:nvPr>
            <p:ph type="sldNum" sz="quarter" idx="4"/>
          </p:nvPr>
        </p:nvSpPr>
        <p:spPr>
          <a:xfrm>
            <a:off x="8077200" y="6541027"/>
            <a:ext cx="1066800" cy="329184"/>
          </a:xfrm>
          <a:prstGeom prst="rect">
            <a:avLst/>
          </a:prstGeom>
        </p:spPr>
        <p:txBody>
          <a:bodyPr vert="horz" lIns="91440" tIns="45720" rIns="91440" bIns="45720" rtlCol="0" anchor="ctr"/>
          <a:lstStyle>
            <a:lvl1pPr algn="r">
              <a:defRPr sz="1200" b="0">
                <a:solidFill>
                  <a:srgbClr val="FFFFFF"/>
                </a:solidFill>
              </a:defRPr>
            </a:lvl1pPr>
          </a:lstStyle>
          <a:p>
            <a:pPr defTabSz="914400"/>
            <a:fld id="{AF837306-73CB-44BD-A663-855D6AB04C6D}" type="slidenum">
              <a:rPr lang="en-US" smtClean="0">
                <a:latin typeface="Arial"/>
              </a:rPr>
              <a:pPr defTabSz="914400"/>
              <a:t>‹#›</a:t>
            </a:fld>
            <a:endParaRPr lang="en-US" dirty="0">
              <a:latin typeface="Arial"/>
            </a:endParaRPr>
          </a:p>
        </p:txBody>
      </p:sp>
      <p:pic>
        <p:nvPicPr>
          <p:cNvPr id="9" name="Picture 8" descr="Home"/>
          <p:cNvPicPr/>
          <p:nvPr userDrawn="1"/>
        </p:nvPicPr>
        <p:blipFill>
          <a:blip r:embed="rId14" cstate="print"/>
          <a:srcRect/>
          <a:stretch>
            <a:fillRect/>
          </a:stretch>
        </p:blipFill>
        <p:spPr bwMode="auto">
          <a:xfrm>
            <a:off x="35496" y="74588"/>
            <a:ext cx="411480" cy="546100"/>
          </a:xfrm>
          <a:prstGeom prst="rect">
            <a:avLst/>
          </a:prstGeom>
          <a:noFill/>
          <a:ln w="9525">
            <a:noFill/>
            <a:miter lim="800000"/>
            <a:headEnd/>
            <a:tailEnd/>
          </a:ln>
        </p:spPr>
      </p:pic>
      <p:pic>
        <p:nvPicPr>
          <p:cNvPr id="11" name="Picture 10"/>
          <p:cNvPicPr>
            <a:picLocks noChangeAspect="1"/>
          </p:cNvPicPr>
          <p:nvPr userDrawn="1"/>
        </p:nvPicPr>
        <p:blipFill>
          <a:blip r:embed="rId15"/>
          <a:stretch>
            <a:fillRect/>
          </a:stretch>
        </p:blipFill>
        <p:spPr>
          <a:xfrm>
            <a:off x="8028384" y="44624"/>
            <a:ext cx="1152128" cy="470256"/>
          </a:xfrm>
          <a:prstGeom prst="rect">
            <a:avLst/>
          </a:prstGeom>
        </p:spPr>
      </p:pic>
    </p:spTree>
    <p:extLst>
      <p:ext uri="{BB962C8B-B14F-4D97-AF65-F5344CB8AC3E}">
        <p14:creationId xmlns:p14="http://schemas.microsoft.com/office/powerpoint/2010/main" val="3281244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latin typeface="Aria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latin typeface="Arial"/>
            </a:endParaRPr>
          </a:p>
        </p:txBody>
      </p:sp>
      <p:sp>
        <p:nvSpPr>
          <p:cNvPr id="6" name="Slide Number Placeholder 5"/>
          <p:cNvSpPr>
            <a:spLocks noGrp="1"/>
          </p:cNvSpPr>
          <p:nvPr>
            <p:ph type="sldNum" sz="quarter" idx="4"/>
          </p:nvPr>
        </p:nvSpPr>
        <p:spPr>
          <a:xfrm>
            <a:off x="8077200" y="6541027"/>
            <a:ext cx="1066800" cy="329184"/>
          </a:xfrm>
          <a:prstGeom prst="rect">
            <a:avLst/>
          </a:prstGeom>
        </p:spPr>
        <p:txBody>
          <a:bodyPr vert="horz" lIns="91440" tIns="45720" rIns="91440" bIns="45720" rtlCol="0" anchor="ctr"/>
          <a:lstStyle>
            <a:lvl1pPr algn="r">
              <a:defRPr sz="1200" b="0">
                <a:solidFill>
                  <a:srgbClr val="FFFFFF"/>
                </a:solidFill>
              </a:defRPr>
            </a:lvl1pPr>
          </a:lstStyle>
          <a:p>
            <a:pPr defTabSz="914400"/>
            <a:fld id="{AF837306-73CB-44BD-A663-855D6AB04C6D}" type="slidenum">
              <a:rPr lang="en-US" smtClean="0">
                <a:latin typeface="Arial"/>
              </a:rPr>
              <a:pPr defTabSz="914400"/>
              <a:t>‹#›</a:t>
            </a:fld>
            <a:endParaRPr lang="en-US" dirty="0">
              <a:latin typeface="Arial"/>
            </a:endParaRPr>
          </a:p>
        </p:txBody>
      </p:sp>
      <p:pic>
        <p:nvPicPr>
          <p:cNvPr id="9" name="Picture 8" descr="Home"/>
          <p:cNvPicPr/>
          <p:nvPr userDrawn="1"/>
        </p:nvPicPr>
        <p:blipFill>
          <a:blip r:embed="rId14" cstate="print"/>
          <a:srcRect/>
          <a:stretch>
            <a:fillRect/>
          </a:stretch>
        </p:blipFill>
        <p:spPr bwMode="auto">
          <a:xfrm>
            <a:off x="35496" y="74588"/>
            <a:ext cx="411480" cy="546100"/>
          </a:xfrm>
          <a:prstGeom prst="rect">
            <a:avLst/>
          </a:prstGeom>
          <a:noFill/>
          <a:ln w="9525">
            <a:noFill/>
            <a:miter lim="800000"/>
            <a:headEnd/>
            <a:tailEnd/>
          </a:ln>
        </p:spPr>
      </p:pic>
      <p:pic>
        <p:nvPicPr>
          <p:cNvPr id="11" name="Picture 10"/>
          <p:cNvPicPr>
            <a:picLocks noChangeAspect="1"/>
          </p:cNvPicPr>
          <p:nvPr userDrawn="1"/>
        </p:nvPicPr>
        <p:blipFill>
          <a:blip r:embed="rId15"/>
          <a:stretch>
            <a:fillRect/>
          </a:stretch>
        </p:blipFill>
        <p:spPr>
          <a:xfrm>
            <a:off x="8028384" y="44624"/>
            <a:ext cx="1152128" cy="470256"/>
          </a:xfrm>
          <a:prstGeom prst="rect">
            <a:avLst/>
          </a:prstGeom>
        </p:spPr>
      </p:pic>
    </p:spTree>
    <p:extLst>
      <p:ext uri="{BB962C8B-B14F-4D97-AF65-F5344CB8AC3E}">
        <p14:creationId xmlns:p14="http://schemas.microsoft.com/office/powerpoint/2010/main" val="306644529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slideLayout" Target="../slideLayouts/slideLayout14.xml"/><Relationship Id="rId3"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Layout" Target="../slideLayouts/slideLayout14.xml"/><Relationship Id="rId3"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235" y="1088544"/>
            <a:ext cx="7848600" cy="1784211"/>
          </a:xfrm>
        </p:spPr>
        <p:txBody>
          <a:bodyPr>
            <a:noAutofit/>
          </a:bodyPr>
          <a:lstStyle/>
          <a:p>
            <a:pPr algn="ctr"/>
            <a:r>
              <a:rPr lang="en-US" sz="3600" b="1" dirty="0"/>
              <a:t>Towards a Dynamic Learning Perspective of Facilitated </a:t>
            </a:r>
            <a:r>
              <a:rPr lang="en-US" sz="3600" b="1" dirty="0" err="1" smtClean="0"/>
              <a:t>Modelling</a:t>
            </a:r>
            <a:endParaRPr lang="en-US" sz="3600" dirty="0"/>
          </a:p>
        </p:txBody>
      </p:sp>
      <p:sp>
        <p:nvSpPr>
          <p:cNvPr id="3" name="Subtitle 2"/>
          <p:cNvSpPr>
            <a:spLocks noGrp="1"/>
          </p:cNvSpPr>
          <p:nvPr>
            <p:ph type="subTitle" idx="1"/>
          </p:nvPr>
        </p:nvSpPr>
        <p:spPr>
          <a:xfrm>
            <a:off x="1115616" y="5949280"/>
            <a:ext cx="7016824" cy="576064"/>
          </a:xfrm>
        </p:spPr>
        <p:txBody>
          <a:bodyPr/>
          <a:lstStyle/>
          <a:p>
            <a:pPr algn="ctr"/>
            <a:r>
              <a:rPr lang="en-US" dirty="0" smtClean="0"/>
              <a:t>Thanos Papadopoulos and Elena </a:t>
            </a:r>
            <a:r>
              <a:rPr lang="en-US" dirty="0" err="1" smtClean="0"/>
              <a:t>Tavella</a:t>
            </a:r>
            <a:endParaRPr lang="en-US" dirty="0"/>
          </a:p>
        </p:txBody>
      </p:sp>
      <p:pic>
        <p:nvPicPr>
          <p:cNvPr id="9" name="Picture 3"/>
          <p:cNvPicPr>
            <a:picLocks noChangeAspect="1" noChangeArrowheads="1"/>
          </p:cNvPicPr>
          <p:nvPr/>
        </p:nvPicPr>
        <p:blipFill>
          <a:blip r:embed="rId2" cstate="print"/>
          <a:srcRect/>
          <a:stretch>
            <a:fillRect/>
          </a:stretch>
        </p:blipFill>
        <p:spPr bwMode="auto">
          <a:xfrm>
            <a:off x="2913720" y="3468157"/>
            <a:ext cx="3352800" cy="2260521"/>
          </a:xfrm>
          <a:prstGeom prst="rect">
            <a:avLst/>
          </a:prstGeom>
          <a:noFill/>
          <a:ln w="9525">
            <a:noFill/>
            <a:miter lim="800000"/>
            <a:headEnd/>
            <a:tailEnd/>
          </a:ln>
          <a:effectLst/>
        </p:spPr>
      </p:pic>
    </p:spTree>
    <p:extLst>
      <p:ext uri="{BB962C8B-B14F-4D97-AF65-F5344CB8AC3E}">
        <p14:creationId xmlns:p14="http://schemas.microsoft.com/office/powerpoint/2010/main" val="15116708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People learn through…</a:t>
            </a:r>
            <a:endParaRPr lang="en-US" sz="3200" b="1" dirty="0"/>
          </a:p>
        </p:txBody>
      </p:sp>
      <p:sp>
        <p:nvSpPr>
          <p:cNvPr id="3" name="Content Placeholder 2"/>
          <p:cNvSpPr>
            <a:spLocks noGrp="1"/>
          </p:cNvSpPr>
          <p:nvPr>
            <p:ph idx="1"/>
          </p:nvPr>
        </p:nvSpPr>
        <p:spPr>
          <a:xfrm>
            <a:off x="457200" y="1600199"/>
            <a:ext cx="8561540" cy="5052453"/>
          </a:xfrm>
        </p:spPr>
        <p:txBody>
          <a:bodyPr>
            <a:normAutofit fontScale="92500" lnSpcReduction="20000"/>
          </a:bodyPr>
          <a:lstStyle/>
          <a:p>
            <a:pPr lvl="0"/>
            <a:r>
              <a:rPr lang="en-US" dirty="0"/>
              <a:t>Experiential learning: </a:t>
            </a:r>
            <a:r>
              <a:rPr lang="en-US" dirty="0" smtClean="0"/>
              <a:t>It </a:t>
            </a:r>
            <a:r>
              <a:rPr lang="en-US" dirty="0"/>
              <a:t>involves prior knowledge and the process people adopt to acquire, assimilate, and organize new knowledge. Experience is represented and transformed into knowledge</a:t>
            </a:r>
            <a:r>
              <a:rPr lang="en-US" dirty="0" smtClean="0"/>
              <a:t>. </a:t>
            </a:r>
            <a:r>
              <a:rPr lang="en-GB" dirty="0"/>
              <a:t> </a:t>
            </a:r>
          </a:p>
          <a:p>
            <a:pPr lvl="0"/>
            <a:endParaRPr lang="en-US" dirty="0" smtClean="0"/>
          </a:p>
          <a:p>
            <a:pPr lvl="0"/>
            <a:r>
              <a:rPr lang="en-US" dirty="0" smtClean="0"/>
              <a:t>Vicarious </a:t>
            </a:r>
            <a:r>
              <a:rPr lang="en-US" dirty="0"/>
              <a:t>learning: learning by observing others’ behavior and </a:t>
            </a:r>
            <a:r>
              <a:rPr lang="en-US" dirty="0" smtClean="0"/>
              <a:t>actions</a:t>
            </a:r>
          </a:p>
          <a:p>
            <a:pPr lvl="0"/>
            <a:endParaRPr lang="en-US" dirty="0" smtClean="0"/>
          </a:p>
          <a:p>
            <a:pPr lvl="1"/>
            <a:r>
              <a:rPr lang="en-GB" dirty="0" smtClean="0"/>
              <a:t>Guides </a:t>
            </a:r>
            <a:r>
              <a:rPr lang="en-US" dirty="0" smtClean="0"/>
              <a:t>action </a:t>
            </a:r>
            <a:r>
              <a:rPr lang="en-US" dirty="0"/>
              <a:t>in less familiar situations</a:t>
            </a:r>
            <a:r>
              <a:rPr lang="en-US" dirty="0" smtClean="0"/>
              <a:t>.</a:t>
            </a:r>
          </a:p>
          <a:p>
            <a:pPr lvl="1"/>
            <a:endParaRPr lang="en-US" dirty="0" smtClean="0"/>
          </a:p>
          <a:p>
            <a:pPr lvl="1"/>
            <a:r>
              <a:rPr lang="en-US" dirty="0" smtClean="0"/>
              <a:t>Learn </a:t>
            </a:r>
            <a:r>
              <a:rPr lang="en-US" dirty="0"/>
              <a:t>general rules and strategies to address new situations </a:t>
            </a:r>
            <a:endParaRPr lang="en-US" dirty="0" smtClean="0"/>
          </a:p>
          <a:p>
            <a:pPr lvl="1"/>
            <a:endParaRPr lang="en-US" dirty="0"/>
          </a:p>
          <a:p>
            <a:pPr lvl="1"/>
            <a:r>
              <a:rPr lang="en-US" dirty="0" smtClean="0"/>
              <a:t>Applying </a:t>
            </a:r>
            <a:r>
              <a:rPr lang="en-US" dirty="0"/>
              <a:t>rules and strategies adapted to match new and uncertain situations. </a:t>
            </a:r>
            <a:endParaRPr lang="en-US" dirty="0" smtClean="0"/>
          </a:p>
          <a:p>
            <a:pPr lvl="1"/>
            <a:endParaRPr lang="en-US" dirty="0"/>
          </a:p>
          <a:p>
            <a:pPr lvl="1"/>
            <a:r>
              <a:rPr lang="en-US" dirty="0"/>
              <a:t>O</a:t>
            </a:r>
            <a:r>
              <a:rPr lang="en-US" dirty="0" smtClean="0"/>
              <a:t>bserving </a:t>
            </a:r>
            <a:r>
              <a:rPr lang="en-US" dirty="0"/>
              <a:t>experts’ behaviors and </a:t>
            </a:r>
            <a:r>
              <a:rPr lang="en-US" dirty="0" smtClean="0"/>
              <a:t>actions; applying observations </a:t>
            </a:r>
            <a:r>
              <a:rPr lang="en-US" dirty="0"/>
              <a:t>to their own situations. </a:t>
            </a:r>
            <a:endParaRPr lang="en-US" dirty="0" smtClean="0"/>
          </a:p>
          <a:p>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10</a:t>
            </a:fld>
            <a:endParaRPr lang="en-US">
              <a:latin typeface="Arial"/>
            </a:endParaRPr>
          </a:p>
        </p:txBody>
      </p:sp>
    </p:spTree>
    <p:extLst>
      <p:ext uri="{BB962C8B-B14F-4D97-AF65-F5344CB8AC3E}">
        <p14:creationId xmlns:p14="http://schemas.microsoft.com/office/powerpoint/2010/main" val="140383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Learning theories: Management Learning</a:t>
            </a:r>
            <a:endParaRPr lang="en-US" sz="3200" b="1" dirty="0"/>
          </a:p>
        </p:txBody>
      </p:sp>
      <p:sp>
        <p:nvSpPr>
          <p:cNvPr id="3" name="Content Placeholder 2"/>
          <p:cNvSpPr>
            <a:spLocks noGrp="1"/>
          </p:cNvSpPr>
          <p:nvPr>
            <p:ph idx="1"/>
          </p:nvPr>
        </p:nvSpPr>
        <p:spPr>
          <a:xfrm>
            <a:off x="457199" y="1600200"/>
            <a:ext cx="8503279" cy="4876800"/>
          </a:xfrm>
        </p:spPr>
        <p:txBody>
          <a:bodyPr/>
          <a:lstStyle/>
          <a:p>
            <a:r>
              <a:rPr lang="en-US" dirty="0" smtClean="0"/>
              <a:t>Situated </a:t>
            </a:r>
            <a:r>
              <a:rPr lang="en-US" dirty="0"/>
              <a:t>Learning Theory (SLT) </a:t>
            </a:r>
            <a:r>
              <a:rPr lang="en-US" sz="1400" dirty="0"/>
              <a:t>(Fox, 1997</a:t>
            </a:r>
            <a:r>
              <a:rPr lang="en-US" sz="1400" dirty="0" smtClean="0"/>
              <a:t>)</a:t>
            </a:r>
            <a:endParaRPr lang="en-US" dirty="0" smtClean="0"/>
          </a:p>
          <a:p>
            <a:pPr lvl="1"/>
            <a:r>
              <a:rPr lang="en-US" dirty="0"/>
              <a:t>T</a:t>
            </a:r>
            <a:r>
              <a:rPr lang="en-US" dirty="0" smtClean="0"/>
              <a:t>hrough </a:t>
            </a:r>
            <a:r>
              <a:rPr lang="en-US" dirty="0"/>
              <a:t>active engagement in everyday, social situations such as communities of practice </a:t>
            </a:r>
            <a:r>
              <a:rPr lang="en-US" sz="1400" dirty="0"/>
              <a:t>(Lave and Wenger, 1991</a:t>
            </a:r>
            <a:r>
              <a:rPr lang="en-US" sz="1400" dirty="0" smtClean="0"/>
              <a:t>)</a:t>
            </a:r>
            <a:endParaRPr lang="en-US" dirty="0" smtClean="0"/>
          </a:p>
          <a:p>
            <a:pPr lvl="2"/>
            <a:r>
              <a:rPr lang="en-US" dirty="0" smtClean="0"/>
              <a:t>Apprenticeships that </a:t>
            </a:r>
            <a:r>
              <a:rPr lang="en-US" dirty="0"/>
              <a:t>offer opportunities for reproducing tasks in routinized ways. </a:t>
            </a:r>
            <a:endParaRPr lang="en-US" dirty="0" smtClean="0"/>
          </a:p>
          <a:p>
            <a:pPr lvl="1"/>
            <a:r>
              <a:rPr lang="en-US" dirty="0" smtClean="0"/>
              <a:t>Learn </a:t>
            </a:r>
            <a:r>
              <a:rPr lang="en-US" dirty="0"/>
              <a:t>by </a:t>
            </a:r>
            <a:endParaRPr lang="en-US" dirty="0" smtClean="0"/>
          </a:p>
          <a:p>
            <a:pPr lvl="2"/>
            <a:r>
              <a:rPr lang="en-US" dirty="0"/>
              <a:t>O</a:t>
            </a:r>
            <a:r>
              <a:rPr lang="en-US" dirty="0" smtClean="0"/>
              <a:t>bserving and by </a:t>
            </a:r>
            <a:r>
              <a:rPr lang="en-US" dirty="0"/>
              <a:t>being absorbed in the culture of practice. </a:t>
            </a:r>
            <a:endParaRPr lang="en-US" dirty="0" smtClean="0"/>
          </a:p>
          <a:p>
            <a:pPr lvl="2"/>
            <a:r>
              <a:rPr lang="en-US" dirty="0"/>
              <a:t>M</a:t>
            </a:r>
            <a:r>
              <a:rPr lang="en-US" dirty="0" smtClean="0"/>
              <a:t>asters</a:t>
            </a:r>
            <a:r>
              <a:rPr lang="en-US" dirty="0"/>
              <a:t>, finished products, and more advanced apprentices </a:t>
            </a:r>
            <a:r>
              <a:rPr lang="en-US" sz="1400" dirty="0"/>
              <a:t>(Lave and Wenger, 1991).  </a:t>
            </a:r>
            <a:endParaRPr lang="en-US" sz="1400" dirty="0" smtClean="0"/>
          </a:p>
          <a:p>
            <a:r>
              <a:rPr lang="en-US" dirty="0" smtClean="0"/>
              <a:t>“Interaction </a:t>
            </a:r>
            <a:r>
              <a:rPr lang="en-US" dirty="0"/>
              <a:t>with the social and material aspects of the lived-in-world” </a:t>
            </a:r>
            <a:r>
              <a:rPr lang="en-US" sz="1400" dirty="0"/>
              <a:t>(Fox, 1997, p. 732). </a:t>
            </a:r>
          </a:p>
          <a:p>
            <a:pPr lvl="1"/>
            <a:endParaRPr lang="en-US" dirty="0"/>
          </a:p>
        </p:txBody>
      </p:sp>
    </p:spTree>
    <p:extLst>
      <p:ext uri="{BB962C8B-B14F-4D97-AF65-F5344CB8AC3E}">
        <p14:creationId xmlns:p14="http://schemas.microsoft.com/office/powerpoint/2010/main" val="179774799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41"/>
            <a:ext cx="8229600" cy="990600"/>
          </a:xfrm>
        </p:spPr>
        <p:txBody>
          <a:bodyPr>
            <a:normAutofit/>
          </a:bodyPr>
          <a:lstStyle/>
          <a:p>
            <a:r>
              <a:rPr lang="en-US" sz="3200" b="1" dirty="0" smtClean="0"/>
              <a:t>Managerial learning from experience</a:t>
            </a:r>
            <a:endParaRPr lang="en-US" sz="3200" b="1" dirty="0"/>
          </a:p>
        </p:txBody>
      </p:sp>
      <p:sp>
        <p:nvSpPr>
          <p:cNvPr id="3" name="Content Placeholder 2"/>
          <p:cNvSpPr>
            <a:spLocks noGrp="1"/>
          </p:cNvSpPr>
          <p:nvPr>
            <p:ph idx="1"/>
          </p:nvPr>
        </p:nvSpPr>
        <p:spPr>
          <a:xfrm>
            <a:off x="457200" y="1402133"/>
            <a:ext cx="8229600" cy="4876800"/>
          </a:xfrm>
        </p:spPr>
        <p:txBody>
          <a:bodyPr>
            <a:noAutofit/>
          </a:bodyPr>
          <a:lstStyle/>
          <a:p>
            <a:pPr lvl="0"/>
            <a:r>
              <a:rPr lang="en-US" sz="2000" dirty="0"/>
              <a:t>The intuitive approach: </a:t>
            </a:r>
            <a:r>
              <a:rPr lang="en-US" sz="2000" dirty="0" smtClean="0"/>
              <a:t>trust </a:t>
            </a:r>
            <a:r>
              <a:rPr lang="en-US" sz="2000" dirty="0"/>
              <a:t>in learning as a “natural”, effortless </a:t>
            </a:r>
            <a:r>
              <a:rPr lang="en-US" sz="2000" dirty="0" smtClean="0"/>
              <a:t>process</a:t>
            </a:r>
          </a:p>
          <a:p>
            <a:pPr lvl="1"/>
            <a:r>
              <a:rPr lang="en-US" sz="1600" dirty="0" smtClean="0"/>
              <a:t>difficult </a:t>
            </a:r>
            <a:r>
              <a:rPr lang="en-US" sz="1600" dirty="0"/>
              <a:t>to accept that there are advantages to be gained from making the process more explicit, deliberate and conscious, either for themselves or for other </a:t>
            </a:r>
            <a:r>
              <a:rPr lang="en-US" sz="1600" dirty="0" smtClean="0"/>
              <a:t>people</a:t>
            </a:r>
            <a:endParaRPr lang="en-GB" sz="1600" dirty="0"/>
          </a:p>
          <a:p>
            <a:pPr lvl="0"/>
            <a:endParaRPr lang="en-US" sz="2000" dirty="0" smtClean="0"/>
          </a:p>
          <a:p>
            <a:pPr lvl="0"/>
            <a:r>
              <a:rPr lang="en-US" sz="2000" dirty="0" smtClean="0"/>
              <a:t>The </a:t>
            </a:r>
            <a:r>
              <a:rPr lang="en-US" sz="2000" dirty="0"/>
              <a:t>incidental approach</a:t>
            </a:r>
            <a:r>
              <a:rPr lang="en-US" sz="2000" dirty="0" smtClean="0"/>
              <a:t>: something out of the ordinary crops up…</a:t>
            </a:r>
            <a:endParaRPr lang="en-GB" sz="2000" dirty="0"/>
          </a:p>
          <a:p>
            <a:pPr lvl="0"/>
            <a:endParaRPr lang="en-US" sz="2000" dirty="0" smtClean="0"/>
          </a:p>
          <a:p>
            <a:pPr lvl="0"/>
            <a:r>
              <a:rPr lang="en-US" sz="2000" dirty="0" smtClean="0"/>
              <a:t>The </a:t>
            </a:r>
            <a:r>
              <a:rPr lang="en-US" sz="2000" dirty="0"/>
              <a:t>retrospective approach: drawing lessons from routine events and success; revisions and evaluation of experience alone or in conversations with others. </a:t>
            </a:r>
            <a:endParaRPr lang="en-US" sz="2000" dirty="0" smtClean="0"/>
          </a:p>
          <a:p>
            <a:pPr lvl="0"/>
            <a:endParaRPr lang="en-US" sz="2000" dirty="0" smtClean="0"/>
          </a:p>
          <a:p>
            <a:pPr lvl="0"/>
            <a:r>
              <a:rPr lang="en-US" sz="2000" dirty="0" smtClean="0"/>
              <a:t>The </a:t>
            </a:r>
            <a:r>
              <a:rPr lang="en-US" sz="2000" dirty="0"/>
              <a:t>prospective approach: involves planning to learn before an experience takes place, things to be done are seen as opportunities to learn. </a:t>
            </a:r>
            <a:endParaRPr lang="en-US" sz="2000" dirty="0" smtClean="0"/>
          </a:p>
          <a:p>
            <a:pPr lvl="1"/>
            <a:r>
              <a:rPr lang="en-US" sz="1600" dirty="0" smtClean="0"/>
              <a:t>planning </a:t>
            </a:r>
            <a:r>
              <a:rPr lang="en-US" sz="1600" dirty="0"/>
              <a:t>to learn, implementing the plan, reviewing the plan and reaching conclusions. </a:t>
            </a:r>
            <a:endParaRPr lang="en-GB" sz="1600" dirty="0"/>
          </a:p>
          <a:p>
            <a:endParaRPr lang="en-US" sz="2000"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12</a:t>
            </a:fld>
            <a:endParaRPr lang="en-US">
              <a:latin typeface="Arial"/>
            </a:endParaRPr>
          </a:p>
        </p:txBody>
      </p:sp>
    </p:spTree>
    <p:extLst>
      <p:ext uri="{BB962C8B-B14F-4D97-AF65-F5344CB8AC3E}">
        <p14:creationId xmlns:p14="http://schemas.microsoft.com/office/powerpoint/2010/main" val="173441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286"/>
            <a:ext cx="8229600" cy="990600"/>
          </a:xfrm>
        </p:spPr>
        <p:txBody>
          <a:bodyPr>
            <a:normAutofit/>
          </a:bodyPr>
          <a:lstStyle/>
          <a:p>
            <a:r>
              <a:rPr lang="en-US" sz="3200" b="1" dirty="0" smtClean="0"/>
              <a:t>Learning from critical events</a:t>
            </a:r>
            <a:endParaRPr lang="en-US" sz="3200" b="1" dirty="0"/>
          </a:p>
        </p:txBody>
      </p:sp>
      <p:sp>
        <p:nvSpPr>
          <p:cNvPr id="3" name="Content Placeholder 2"/>
          <p:cNvSpPr>
            <a:spLocks noGrp="1"/>
          </p:cNvSpPr>
          <p:nvPr>
            <p:ph idx="1"/>
          </p:nvPr>
        </p:nvSpPr>
        <p:spPr/>
        <p:txBody>
          <a:bodyPr/>
          <a:lstStyle/>
          <a:p>
            <a:r>
              <a:rPr lang="en-US" dirty="0"/>
              <a:t>Critical learning </a:t>
            </a:r>
            <a:r>
              <a:rPr lang="en-US" dirty="0" smtClean="0"/>
              <a:t>events: </a:t>
            </a:r>
            <a:endParaRPr lang="en-US" dirty="0"/>
          </a:p>
          <a:p>
            <a:pPr lvl="1"/>
            <a:r>
              <a:rPr lang="en-GB" sz="2400" dirty="0" smtClean="0"/>
              <a:t>Lead </a:t>
            </a:r>
            <a:r>
              <a:rPr lang="en-GB" sz="2400" dirty="0"/>
              <a:t>to shift in thinking and behaving </a:t>
            </a:r>
          </a:p>
          <a:p>
            <a:pPr lvl="1"/>
            <a:endParaRPr lang="en-GB" sz="2400" dirty="0" smtClean="0"/>
          </a:p>
          <a:p>
            <a:pPr lvl="1"/>
            <a:r>
              <a:rPr lang="en-GB" sz="2400" dirty="0" smtClean="0"/>
              <a:t>Positive </a:t>
            </a:r>
            <a:r>
              <a:rPr lang="en-GB" sz="2400" dirty="0"/>
              <a:t>(e.g. collaboration with experts, successful workshops, observation of experts, and apprenticeships) or negative (e.g. failed workshops)</a:t>
            </a:r>
          </a:p>
          <a:p>
            <a:pPr lvl="1"/>
            <a:endParaRPr lang="en-GB" sz="2400" dirty="0" smtClean="0"/>
          </a:p>
          <a:p>
            <a:pPr lvl="1"/>
            <a:r>
              <a:rPr lang="en-GB" sz="2400" dirty="0" smtClean="0"/>
              <a:t>Understand </a:t>
            </a:r>
            <a:r>
              <a:rPr lang="en-GB" sz="2400" dirty="0"/>
              <a:t>what happened and why these events were important in terms of learning and evolving from novice to </a:t>
            </a:r>
            <a:r>
              <a:rPr lang="en-GB" sz="2400" dirty="0" smtClean="0"/>
              <a:t>expert</a:t>
            </a:r>
            <a:endParaRPr lang="en-GB" sz="2400"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13</a:t>
            </a:fld>
            <a:endParaRPr lang="en-US">
              <a:latin typeface="Arial"/>
            </a:endParaRPr>
          </a:p>
        </p:txBody>
      </p:sp>
    </p:spTree>
    <p:extLst>
      <p:ext uri="{BB962C8B-B14F-4D97-AF65-F5344CB8AC3E}">
        <p14:creationId xmlns:p14="http://schemas.microsoft.com/office/powerpoint/2010/main" val="219302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2840" y="188640"/>
            <a:ext cx="8229600" cy="1143000"/>
          </a:xfrm>
        </p:spPr>
        <p:txBody>
          <a:bodyPr>
            <a:normAutofit/>
          </a:bodyPr>
          <a:lstStyle/>
          <a:p>
            <a:r>
              <a:rPr lang="en-US" sz="3200" b="1" dirty="0" smtClean="0"/>
              <a:t>Methods</a:t>
            </a:r>
            <a:endParaRPr lang="en-US" sz="2800" b="1" dirty="0"/>
          </a:p>
        </p:txBody>
      </p:sp>
      <p:sp>
        <p:nvSpPr>
          <p:cNvPr id="3" name="Content Placeholder 2"/>
          <p:cNvSpPr>
            <a:spLocks noGrp="1"/>
          </p:cNvSpPr>
          <p:nvPr>
            <p:ph idx="1"/>
          </p:nvPr>
        </p:nvSpPr>
        <p:spPr>
          <a:xfrm>
            <a:off x="445548" y="1161799"/>
            <a:ext cx="8507288" cy="5400600"/>
          </a:xfrm>
        </p:spPr>
        <p:txBody>
          <a:bodyPr>
            <a:normAutofit/>
          </a:bodyPr>
          <a:lstStyle/>
          <a:p>
            <a:pPr lvl="0"/>
            <a:r>
              <a:rPr lang="en-US" sz="2800" dirty="0" smtClean="0"/>
              <a:t>Two-stages:</a:t>
            </a:r>
          </a:p>
          <a:p>
            <a:pPr marL="0" lvl="0" indent="0">
              <a:buNone/>
            </a:pPr>
            <a:endParaRPr lang="en-US" sz="2800" dirty="0" smtClean="0"/>
          </a:p>
          <a:p>
            <a:pPr lvl="1"/>
            <a:r>
              <a:rPr lang="en-US" sz="2400" dirty="0" smtClean="0"/>
              <a:t>Pilot Study:</a:t>
            </a:r>
          </a:p>
          <a:p>
            <a:pPr lvl="2"/>
            <a:r>
              <a:rPr lang="en-US" dirty="0"/>
              <a:t>Semi-structured interviews with 7 FM experts (academics</a:t>
            </a:r>
            <a:r>
              <a:rPr lang="en-US" dirty="0" smtClean="0"/>
              <a:t>), 40 </a:t>
            </a:r>
            <a:r>
              <a:rPr lang="en-US" dirty="0" err="1" smtClean="0"/>
              <a:t>mins</a:t>
            </a:r>
            <a:r>
              <a:rPr lang="en-US" dirty="0" smtClean="0"/>
              <a:t> on average</a:t>
            </a:r>
          </a:p>
          <a:p>
            <a:pPr lvl="2"/>
            <a:r>
              <a:rPr lang="en-US" dirty="0" smtClean="0"/>
              <a:t>Transcription </a:t>
            </a:r>
            <a:r>
              <a:rPr lang="en-US" dirty="0"/>
              <a:t>and data analysis under </a:t>
            </a:r>
            <a:r>
              <a:rPr lang="en-US" dirty="0" smtClean="0"/>
              <a:t>way</a:t>
            </a:r>
            <a:endParaRPr lang="en-US" dirty="0"/>
          </a:p>
          <a:p>
            <a:pPr lvl="2"/>
            <a:r>
              <a:rPr lang="en-US" dirty="0" smtClean="0"/>
              <a:t>Purposive </a:t>
            </a:r>
            <a:r>
              <a:rPr lang="en-US" dirty="0"/>
              <a:t>sampling: select facilitators </a:t>
            </a:r>
            <a:r>
              <a:rPr lang="en-US" dirty="0" smtClean="0"/>
              <a:t>using different </a:t>
            </a:r>
            <a:r>
              <a:rPr lang="en-US" dirty="0"/>
              <a:t>FM </a:t>
            </a:r>
            <a:r>
              <a:rPr lang="en-US" dirty="0" smtClean="0"/>
              <a:t>approaches</a:t>
            </a:r>
          </a:p>
          <a:p>
            <a:pPr marL="0" lvl="0" indent="0">
              <a:buNone/>
            </a:pPr>
            <a:endParaRPr lang="en-US" sz="1400" dirty="0" smtClean="0"/>
          </a:p>
          <a:p>
            <a:pPr marL="0" lvl="0" indent="0">
              <a:buNone/>
            </a:pPr>
            <a:endParaRPr lang="en-US" sz="1400" dirty="0" smtClean="0"/>
          </a:p>
          <a:p>
            <a:pPr lvl="1"/>
            <a:r>
              <a:rPr lang="en-GB" sz="2400" dirty="0" smtClean="0"/>
              <a:t>Main study:</a:t>
            </a:r>
          </a:p>
          <a:p>
            <a:pPr lvl="2"/>
            <a:r>
              <a:rPr lang="en-GB" dirty="0" smtClean="0"/>
              <a:t>Interviews with expert facilitators</a:t>
            </a:r>
          </a:p>
        </p:txBody>
      </p:sp>
      <p:sp>
        <p:nvSpPr>
          <p:cNvPr id="4" name="Slide Number Placeholder 3"/>
          <p:cNvSpPr>
            <a:spLocks noGrp="1"/>
          </p:cNvSpPr>
          <p:nvPr>
            <p:ph type="sldNum" sz="quarter" idx="12"/>
          </p:nvPr>
        </p:nvSpPr>
        <p:spPr/>
        <p:txBody>
          <a:bodyPr/>
          <a:lstStyle/>
          <a:p>
            <a:fld id="{AF837306-73CB-44BD-A663-855D6AB04C6D}" type="slidenum">
              <a:rPr lang="en-US" smtClean="0">
                <a:solidFill>
                  <a:srgbClr val="292934"/>
                </a:solidFill>
              </a:rPr>
              <a:t>14</a:t>
            </a:fld>
            <a:endParaRPr lang="en-US" dirty="0">
              <a:solidFill>
                <a:srgbClr val="292934"/>
              </a:solidFill>
            </a:endParaRPr>
          </a:p>
        </p:txBody>
      </p:sp>
      <p:sp>
        <p:nvSpPr>
          <p:cNvPr id="5" name="Slide Number Placeholder 3"/>
          <p:cNvSpPr txBox="1">
            <a:spLocks/>
          </p:cNvSpPr>
          <p:nvPr/>
        </p:nvSpPr>
        <p:spPr>
          <a:xfrm>
            <a:off x="8532440" y="6525344"/>
            <a:ext cx="611560" cy="319288"/>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0" dirty="0" smtClean="0">
              <a:solidFill>
                <a:schemeClr val="tx1"/>
              </a:solidFill>
            </a:endParaRPr>
          </a:p>
        </p:txBody>
      </p:sp>
    </p:spTree>
    <p:extLst>
      <p:ext uri="{BB962C8B-B14F-4D97-AF65-F5344CB8AC3E}">
        <p14:creationId xmlns:p14="http://schemas.microsoft.com/office/powerpoint/2010/main" val="83369650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Findings (1)</a:t>
            </a:r>
            <a:endParaRPr lang="en-US" sz="3200" b="1"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15</a:t>
            </a:fld>
            <a:endParaRPr lang="en-US">
              <a:latin typeface="Arial"/>
            </a:endParaRPr>
          </a:p>
        </p:txBody>
      </p:sp>
      <p:sp>
        <p:nvSpPr>
          <p:cNvPr id="3" name="Content Placeholder 2"/>
          <p:cNvSpPr>
            <a:spLocks noGrp="1"/>
          </p:cNvSpPr>
          <p:nvPr>
            <p:ph idx="1"/>
          </p:nvPr>
        </p:nvSpPr>
        <p:spPr/>
        <p:txBody>
          <a:bodyPr>
            <a:normAutofit lnSpcReduction="10000"/>
          </a:bodyPr>
          <a:lstStyle/>
          <a:p>
            <a:r>
              <a:rPr lang="en-US" dirty="0" smtClean="0"/>
              <a:t>On reflection:</a:t>
            </a:r>
          </a:p>
          <a:p>
            <a:pPr marL="0" indent="0">
              <a:buNone/>
            </a:pPr>
            <a:r>
              <a:rPr lang="en-US" dirty="0" smtClean="0"/>
              <a:t>“…for </a:t>
            </a:r>
            <a:r>
              <a:rPr lang="en-US" dirty="0"/>
              <a:t>instance I had in the past joint facilitation where I would facilitate with somebody else and when I do that, it is very likely then we will have a debrief session where I will say they did seem to take a hang of that or of that. I </a:t>
            </a:r>
            <a:r>
              <a:rPr lang="en-US" dirty="0" err="1"/>
              <a:t>wouldn</a:t>
            </a:r>
            <a:r>
              <a:rPr lang="fr-FR" dirty="0"/>
              <a:t>’</a:t>
            </a:r>
            <a:r>
              <a:rPr lang="en-US" dirty="0"/>
              <a:t>t say we sit down and say: we learnt 4 things from that, this, this, and this. It’s never structured as that. It tends to be more, more ill-structured</a:t>
            </a:r>
            <a:r>
              <a:rPr lang="en-US" dirty="0" smtClean="0"/>
              <a:t>.” (EF2)</a:t>
            </a:r>
          </a:p>
          <a:p>
            <a:pPr marL="0" indent="0">
              <a:buNone/>
            </a:pPr>
            <a:endParaRPr lang="en-US" dirty="0"/>
          </a:p>
          <a:p>
            <a:pPr marL="0" indent="0">
              <a:buNone/>
            </a:pPr>
            <a:r>
              <a:rPr lang="en-US" dirty="0" smtClean="0"/>
              <a:t>“…at </a:t>
            </a:r>
            <a:r>
              <a:rPr lang="en-US" dirty="0"/>
              <a:t>the end I got some thoughts that quite often but a) the client is around, and (b) I m packing up kit and these days with work time is very finite, but I do try very hard to reflect on it within two days and make some notes</a:t>
            </a:r>
            <a:r>
              <a:rPr lang="en-US" dirty="0" smtClean="0"/>
              <a:t>.” (EF3)</a:t>
            </a:r>
            <a:endParaRPr lang="en-US" dirty="0"/>
          </a:p>
          <a:p>
            <a:endParaRPr lang="en-US" dirty="0"/>
          </a:p>
        </p:txBody>
      </p:sp>
    </p:spTree>
    <p:extLst>
      <p:ext uri="{BB962C8B-B14F-4D97-AF65-F5344CB8AC3E}">
        <p14:creationId xmlns:p14="http://schemas.microsoft.com/office/powerpoint/2010/main" val="1049687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Findings </a:t>
            </a:r>
            <a:r>
              <a:rPr lang="en-US" sz="3200" b="1" dirty="0" smtClean="0"/>
              <a:t>(2)</a:t>
            </a:r>
            <a:endParaRPr lang="en-US" sz="3200" b="1"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16</a:t>
            </a:fld>
            <a:endParaRPr lang="en-US">
              <a:latin typeface="Arial"/>
            </a:endParaRPr>
          </a:p>
        </p:txBody>
      </p:sp>
      <p:sp>
        <p:nvSpPr>
          <p:cNvPr id="3" name="Content Placeholder 2"/>
          <p:cNvSpPr>
            <a:spLocks noGrp="1"/>
          </p:cNvSpPr>
          <p:nvPr>
            <p:ph idx="1"/>
          </p:nvPr>
        </p:nvSpPr>
        <p:spPr/>
        <p:txBody>
          <a:bodyPr>
            <a:normAutofit fontScale="92500" lnSpcReduction="10000"/>
          </a:bodyPr>
          <a:lstStyle/>
          <a:p>
            <a:r>
              <a:rPr lang="en-US" dirty="0" smtClean="0"/>
              <a:t>On </a:t>
            </a:r>
            <a:r>
              <a:rPr lang="en-US" dirty="0" err="1" smtClean="0"/>
              <a:t>CoP</a:t>
            </a:r>
            <a:r>
              <a:rPr lang="en-US" dirty="0" smtClean="0"/>
              <a:t>:</a:t>
            </a:r>
          </a:p>
          <a:p>
            <a:pPr marL="0" indent="0">
              <a:buNone/>
            </a:pPr>
            <a:r>
              <a:rPr lang="en-US" dirty="0" smtClean="0"/>
              <a:t>“I </a:t>
            </a:r>
            <a:r>
              <a:rPr lang="en-US" dirty="0"/>
              <a:t>certainly write things down in papers…it is interesting… different research communities make this easier or more difficult. The OR community makes sharing those sort of insights not that easy because it tends to focus on the </a:t>
            </a:r>
            <a:r>
              <a:rPr lang="en-US" dirty="0" err="1"/>
              <a:t>modelling</a:t>
            </a:r>
            <a:r>
              <a:rPr lang="en-US" dirty="0"/>
              <a:t> aspect and </a:t>
            </a:r>
            <a:r>
              <a:rPr lang="en-US" dirty="0" err="1"/>
              <a:t>minimise</a:t>
            </a:r>
            <a:r>
              <a:rPr lang="en-US" dirty="0"/>
              <a:t> the human relations aspect…</a:t>
            </a:r>
            <a:r>
              <a:rPr lang="en-US" dirty="0" smtClean="0"/>
              <a:t>” (EF1)</a:t>
            </a:r>
            <a:endParaRPr lang="en-US" dirty="0"/>
          </a:p>
          <a:p>
            <a:endParaRPr lang="en-US" dirty="0" smtClean="0"/>
          </a:p>
          <a:p>
            <a:pPr marL="0" indent="0">
              <a:buNone/>
            </a:pPr>
            <a:r>
              <a:rPr lang="en-US" dirty="0" smtClean="0"/>
              <a:t>“No </a:t>
            </a:r>
            <a:r>
              <a:rPr lang="en-US" dirty="0"/>
              <a:t>no I don</a:t>
            </a:r>
            <a:r>
              <a:rPr lang="fr-FR" dirty="0"/>
              <a:t>’</a:t>
            </a:r>
            <a:r>
              <a:rPr lang="en-US" dirty="0"/>
              <a:t>t keep notes at all no… I keep a mental note like “don</a:t>
            </a:r>
            <a:r>
              <a:rPr lang="fr-FR" dirty="0"/>
              <a:t>’</a:t>
            </a:r>
            <a:r>
              <a:rPr lang="en-US" dirty="0"/>
              <a:t>t do that again”, but no I don</a:t>
            </a:r>
            <a:r>
              <a:rPr lang="fr-FR" dirty="0"/>
              <a:t>’</a:t>
            </a:r>
            <a:r>
              <a:rPr lang="en-US" dirty="0"/>
              <a:t>t have notes</a:t>
            </a:r>
            <a:r>
              <a:rPr lang="en-US" dirty="0" smtClean="0"/>
              <a:t>...I </a:t>
            </a:r>
            <a:r>
              <a:rPr lang="en-US" dirty="0"/>
              <a:t>see every facilitation as being very different  mainly </a:t>
            </a:r>
            <a:r>
              <a:rPr lang="en-US" dirty="0" err="1"/>
              <a:t>becase</a:t>
            </a:r>
            <a:r>
              <a:rPr lang="en-US" dirty="0"/>
              <a:t> the facilitation is about what the group of stakeholders want to get out of it rather than what I want to get out of it so things may go to a direction I may not have chosen, and I am not too bothered about </a:t>
            </a:r>
            <a:r>
              <a:rPr lang="en-US" dirty="0" smtClean="0"/>
              <a:t>that” (EF2)</a:t>
            </a:r>
            <a:endParaRPr lang="en-US" dirty="0"/>
          </a:p>
          <a:p>
            <a:endParaRPr lang="en-US" dirty="0"/>
          </a:p>
        </p:txBody>
      </p:sp>
    </p:spTree>
    <p:extLst>
      <p:ext uri="{BB962C8B-B14F-4D97-AF65-F5344CB8AC3E}">
        <p14:creationId xmlns:p14="http://schemas.microsoft.com/office/powerpoint/2010/main" val="300252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D2533C"/>
                </a:solidFill>
              </a:rPr>
              <a:t>Findings </a:t>
            </a:r>
            <a:r>
              <a:rPr lang="en-US" sz="3200" b="1" dirty="0" smtClean="0">
                <a:solidFill>
                  <a:srgbClr val="D2533C"/>
                </a:solidFill>
              </a:rPr>
              <a: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apprenticeship (vicarious learning)</a:t>
            </a:r>
          </a:p>
          <a:p>
            <a:pPr marL="0" indent="0">
              <a:buNone/>
            </a:pPr>
            <a:r>
              <a:rPr lang="en-US" dirty="0" smtClean="0"/>
              <a:t>“This </a:t>
            </a:r>
            <a:r>
              <a:rPr lang="en-US" dirty="0"/>
              <a:t>was something where I had decided to take the role of the facilitator because this had worked for this particular problem. So there were no other facilitators involved and nor was I drawn on anyone else’s facilitative skills that …no</a:t>
            </a:r>
            <a:r>
              <a:rPr lang="en-US" dirty="0" smtClean="0"/>
              <a:t>.” (EF2)</a:t>
            </a:r>
          </a:p>
          <a:p>
            <a:pPr marL="0" indent="0">
              <a:buNone/>
            </a:pPr>
            <a:endParaRPr lang="en-US" dirty="0" smtClean="0"/>
          </a:p>
          <a:p>
            <a:pPr marL="0" indent="0">
              <a:buNone/>
            </a:pPr>
            <a:r>
              <a:rPr lang="en-US" dirty="0" smtClean="0"/>
              <a:t>“No</a:t>
            </a:r>
            <a:r>
              <a:rPr lang="en-US" dirty="0"/>
              <a:t>, only once actually, and that was interesting, actually.. I was a backup facilitator , I was watching him doing his bit and I actually felt really disempowered because I really </a:t>
            </a:r>
            <a:r>
              <a:rPr lang="en-US" dirty="0" err="1"/>
              <a:t>didn</a:t>
            </a:r>
            <a:r>
              <a:rPr lang="fr-FR" dirty="0"/>
              <a:t>’</a:t>
            </a:r>
            <a:r>
              <a:rPr lang="en-US" dirty="0"/>
              <a:t>t know much about way he was doing things. He was obviously very confident as a facilitator... </a:t>
            </a:r>
            <a:r>
              <a:rPr lang="en-US" i="1" dirty="0"/>
              <a:t>Interestingly the main learning I had was not by him although I learnt a couple of new tricks from him … the things I learnt were mostly by my own intentions so</a:t>
            </a:r>
            <a:r>
              <a:rPr lang="en-US" dirty="0"/>
              <a:t>… intuitively…that was informed by my own </a:t>
            </a:r>
            <a:r>
              <a:rPr lang="en-US" dirty="0" smtClean="0"/>
              <a:t>thinking” (EF1)</a:t>
            </a: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17</a:t>
            </a:fld>
            <a:endParaRPr lang="en-US">
              <a:latin typeface="Arial"/>
            </a:endParaRPr>
          </a:p>
        </p:txBody>
      </p:sp>
    </p:spTree>
    <p:extLst>
      <p:ext uri="{BB962C8B-B14F-4D97-AF65-F5344CB8AC3E}">
        <p14:creationId xmlns:p14="http://schemas.microsoft.com/office/powerpoint/2010/main" val="138333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D2533C"/>
                </a:solidFill>
              </a:rPr>
              <a:t>Findings (4) </a:t>
            </a:r>
            <a:endParaRPr lang="en-US" dirty="0"/>
          </a:p>
        </p:txBody>
      </p:sp>
      <p:sp>
        <p:nvSpPr>
          <p:cNvPr id="3" name="Content Placeholder 2"/>
          <p:cNvSpPr>
            <a:spLocks noGrp="1"/>
          </p:cNvSpPr>
          <p:nvPr>
            <p:ph idx="1"/>
          </p:nvPr>
        </p:nvSpPr>
        <p:spPr/>
        <p:txBody>
          <a:bodyPr>
            <a:normAutofit lnSpcReduction="10000"/>
          </a:bodyPr>
          <a:lstStyle/>
          <a:p>
            <a:r>
              <a:rPr lang="en-US" dirty="0" smtClean="0"/>
              <a:t>On apprenticeship (…continued)</a:t>
            </a:r>
          </a:p>
          <a:p>
            <a:pPr marL="0" indent="0">
              <a:buNone/>
            </a:pPr>
            <a:r>
              <a:rPr lang="en-US" dirty="0" smtClean="0"/>
              <a:t>“I </a:t>
            </a:r>
            <a:r>
              <a:rPr lang="en-US" dirty="0"/>
              <a:t>was doing it with </a:t>
            </a:r>
            <a:r>
              <a:rPr lang="en-US" dirty="0" smtClean="0"/>
              <a:t>… </a:t>
            </a:r>
            <a:r>
              <a:rPr lang="en-US" dirty="0"/>
              <a:t>a lot of the time at the beginning so you are watching and learning you know. </a:t>
            </a:r>
            <a:r>
              <a:rPr lang="en-US" dirty="0" smtClean="0"/>
              <a:t>I </a:t>
            </a:r>
            <a:r>
              <a:rPr lang="en-US" dirty="0"/>
              <a:t>am interested in your comment about </a:t>
            </a:r>
            <a:r>
              <a:rPr lang="en-US" dirty="0" smtClean="0"/>
              <a:t>reading books. </a:t>
            </a:r>
            <a:r>
              <a:rPr lang="en-US" i="1" dirty="0"/>
              <a:t>I</a:t>
            </a:r>
            <a:r>
              <a:rPr lang="en-US" dirty="0"/>
              <a:t> </a:t>
            </a:r>
            <a:r>
              <a:rPr lang="en-US" i="1" dirty="0"/>
              <a:t>think you can, but I think you learn hell of a lot more in an apprenticeship</a:t>
            </a:r>
            <a:r>
              <a:rPr lang="en-US" dirty="0"/>
              <a:t>. And for me the very interesting point is when the apprentice and the master seized to be and became evens because style of facilitation is so significant… I cannot and will not facilitate as </a:t>
            </a:r>
            <a:r>
              <a:rPr lang="en-US" dirty="0" smtClean="0"/>
              <a:t>him </a:t>
            </a:r>
            <a:r>
              <a:rPr lang="en-US" dirty="0"/>
              <a:t>and he could or would not facilitate like me. Together though we compliment each </a:t>
            </a:r>
            <a:r>
              <a:rPr lang="en-US" dirty="0" smtClean="0"/>
              <a:t>other…</a:t>
            </a:r>
            <a:r>
              <a:rPr lang="en-US" dirty="0"/>
              <a:t>The more you work with somebody people say you know what to </a:t>
            </a:r>
            <a:r>
              <a:rPr lang="en-US" dirty="0" err="1"/>
              <a:t>do..no</a:t>
            </a:r>
            <a:r>
              <a:rPr lang="en-US" dirty="0"/>
              <a:t>.. </a:t>
            </a:r>
            <a:r>
              <a:rPr lang="en-US" i="1" dirty="0"/>
              <a:t>You learn heuristics you learn patterns, we learn </a:t>
            </a:r>
            <a:r>
              <a:rPr lang="en-US" i="1" dirty="0" smtClean="0"/>
              <a:t>shortcuts..”</a:t>
            </a:r>
            <a:r>
              <a:rPr lang="en-US" dirty="0" smtClean="0"/>
              <a:t> (EF3)</a:t>
            </a:r>
            <a:r>
              <a:rPr lang="en-US" i="1" dirty="0" smtClean="0"/>
              <a:t> </a:t>
            </a:r>
            <a:endParaRPr lang="en-US" i="1" dirty="0"/>
          </a:p>
          <a:p>
            <a:pPr marL="0" indent="0">
              <a:buNone/>
            </a:pPr>
            <a:r>
              <a:rPr lang="en-US" i="1" dirty="0" smtClean="0"/>
              <a:t> </a:t>
            </a:r>
            <a:endParaRPr lang="en-US" i="1"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18</a:t>
            </a:fld>
            <a:endParaRPr lang="en-US">
              <a:latin typeface="Arial"/>
            </a:endParaRPr>
          </a:p>
        </p:txBody>
      </p:sp>
    </p:spTree>
    <p:extLst>
      <p:ext uri="{BB962C8B-B14F-4D97-AF65-F5344CB8AC3E}">
        <p14:creationId xmlns:p14="http://schemas.microsoft.com/office/powerpoint/2010/main" val="869958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D2533C"/>
                </a:solidFill>
              </a:rPr>
              <a:t>Findings </a:t>
            </a:r>
            <a:r>
              <a:rPr lang="en-US" sz="3200" b="1" dirty="0" smtClean="0">
                <a:solidFill>
                  <a:srgbClr val="D2533C"/>
                </a:solidFill>
              </a:rPr>
              <a:t>(5)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Need for practice-based approaches to learning:</a:t>
            </a:r>
          </a:p>
          <a:p>
            <a:pPr marL="0" indent="0">
              <a:buNone/>
            </a:pPr>
            <a:r>
              <a:rPr lang="en-US" dirty="0" smtClean="0"/>
              <a:t>“I </a:t>
            </a:r>
            <a:r>
              <a:rPr lang="en-US" dirty="0"/>
              <a:t>have </a:t>
            </a:r>
            <a:r>
              <a:rPr lang="en-US" dirty="0" err="1"/>
              <a:t>realised</a:t>
            </a:r>
            <a:r>
              <a:rPr lang="en-US" dirty="0"/>
              <a:t> that what’s in the books and what’s in the practice are really quite distinct. Also the </a:t>
            </a:r>
            <a:r>
              <a:rPr lang="en-US" dirty="0" err="1"/>
              <a:t>realisation</a:t>
            </a:r>
            <a:r>
              <a:rPr lang="en-US" dirty="0"/>
              <a:t> that came out of that regarding the importance of emotional dynamics, how to negotiate the remit of a </a:t>
            </a:r>
            <a:r>
              <a:rPr lang="en-US" dirty="0" smtClean="0"/>
              <a:t>project…” (EF1)</a:t>
            </a:r>
          </a:p>
          <a:p>
            <a:pPr marL="0" indent="0">
              <a:buNone/>
            </a:pPr>
            <a:endParaRPr lang="en-US" dirty="0" smtClean="0"/>
          </a:p>
          <a:p>
            <a:pPr marL="0" indent="0">
              <a:buNone/>
            </a:pPr>
            <a:endParaRPr lang="en-US" dirty="0"/>
          </a:p>
          <a:p>
            <a:pPr marL="0" indent="0">
              <a:buNone/>
            </a:pPr>
            <a:r>
              <a:rPr lang="en-US" dirty="0"/>
              <a:t>“The learning is fairly intuitive in the sense that you can hear… I think the </a:t>
            </a:r>
            <a:r>
              <a:rPr lang="en-US" dirty="0" err="1"/>
              <a:t>theorising</a:t>
            </a:r>
            <a:r>
              <a:rPr lang="en-US" dirty="0"/>
              <a:t> about it helps solidify the language and explain what you are doing, but I think it’s led by the practice primarily, although it’s always a chicken and egg thing… when you are trying out the methods, it creates the need for new skills…I tend to think that most of the work I am doing in terms of managing the human relation side of things is very intuitive and has roots going back to the </a:t>
            </a:r>
            <a:r>
              <a:rPr lang="en-US" dirty="0" smtClean="0"/>
              <a:t>… </a:t>
            </a:r>
            <a:r>
              <a:rPr lang="en-US" dirty="0"/>
              <a:t>work I did”  (</a:t>
            </a:r>
            <a:r>
              <a:rPr lang="en-US" dirty="0" smtClean="0"/>
              <a:t>EF4</a:t>
            </a:r>
            <a:r>
              <a:rPr lang="en-US" dirty="0"/>
              <a:t>)</a:t>
            </a:r>
          </a:p>
          <a:p>
            <a:pPr marL="0" indent="0">
              <a:buNone/>
            </a:pP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19</a:t>
            </a:fld>
            <a:endParaRPr lang="en-US">
              <a:latin typeface="Arial"/>
            </a:endParaRPr>
          </a:p>
        </p:txBody>
      </p:sp>
    </p:spTree>
    <p:extLst>
      <p:ext uri="{BB962C8B-B14F-4D97-AF65-F5344CB8AC3E}">
        <p14:creationId xmlns:p14="http://schemas.microsoft.com/office/powerpoint/2010/main" val="100984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176"/>
            <a:ext cx="8229600" cy="990600"/>
          </a:xfrm>
        </p:spPr>
        <p:txBody>
          <a:bodyPr>
            <a:normAutofit/>
          </a:bodyPr>
          <a:lstStyle/>
          <a:p>
            <a:r>
              <a:rPr lang="en-US" sz="3200" b="1" dirty="0" smtClean="0"/>
              <a:t>The starting point</a:t>
            </a:r>
            <a:endParaRPr lang="en-US" sz="3200" b="1" dirty="0"/>
          </a:p>
        </p:txBody>
      </p:sp>
      <p:pic>
        <p:nvPicPr>
          <p:cNvPr id="6" name="Content Placeholder 5"/>
          <p:cNvPicPr>
            <a:picLocks noGrp="1" noChangeAspect="1"/>
          </p:cNvPicPr>
          <p:nvPr>
            <p:ph idx="1"/>
          </p:nvPr>
        </p:nvPicPr>
        <p:blipFill>
          <a:blip r:embed="rId3"/>
          <a:srcRect l="6125" r="6125"/>
          <a:stretch>
            <a:fillRect/>
          </a:stretch>
        </p:blipFill>
        <p:spPr>
          <a:xfrm>
            <a:off x="5292080" y="2348880"/>
            <a:ext cx="3442311" cy="2399928"/>
          </a:xfrm>
        </p:spPr>
      </p:pic>
      <p:sp>
        <p:nvSpPr>
          <p:cNvPr id="4" name="Slide Number Placeholder 3"/>
          <p:cNvSpPr>
            <a:spLocks noGrp="1"/>
          </p:cNvSpPr>
          <p:nvPr>
            <p:ph type="sldNum" sz="quarter" idx="12"/>
          </p:nvPr>
        </p:nvSpPr>
        <p:spPr/>
        <p:txBody>
          <a:bodyPr/>
          <a:lstStyle/>
          <a:p>
            <a:fld id="{AF837306-73CB-44BD-A663-855D6AB04C6D}" type="slidenum">
              <a:rPr lang="en-US" smtClean="0"/>
              <a:t>2</a:t>
            </a:fld>
            <a:endParaRPr lang="en-US"/>
          </a:p>
        </p:txBody>
      </p:sp>
      <p:sp>
        <p:nvSpPr>
          <p:cNvPr id="5" name="Slide Number Placeholder 3"/>
          <p:cNvSpPr txBox="1">
            <a:spLocks/>
          </p:cNvSpPr>
          <p:nvPr/>
        </p:nvSpPr>
        <p:spPr>
          <a:xfrm>
            <a:off x="8532440" y="6566096"/>
            <a:ext cx="611560" cy="319288"/>
          </a:xfrm>
          <a:prstGeom prst="rect">
            <a:avLst/>
          </a:prstGeom>
        </p:spPr>
        <p:txBody>
          <a:bodyPr vert="horz" lIns="91440" tIns="45720" rIns="91440" bIns="45720" rtlCol="0" anchor="ctr"/>
          <a:lstStyle>
            <a:defPPr>
              <a:defRPr lang="en-US"/>
            </a:defPPr>
            <a:lvl1pPr marL="0" algn="l" defTabSz="914400" rtl="0" eaLnBrk="1" latinLnBrk="0" hangingPunct="1">
              <a:defRPr sz="1400" b="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F837306-73CB-44BD-A663-855D6AB04C6D}" type="slidenum">
              <a:rPr lang="en-US" sz="1200" smtClean="0">
                <a:solidFill>
                  <a:schemeClr val="tx1"/>
                </a:solidFill>
              </a:rPr>
              <a:pPr algn="r"/>
              <a:t>2</a:t>
            </a:fld>
            <a:endParaRPr lang="en-US" sz="1200" dirty="0">
              <a:solidFill>
                <a:schemeClr val="tx1"/>
              </a:solidFill>
            </a:endParaRPr>
          </a:p>
        </p:txBody>
      </p:sp>
      <p:sp>
        <p:nvSpPr>
          <p:cNvPr id="8" name="TextBox 7"/>
          <p:cNvSpPr txBox="1"/>
          <p:nvPr/>
        </p:nvSpPr>
        <p:spPr>
          <a:xfrm>
            <a:off x="683567" y="1916832"/>
            <a:ext cx="4032895" cy="3046988"/>
          </a:xfrm>
          <a:prstGeom prst="rect">
            <a:avLst/>
          </a:prstGeom>
          <a:noFill/>
        </p:spPr>
        <p:txBody>
          <a:bodyPr wrap="square" rtlCol="0">
            <a:spAutoFit/>
          </a:bodyPr>
          <a:lstStyle/>
          <a:p>
            <a:r>
              <a:rPr lang="en-US" sz="2400" dirty="0" smtClean="0"/>
              <a:t>“While much has been written about the theory and practice of using problem structuring methods there is </a:t>
            </a:r>
            <a:r>
              <a:rPr lang="en-US" sz="2400" dirty="0"/>
              <a:t>little </a:t>
            </a:r>
            <a:r>
              <a:rPr lang="en-US" sz="2400" dirty="0" smtClean="0"/>
              <a:t>formal discussion of how individuals may effectively learn about their use” </a:t>
            </a:r>
            <a:r>
              <a:rPr lang="en-US" sz="1400" dirty="0" smtClean="0"/>
              <a:t>(Keys, 2006: p. 822)</a:t>
            </a:r>
            <a:endParaRPr lang="en-US" sz="1400" dirty="0"/>
          </a:p>
        </p:txBody>
      </p:sp>
    </p:spTree>
    <p:extLst>
      <p:ext uri="{BB962C8B-B14F-4D97-AF65-F5344CB8AC3E}">
        <p14:creationId xmlns:p14="http://schemas.microsoft.com/office/powerpoint/2010/main" val="27532534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D2533C"/>
                </a:solidFill>
              </a:rPr>
              <a:t>Findings </a:t>
            </a:r>
            <a:r>
              <a:rPr lang="en-US" sz="3200" b="1" dirty="0" smtClean="0">
                <a:solidFill>
                  <a:srgbClr val="D2533C"/>
                </a:solidFill>
              </a:rPr>
              <a:t>(6)</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suprprising</a:t>
            </a:r>
            <a:r>
              <a:rPr lang="en-US" dirty="0" smtClean="0"/>
              <a:t> factor in practice based learning and CLEs:</a:t>
            </a:r>
          </a:p>
          <a:p>
            <a:pPr marL="0" indent="0">
              <a:buNone/>
            </a:pPr>
            <a:r>
              <a:rPr lang="en-US" dirty="0" smtClean="0"/>
              <a:t>“I </a:t>
            </a:r>
            <a:r>
              <a:rPr lang="en-US" dirty="0"/>
              <a:t>can think for instance of experiences that surprised me in the direction it took so …I remember facilitating one group I knew nothing at all about the domain so it was a large MNC, they had one particular problem, we talked about ways we could approach this particular problem and by that I mean I identified for them ways to help them overcome the problem… as soon as we did the preliminary problem structuring, they started to get excited about things they could see from the way the problem had been structured</a:t>
            </a:r>
            <a:r>
              <a:rPr lang="en-US" dirty="0" smtClean="0"/>
              <a:t>…” (EF5)  </a:t>
            </a:r>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20</a:t>
            </a:fld>
            <a:endParaRPr lang="en-US">
              <a:latin typeface="Arial"/>
            </a:endParaRPr>
          </a:p>
        </p:txBody>
      </p:sp>
    </p:spTree>
    <p:extLst>
      <p:ext uri="{BB962C8B-B14F-4D97-AF65-F5344CB8AC3E}">
        <p14:creationId xmlns:p14="http://schemas.microsoft.com/office/powerpoint/2010/main" val="3272024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D2533C"/>
                </a:solidFill>
              </a:rPr>
              <a:t>Findings </a:t>
            </a:r>
            <a:r>
              <a:rPr lang="en-US" sz="3200" b="1" dirty="0" smtClean="0">
                <a:solidFill>
                  <a:srgbClr val="D2533C"/>
                </a:solidFill>
              </a:rPr>
              <a:t>(7)</a:t>
            </a:r>
            <a:endParaRPr lang="en-US" dirty="0"/>
          </a:p>
        </p:txBody>
      </p:sp>
      <p:sp>
        <p:nvSpPr>
          <p:cNvPr id="3" name="Content Placeholder 2"/>
          <p:cNvSpPr>
            <a:spLocks noGrp="1"/>
          </p:cNvSpPr>
          <p:nvPr>
            <p:ph idx="1"/>
          </p:nvPr>
        </p:nvSpPr>
        <p:spPr/>
        <p:txBody>
          <a:bodyPr>
            <a:normAutofit/>
          </a:bodyPr>
          <a:lstStyle/>
          <a:p>
            <a:r>
              <a:rPr lang="en-US" dirty="0" smtClean="0"/>
              <a:t>Improvisation </a:t>
            </a:r>
            <a:r>
              <a:rPr lang="en-US" dirty="0" err="1" smtClean="0"/>
              <a:t>vs</a:t>
            </a:r>
            <a:r>
              <a:rPr lang="en-US" dirty="0" smtClean="0"/>
              <a:t> script-based approach to learning (retrospective vs. prospective aspect)</a:t>
            </a:r>
          </a:p>
          <a:p>
            <a:endParaRPr lang="en-US" dirty="0"/>
          </a:p>
          <a:p>
            <a:r>
              <a:rPr lang="en-US" dirty="0" smtClean="0"/>
              <a:t>“We </a:t>
            </a:r>
            <a:r>
              <a:rPr lang="en-US" dirty="0"/>
              <a:t>have to be careful here because this is how I (emphasis) work… I do loads of improvisation…otherwise if you go there with a script rather than with an improvisation you will be the dominant force and you are just meant to be facilitating rather than guiding for an </a:t>
            </a:r>
            <a:r>
              <a:rPr lang="en-US" dirty="0" smtClean="0"/>
              <a:t>outcome”</a:t>
            </a:r>
            <a:endParaRPr lang="en-US" dirty="0"/>
          </a:p>
          <a:p>
            <a:pPr marL="0" indent="0">
              <a:buNone/>
            </a:pPr>
            <a:endParaRPr lang="en-US" dirty="0" smtClean="0"/>
          </a:p>
          <a:p>
            <a:pPr marL="0" indent="0">
              <a:buNone/>
            </a:pPr>
            <a:r>
              <a:rPr lang="en-US" dirty="0" smtClean="0"/>
              <a:t>“</a:t>
            </a:r>
            <a:r>
              <a:rPr lang="en-US" dirty="0"/>
              <a:t>I have what I call a script.. I am looking for deliverables and products. There is a lot of design upfront</a:t>
            </a:r>
            <a:r>
              <a:rPr lang="en-US" dirty="0" smtClean="0"/>
              <a:t>…”</a:t>
            </a:r>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21</a:t>
            </a:fld>
            <a:endParaRPr lang="en-US">
              <a:latin typeface="Arial"/>
            </a:endParaRPr>
          </a:p>
        </p:txBody>
      </p:sp>
    </p:spTree>
    <p:extLst>
      <p:ext uri="{BB962C8B-B14F-4D97-AF65-F5344CB8AC3E}">
        <p14:creationId xmlns:p14="http://schemas.microsoft.com/office/powerpoint/2010/main" val="3931608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Discussion –so far…</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85578917"/>
              </p:ext>
            </p:extLst>
          </p:nvPr>
        </p:nvGraphicFramePr>
        <p:xfrm>
          <a:off x="457200" y="1765300"/>
          <a:ext cx="8229600" cy="3429000"/>
        </p:xfrm>
        <a:graphic>
          <a:graphicData uri="http://schemas.openxmlformats.org/drawingml/2006/table">
            <a:tbl>
              <a:tblPr firstRow="1" bandRow="1">
                <a:tableStyleId>{5C22544A-7EE6-4342-B048-85BDC9FD1C3A}</a:tableStyleId>
              </a:tblPr>
              <a:tblGrid>
                <a:gridCol w="3556000"/>
                <a:gridCol w="4673600"/>
              </a:tblGrid>
              <a:tr h="381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Learning</a:t>
                      </a:r>
                      <a:r>
                        <a:rPr lang="en-US" baseline="0" dirty="0" smtClean="0"/>
                        <a:t> views</a:t>
                      </a:r>
                      <a:endParaRPr lang="en-US" dirty="0"/>
                    </a:p>
                  </a:txBody>
                  <a:tcPr/>
                </a:tc>
                <a:tc>
                  <a:txBody>
                    <a:bodyPr/>
                    <a:lstStyle/>
                    <a:p>
                      <a:pPr algn="ctr"/>
                      <a:r>
                        <a:rPr lang="en-US" dirty="0" smtClean="0"/>
                        <a:t>Findings</a:t>
                      </a:r>
                      <a:endParaRPr lang="en-US" dirty="0"/>
                    </a:p>
                  </a:txBody>
                  <a:tcPr/>
                </a:tc>
              </a:tr>
              <a:tr h="381000">
                <a:tc>
                  <a:txBody>
                    <a:bodyPr/>
                    <a:lstStyle/>
                    <a:p>
                      <a:r>
                        <a:rPr kumimoji="0" lang="en-US" sz="1800" b="1" i="0" u="none" strike="noStrike" kern="1200" cap="none" spc="0" normalizeH="0" baseline="0" dirty="0" smtClean="0">
                          <a:ln>
                            <a:noFill/>
                          </a:ln>
                          <a:solidFill>
                            <a:srgbClr val="FFFFFF"/>
                          </a:solidFill>
                          <a:effectLst/>
                          <a:uLnTx/>
                          <a:uFillTx/>
                          <a:latin typeface="+mn-lt"/>
                          <a:ea typeface="+mn-ea"/>
                          <a:cs typeface="+mn-cs"/>
                        </a:rPr>
                        <a:t>Experiential</a:t>
                      </a:r>
                      <a:endParaRPr kumimoji="0" lang="en-US" sz="1800" b="1" i="0" u="none" strike="noStrike" kern="1200" cap="none" spc="0" normalizeH="0" baseline="0" dirty="0">
                        <a:ln>
                          <a:noFill/>
                        </a:ln>
                        <a:solidFill>
                          <a:srgbClr val="FFFFFF"/>
                        </a:solidFill>
                        <a:effectLst/>
                        <a:uLnTx/>
                        <a:uFillTx/>
                        <a:latin typeface="+mn-lt"/>
                        <a:ea typeface="+mn-ea"/>
                        <a:cs typeface="+mn-cs"/>
                      </a:endParaRPr>
                    </a:p>
                  </a:txBody>
                  <a:tcPr>
                    <a:solidFill>
                      <a:srgbClr val="93A299"/>
                    </a:solidFill>
                  </a:tcPr>
                </a:tc>
                <a:tc rowSpan="5">
                  <a:txBody>
                    <a:bodyPr/>
                    <a:lstStyle/>
                    <a:p>
                      <a:endParaRPr lang="en-US" dirty="0" smtClean="0"/>
                    </a:p>
                    <a:p>
                      <a:endParaRPr lang="en-US" dirty="0" smtClean="0"/>
                    </a:p>
                    <a:p>
                      <a:endParaRPr lang="en-US" dirty="0" smtClean="0"/>
                    </a:p>
                    <a:p>
                      <a:pPr algn="ctr"/>
                      <a:r>
                        <a:rPr lang="en-US" dirty="0" smtClean="0"/>
                        <a:t>Contrasting</a:t>
                      </a:r>
                      <a:r>
                        <a:rPr lang="en-US" baseline="0" dirty="0" smtClean="0"/>
                        <a:t> views</a:t>
                      </a:r>
                      <a:endParaRPr lang="en-US" dirty="0"/>
                    </a:p>
                  </a:txBody>
                  <a:tcPr/>
                </a:tc>
              </a:tr>
              <a:tr h="381000">
                <a:tc>
                  <a:txBody>
                    <a:bodyPr/>
                    <a:lstStyle/>
                    <a:p>
                      <a:r>
                        <a:rPr lang="en-US" dirty="0" smtClean="0"/>
                        <a:t>Intuitive</a:t>
                      </a:r>
                      <a:endParaRPr lang="en-US" dirty="0"/>
                    </a:p>
                  </a:txBody>
                  <a:tcPr/>
                </a:tc>
                <a:tc vMerge="1">
                  <a:txBody>
                    <a:bodyPr/>
                    <a:lstStyle/>
                    <a:p>
                      <a:endParaRPr lang="en-US" dirty="0"/>
                    </a:p>
                  </a:txBody>
                  <a:tcPr/>
                </a:tc>
              </a:tr>
              <a:tr h="381000">
                <a:tc>
                  <a:txBody>
                    <a:bodyPr/>
                    <a:lstStyle/>
                    <a:p>
                      <a:r>
                        <a:rPr lang="en-US" dirty="0" smtClean="0"/>
                        <a:t>Incidental</a:t>
                      </a:r>
                      <a:endParaRPr lang="en-US" dirty="0"/>
                    </a:p>
                  </a:txBody>
                  <a:tcPr/>
                </a:tc>
                <a:tc vMerge="1">
                  <a:txBody>
                    <a:bodyPr/>
                    <a:lstStyle/>
                    <a:p>
                      <a:endParaRPr lang="en-US" dirty="0"/>
                    </a:p>
                  </a:txBody>
                  <a:tcPr/>
                </a:tc>
              </a:tr>
              <a:tr h="381000">
                <a:tc>
                  <a:txBody>
                    <a:bodyPr/>
                    <a:lstStyle/>
                    <a:p>
                      <a:r>
                        <a:rPr lang="en-US" dirty="0" smtClean="0"/>
                        <a:t>Retrospective </a:t>
                      </a:r>
                      <a:endParaRPr lang="en-US" dirty="0"/>
                    </a:p>
                  </a:txBody>
                  <a:tcPr/>
                </a:tc>
                <a:tc vMerge="1">
                  <a:txBody>
                    <a:bodyPr/>
                    <a:lstStyle/>
                    <a:p>
                      <a:endParaRPr lang="en-US" dirty="0"/>
                    </a:p>
                  </a:txBody>
                  <a:tcPr/>
                </a:tc>
              </a:tr>
              <a:tr h="381000">
                <a:tc>
                  <a:txBody>
                    <a:bodyPr/>
                    <a:lstStyle/>
                    <a:p>
                      <a:r>
                        <a:rPr lang="en-US" dirty="0" smtClean="0"/>
                        <a:t>Prospective</a:t>
                      </a:r>
                      <a:endParaRPr lang="en-US" dirty="0"/>
                    </a:p>
                  </a:txBody>
                  <a:tcPr/>
                </a:tc>
                <a:tc vMerge="1">
                  <a:txBody>
                    <a:bodyPr/>
                    <a:lstStyle/>
                    <a:p>
                      <a:endParaRPr lang="en-US"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FFFF"/>
                          </a:solidFill>
                          <a:effectLst/>
                          <a:uLnTx/>
                          <a:uFillTx/>
                          <a:latin typeface="+mn-lt"/>
                          <a:ea typeface="+mn-ea"/>
                          <a:cs typeface="+mn-cs"/>
                        </a:rPr>
                        <a:t>Vicarious</a:t>
                      </a:r>
                      <a:endParaRPr lang="en-US" dirty="0"/>
                    </a:p>
                  </a:txBody>
                  <a:tcPr>
                    <a:solidFill>
                      <a:schemeClr val="accent1"/>
                    </a:solidFill>
                  </a:tcPr>
                </a:tc>
                <a:tc>
                  <a:txBody>
                    <a:bodyPr/>
                    <a:lstStyle/>
                    <a:p>
                      <a:endParaRPr lang="en-US" dirty="0"/>
                    </a:p>
                  </a:txBody>
                  <a:tcPr>
                    <a:solidFill>
                      <a:schemeClr val="accent1"/>
                    </a:solidFill>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Apprenticeship </a:t>
                      </a:r>
                      <a:endParaRPr lang="en-US"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Contrasting</a:t>
                      </a:r>
                      <a:r>
                        <a:rPr lang="en-US" baseline="0" dirty="0" smtClean="0"/>
                        <a:t> views</a:t>
                      </a:r>
                      <a:endParaRPr lang="en-US" dirty="0" smtClean="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Critical</a:t>
                      </a:r>
                      <a:r>
                        <a:rPr lang="en-US" baseline="0" dirty="0" smtClean="0"/>
                        <a:t> Learning Events (CLEs)</a:t>
                      </a:r>
                      <a:endParaRPr lang="en-US" dirty="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22</a:t>
            </a:fld>
            <a:endParaRPr lang="en-US">
              <a:latin typeface="Arial"/>
            </a:endParaRPr>
          </a:p>
        </p:txBody>
      </p:sp>
      <p:sp>
        <p:nvSpPr>
          <p:cNvPr id="6" name="TextBox 5"/>
          <p:cNvSpPr txBox="1"/>
          <p:nvPr/>
        </p:nvSpPr>
        <p:spPr>
          <a:xfrm>
            <a:off x="558800" y="5270500"/>
            <a:ext cx="8128000" cy="923330"/>
          </a:xfrm>
          <a:prstGeom prst="rect">
            <a:avLst/>
          </a:prstGeom>
          <a:noFill/>
        </p:spPr>
        <p:txBody>
          <a:bodyPr wrap="square" rtlCol="0">
            <a:spAutoFit/>
          </a:bodyPr>
          <a:lstStyle/>
          <a:p>
            <a:pPr marL="285750" indent="-285750">
              <a:buFont typeface="Arial"/>
              <a:buChar char="•"/>
            </a:pPr>
            <a:r>
              <a:rPr lang="en-US" dirty="0"/>
              <a:t>No single theory can explain facilitation learning</a:t>
            </a:r>
          </a:p>
          <a:p>
            <a:pPr marL="285750" indent="-285750">
              <a:buFont typeface="Arial"/>
              <a:buChar char="•"/>
            </a:pPr>
            <a:endParaRPr lang="en-US" dirty="0"/>
          </a:p>
          <a:p>
            <a:pPr marL="285750" indent="-285750">
              <a:buFont typeface="Arial"/>
              <a:buChar char="•"/>
            </a:pPr>
            <a:r>
              <a:rPr lang="en-US" dirty="0" smtClean="0"/>
              <a:t>Practice</a:t>
            </a:r>
            <a:r>
              <a:rPr lang="en-US" dirty="0"/>
              <a:t>-based </a:t>
            </a:r>
            <a:r>
              <a:rPr lang="en-US" dirty="0" smtClean="0"/>
              <a:t>view</a:t>
            </a:r>
            <a:endParaRPr lang="en-US" dirty="0"/>
          </a:p>
        </p:txBody>
      </p:sp>
    </p:spTree>
    <p:extLst>
      <p:ext uri="{BB962C8B-B14F-4D97-AF65-F5344CB8AC3E}">
        <p14:creationId xmlns:p14="http://schemas.microsoft.com/office/powerpoint/2010/main" val="125035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Conclusion</a:t>
            </a:r>
            <a:endParaRPr lang="en-US" b="1" dirty="0"/>
          </a:p>
        </p:txBody>
      </p:sp>
      <p:sp>
        <p:nvSpPr>
          <p:cNvPr id="3" name="Content Placeholder 2"/>
          <p:cNvSpPr>
            <a:spLocks noGrp="1"/>
          </p:cNvSpPr>
          <p:nvPr>
            <p:ph idx="1"/>
          </p:nvPr>
        </p:nvSpPr>
        <p:spPr/>
        <p:txBody>
          <a:bodyPr/>
          <a:lstStyle/>
          <a:p>
            <a:r>
              <a:rPr lang="en-US" dirty="0" smtClean="0"/>
              <a:t>How do facilitators learn?</a:t>
            </a:r>
          </a:p>
          <a:p>
            <a:endParaRPr lang="en-US" dirty="0"/>
          </a:p>
          <a:p>
            <a:r>
              <a:rPr lang="en-US" dirty="0" smtClean="0"/>
              <a:t>Learning cannot be explained using just one theory</a:t>
            </a:r>
          </a:p>
          <a:p>
            <a:endParaRPr lang="en-US" dirty="0"/>
          </a:p>
          <a:p>
            <a:r>
              <a:rPr lang="en-US" dirty="0" smtClean="0"/>
              <a:t>Need for an alternative theory of learning </a:t>
            </a:r>
          </a:p>
          <a:p>
            <a:endParaRPr lang="en-US" dirty="0"/>
          </a:p>
          <a:p>
            <a:endParaRPr lang="en-US" dirty="0"/>
          </a:p>
        </p:txBody>
      </p:sp>
      <p:sp>
        <p:nvSpPr>
          <p:cNvPr id="4" name="Slide Number Placeholder 3"/>
          <p:cNvSpPr>
            <a:spLocks noGrp="1"/>
          </p:cNvSpPr>
          <p:nvPr>
            <p:ph type="sldNum" sz="quarter" idx="12"/>
          </p:nvPr>
        </p:nvSpPr>
        <p:spPr/>
        <p:txBody>
          <a:bodyPr/>
          <a:lstStyle/>
          <a:p>
            <a:fld id="{AF837306-73CB-44BD-A663-855D6AB04C6D}" type="slidenum">
              <a:rPr lang="en-US" smtClean="0">
                <a:latin typeface="Arial"/>
              </a:rPr>
              <a:pPr/>
              <a:t>23</a:t>
            </a:fld>
            <a:endParaRPr lang="en-US">
              <a:latin typeface="Arial"/>
            </a:endParaRPr>
          </a:p>
        </p:txBody>
      </p:sp>
    </p:spTree>
    <p:extLst>
      <p:ext uri="{BB962C8B-B14F-4D97-AF65-F5344CB8AC3E}">
        <p14:creationId xmlns:p14="http://schemas.microsoft.com/office/powerpoint/2010/main" val="2210037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84437"/>
            <a:ext cx="8229600" cy="114300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3185169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2440" y="6566096"/>
            <a:ext cx="611560" cy="319288"/>
          </a:xfrm>
        </p:spPr>
        <p:txBody>
          <a:bodyPr/>
          <a:lstStyle/>
          <a:p>
            <a:fld id="{AF837306-73CB-44BD-A663-855D6AB04C6D}" type="slidenum">
              <a:rPr lang="en-US" smtClean="0">
                <a:solidFill>
                  <a:srgbClr val="292934"/>
                </a:solidFill>
                <a:latin typeface="Arial"/>
              </a:rPr>
              <a:pPr/>
              <a:t>3</a:t>
            </a:fld>
            <a:endParaRPr lang="en-US" dirty="0">
              <a:solidFill>
                <a:srgbClr val="292934"/>
              </a:solidFill>
              <a:latin typeface="Arial"/>
            </a:endParaRPr>
          </a:p>
        </p:txBody>
      </p:sp>
      <p:sp>
        <p:nvSpPr>
          <p:cNvPr id="6" name="Explosion 1 5"/>
          <p:cNvSpPr/>
          <p:nvPr/>
        </p:nvSpPr>
        <p:spPr>
          <a:xfrm>
            <a:off x="35496" y="2081398"/>
            <a:ext cx="3313113" cy="2305050"/>
          </a:xfrm>
          <a:prstGeom prst="irregularSeal1">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GB" sz="2600" b="1" dirty="0">
                <a:solidFill>
                  <a:srgbClr val="000000"/>
                </a:solidFill>
                <a:latin typeface="Arial"/>
              </a:rPr>
              <a:t>Problem situation</a:t>
            </a:r>
          </a:p>
        </p:txBody>
      </p:sp>
      <p:sp>
        <p:nvSpPr>
          <p:cNvPr id="7" name="TextBox 16"/>
          <p:cNvSpPr txBox="1">
            <a:spLocks noChangeArrowheads="1"/>
          </p:cNvSpPr>
          <p:nvPr/>
        </p:nvSpPr>
        <p:spPr bwMode="auto">
          <a:xfrm>
            <a:off x="2303241" y="1484784"/>
            <a:ext cx="1439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a:solidFill>
                  <a:srgbClr val="000000"/>
                </a:solidFill>
              </a:rPr>
              <a:t>extract</a:t>
            </a:r>
          </a:p>
        </p:txBody>
      </p:sp>
      <p:cxnSp>
        <p:nvCxnSpPr>
          <p:cNvPr id="8" name="Shape 6"/>
          <p:cNvCxnSpPr/>
          <p:nvPr/>
        </p:nvCxnSpPr>
        <p:spPr>
          <a:xfrm rot="5400000" flipH="1" flipV="1">
            <a:off x="2954687" y="1598290"/>
            <a:ext cx="393700" cy="1552575"/>
          </a:xfrm>
          <a:prstGeom prst="curved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extBox 9"/>
          <p:cNvSpPr txBox="1">
            <a:spLocks noChangeArrowheads="1"/>
          </p:cNvSpPr>
          <p:nvPr/>
        </p:nvSpPr>
        <p:spPr bwMode="auto">
          <a:xfrm>
            <a:off x="3927825" y="1946746"/>
            <a:ext cx="1944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a:solidFill>
                  <a:srgbClr val="D2533C"/>
                </a:solidFill>
              </a:rPr>
              <a:t>Facilitator</a:t>
            </a:r>
          </a:p>
        </p:txBody>
      </p:sp>
      <p:cxnSp>
        <p:nvCxnSpPr>
          <p:cNvPr id="10" name="Curved Connector 9"/>
          <p:cNvCxnSpPr/>
          <p:nvPr/>
        </p:nvCxnSpPr>
        <p:spPr>
          <a:xfrm>
            <a:off x="5687617" y="2200746"/>
            <a:ext cx="1188639" cy="652190"/>
          </a:xfrm>
          <a:prstGeom prst="curvedConnector3">
            <a:avLst>
              <a:gd name="adj1" fmla="val 52249"/>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TextBox 17"/>
          <p:cNvSpPr txBox="1">
            <a:spLocks noChangeArrowheads="1"/>
          </p:cNvSpPr>
          <p:nvPr/>
        </p:nvSpPr>
        <p:spPr bwMode="auto">
          <a:xfrm>
            <a:off x="6299598" y="1960541"/>
            <a:ext cx="1439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a:solidFill>
                  <a:srgbClr val="000000"/>
                </a:solidFill>
              </a:rPr>
              <a:t>create</a:t>
            </a:r>
          </a:p>
        </p:txBody>
      </p:sp>
      <p:sp>
        <p:nvSpPr>
          <p:cNvPr id="12" name="Rounded Rectangle 11"/>
          <p:cNvSpPr/>
          <p:nvPr/>
        </p:nvSpPr>
        <p:spPr>
          <a:xfrm>
            <a:off x="6372199" y="2996952"/>
            <a:ext cx="2807297" cy="1260116"/>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en-GB" dirty="0">
              <a:solidFill>
                <a:srgbClr val="FFFFFF"/>
              </a:solidFill>
              <a:latin typeface="Arial"/>
            </a:endParaRPr>
          </a:p>
          <a:p>
            <a:pPr algn="ctr" defTabSz="914400">
              <a:defRPr/>
            </a:pPr>
            <a:r>
              <a:rPr lang="en-GB" sz="2600" b="1" dirty="0">
                <a:solidFill>
                  <a:srgbClr val="000000"/>
                </a:solidFill>
                <a:latin typeface="Arial"/>
              </a:rPr>
              <a:t>Model </a:t>
            </a:r>
            <a:endParaRPr lang="en-GB" sz="2600" b="1" dirty="0" smtClean="0">
              <a:solidFill>
                <a:srgbClr val="000000"/>
              </a:solidFill>
              <a:latin typeface="Arial"/>
            </a:endParaRPr>
          </a:p>
          <a:p>
            <a:pPr algn="ctr" defTabSz="914400">
              <a:defRPr/>
            </a:pPr>
            <a:r>
              <a:rPr lang="en-GB" sz="2000" b="1" dirty="0" smtClean="0">
                <a:solidFill>
                  <a:srgbClr val="000000"/>
                </a:solidFill>
                <a:latin typeface="Arial"/>
              </a:rPr>
              <a:t>(representation)</a:t>
            </a:r>
          </a:p>
          <a:p>
            <a:pPr algn="ctr" defTabSz="914400">
              <a:defRPr/>
            </a:pPr>
            <a:endParaRPr lang="en-GB" dirty="0">
              <a:solidFill>
                <a:srgbClr val="FFFFFF"/>
              </a:solidFill>
              <a:latin typeface="Arial"/>
            </a:endParaRPr>
          </a:p>
        </p:txBody>
      </p:sp>
      <p:cxnSp>
        <p:nvCxnSpPr>
          <p:cNvPr id="13" name="Curved Connector 12"/>
          <p:cNvCxnSpPr/>
          <p:nvPr/>
        </p:nvCxnSpPr>
        <p:spPr>
          <a:xfrm rot="5400000">
            <a:off x="6616303" y="4020531"/>
            <a:ext cx="806450" cy="1279525"/>
          </a:xfrm>
          <a:prstGeom prst="curvedConnector2">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4" name="TextBox 21"/>
          <p:cNvSpPr txBox="1">
            <a:spLocks noChangeArrowheads="1"/>
          </p:cNvSpPr>
          <p:nvPr/>
        </p:nvSpPr>
        <p:spPr bwMode="auto">
          <a:xfrm>
            <a:off x="3927825" y="4832537"/>
            <a:ext cx="244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a:solidFill>
                  <a:srgbClr val="D2533C"/>
                </a:solidFill>
              </a:rPr>
              <a:t>Stakeholders</a:t>
            </a:r>
          </a:p>
        </p:txBody>
      </p:sp>
      <p:cxnSp>
        <p:nvCxnSpPr>
          <p:cNvPr id="15" name="Curved Connector 14"/>
          <p:cNvCxnSpPr/>
          <p:nvPr/>
        </p:nvCxnSpPr>
        <p:spPr>
          <a:xfrm rot="10800000">
            <a:off x="2736627" y="4185631"/>
            <a:ext cx="1223963" cy="877888"/>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TextBox 25"/>
          <p:cNvSpPr txBox="1">
            <a:spLocks noChangeArrowheads="1"/>
          </p:cNvSpPr>
          <p:nvPr/>
        </p:nvSpPr>
        <p:spPr bwMode="auto">
          <a:xfrm>
            <a:off x="359025" y="4660293"/>
            <a:ext cx="29527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a:solidFill>
                  <a:srgbClr val="000000"/>
                </a:solidFill>
              </a:rPr>
              <a:t>understand</a:t>
            </a:r>
            <a:r>
              <a:rPr lang="en-GB" altLang="en-US" sz="2400" dirty="0">
                <a:solidFill>
                  <a:srgbClr val="000000"/>
                </a:solidFill>
              </a:rPr>
              <a:t>, </a:t>
            </a:r>
            <a:r>
              <a:rPr lang="en-GB" altLang="en-US" sz="2400" b="1" dirty="0">
                <a:solidFill>
                  <a:srgbClr val="000000"/>
                </a:solidFill>
              </a:rPr>
              <a:t>make decisions,</a:t>
            </a:r>
          </a:p>
          <a:p>
            <a:pPr defTabSz="914400" eaLnBrk="1" hangingPunct="1">
              <a:spcBef>
                <a:spcPct val="0"/>
              </a:spcBef>
            </a:pPr>
            <a:r>
              <a:rPr lang="en-GB" altLang="en-US" sz="2400" b="1" dirty="0">
                <a:solidFill>
                  <a:srgbClr val="000000"/>
                </a:solidFill>
              </a:rPr>
              <a:t>agree on actions</a:t>
            </a:r>
          </a:p>
        </p:txBody>
      </p:sp>
      <p:sp>
        <p:nvSpPr>
          <p:cNvPr id="17" name="TextBox 17"/>
          <p:cNvSpPr txBox="1">
            <a:spLocks noChangeArrowheads="1"/>
          </p:cNvSpPr>
          <p:nvPr/>
        </p:nvSpPr>
        <p:spPr bwMode="auto">
          <a:xfrm>
            <a:off x="6911580" y="4983349"/>
            <a:ext cx="15814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defRPr sz="1600">
                <a:solidFill>
                  <a:srgbClr val="212121"/>
                </a:solidFill>
                <a:latin typeface="Verdana" pitchFamily="34" charset="0"/>
                <a:ea typeface="ＭＳ Ｐゴシック" pitchFamily="34" charset="-128"/>
              </a:defRPr>
            </a:lvl1pPr>
            <a:lvl2pPr marL="742950" indent="-285750" eaLnBrk="0" hangingPunct="0">
              <a:spcBef>
                <a:spcPct val="20000"/>
              </a:spcBef>
              <a:buChar char="•"/>
              <a:defRPr sz="1600">
                <a:solidFill>
                  <a:srgbClr val="212121"/>
                </a:solidFill>
                <a:latin typeface="Verdana" pitchFamily="34" charset="0"/>
                <a:ea typeface="ＭＳ Ｐゴシック" pitchFamily="34" charset="-128"/>
              </a:defRPr>
            </a:lvl2pPr>
            <a:lvl3pPr marL="1143000" indent="-228600" eaLnBrk="0" hangingPunct="0">
              <a:spcBef>
                <a:spcPct val="20000"/>
              </a:spcBef>
              <a:buChar char="•"/>
              <a:defRPr sz="1600">
                <a:solidFill>
                  <a:srgbClr val="212121"/>
                </a:solidFill>
                <a:latin typeface="Verdana" pitchFamily="34" charset="0"/>
                <a:ea typeface="ＭＳ Ｐゴシック" pitchFamily="34" charset="-128"/>
              </a:defRPr>
            </a:lvl3pPr>
            <a:lvl4pPr marL="1600200" indent="-228600" eaLnBrk="0" hangingPunct="0">
              <a:spcBef>
                <a:spcPct val="20000"/>
              </a:spcBef>
              <a:buChar char="•"/>
              <a:defRPr sz="1600">
                <a:solidFill>
                  <a:srgbClr val="212121"/>
                </a:solidFill>
                <a:latin typeface="Verdana" pitchFamily="34" charset="0"/>
                <a:ea typeface="ＭＳ Ｐゴシック" pitchFamily="34" charset="-128"/>
              </a:defRPr>
            </a:lvl4pPr>
            <a:lvl5pPr marL="2057400" indent="-228600" eaLnBrk="0" hangingPunct="0">
              <a:spcBef>
                <a:spcPct val="20000"/>
              </a:spcBef>
              <a:buChar char="•"/>
              <a:defRPr sz="1600">
                <a:solidFill>
                  <a:srgbClr val="212121"/>
                </a:solidFill>
                <a:latin typeface="Verdana" pitchFamily="34" charset="0"/>
                <a:ea typeface="ＭＳ Ｐゴシック" pitchFamily="34" charset="-128"/>
              </a:defRPr>
            </a:lvl5pPr>
            <a:lvl6pPr marL="25146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6pPr>
            <a:lvl7pPr marL="29718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7pPr>
            <a:lvl8pPr marL="34290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8pPr>
            <a:lvl9pPr marL="3886200" indent="-228600" eaLnBrk="0" fontAlgn="base" hangingPunct="0">
              <a:spcBef>
                <a:spcPct val="20000"/>
              </a:spcBef>
              <a:spcAft>
                <a:spcPct val="0"/>
              </a:spcAft>
              <a:buChar char="•"/>
              <a:defRPr sz="1600">
                <a:solidFill>
                  <a:srgbClr val="212121"/>
                </a:solidFill>
                <a:latin typeface="Verdana" pitchFamily="34" charset="0"/>
                <a:ea typeface="ＭＳ Ｐゴシック" pitchFamily="34" charset="-128"/>
              </a:defRPr>
            </a:lvl9pPr>
          </a:lstStyle>
          <a:p>
            <a:pPr defTabSz="914400" eaLnBrk="1" hangingPunct="1">
              <a:spcBef>
                <a:spcPct val="0"/>
              </a:spcBef>
            </a:pPr>
            <a:r>
              <a:rPr lang="en-GB" altLang="en-US" sz="2400" b="1" dirty="0" smtClean="0">
                <a:solidFill>
                  <a:srgbClr val="000000"/>
                </a:solidFill>
              </a:rPr>
              <a:t>analyse</a:t>
            </a:r>
            <a:endParaRPr lang="en-GB" altLang="en-US" sz="2400" b="1" dirty="0">
              <a:solidFill>
                <a:srgbClr val="000000"/>
              </a:solidFill>
            </a:endParaRPr>
          </a:p>
        </p:txBody>
      </p:sp>
      <p:sp>
        <p:nvSpPr>
          <p:cNvPr id="18" name="Title 2"/>
          <p:cNvSpPr>
            <a:spLocks noGrp="1"/>
          </p:cNvSpPr>
          <p:nvPr>
            <p:ph type="title"/>
          </p:nvPr>
        </p:nvSpPr>
        <p:spPr>
          <a:xfrm>
            <a:off x="323528" y="116632"/>
            <a:ext cx="8229600" cy="1143000"/>
          </a:xfrm>
        </p:spPr>
        <p:txBody>
          <a:bodyPr>
            <a:normAutofit/>
          </a:bodyPr>
          <a:lstStyle/>
          <a:p>
            <a:r>
              <a:rPr lang="da-DK" altLang="en-US" sz="3200" b="1" dirty="0" err="1" smtClean="0"/>
              <a:t>Facilitated</a:t>
            </a:r>
            <a:r>
              <a:rPr lang="da-DK" altLang="en-US" sz="3200" b="1" dirty="0" smtClean="0"/>
              <a:t> </a:t>
            </a:r>
            <a:r>
              <a:rPr lang="da-DK" altLang="en-US" sz="3200" b="1" dirty="0" err="1" smtClean="0"/>
              <a:t>Modelling</a:t>
            </a:r>
            <a:r>
              <a:rPr lang="da-DK" altLang="en-US" sz="3200" b="1" dirty="0" smtClean="0"/>
              <a:t> (FM)</a:t>
            </a:r>
          </a:p>
        </p:txBody>
      </p:sp>
    </p:spTree>
    <p:extLst>
      <p:ext uri="{BB962C8B-B14F-4D97-AF65-F5344CB8AC3E}">
        <p14:creationId xmlns:p14="http://schemas.microsoft.com/office/powerpoint/2010/main" val="4089877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2"/>
          <p:cNvSpPr>
            <a:spLocks noGrp="1"/>
          </p:cNvSpPr>
          <p:nvPr>
            <p:ph type="title"/>
          </p:nvPr>
        </p:nvSpPr>
        <p:spPr>
          <a:xfrm>
            <a:off x="323528" y="332656"/>
            <a:ext cx="8229600" cy="1143000"/>
          </a:xfrm>
        </p:spPr>
        <p:txBody>
          <a:bodyPr>
            <a:normAutofit/>
          </a:bodyPr>
          <a:lstStyle/>
          <a:p>
            <a:r>
              <a:rPr lang="da-DK" altLang="en-US" sz="3200" b="1" dirty="0" smtClean="0"/>
              <a:t>Expert vs. Novice FM </a:t>
            </a:r>
            <a:r>
              <a:rPr lang="da-DK" altLang="en-US" sz="3200" b="1" dirty="0" err="1" smtClean="0"/>
              <a:t>facilitation</a:t>
            </a:r>
            <a:r>
              <a:rPr lang="da-DK" altLang="en-US" sz="3200" b="1" dirty="0" smtClean="0"/>
              <a:t> </a:t>
            </a:r>
          </a:p>
        </p:txBody>
      </p:sp>
      <p:sp>
        <p:nvSpPr>
          <p:cNvPr id="6" name="Content Placeholder 4"/>
          <p:cNvSpPr>
            <a:spLocks noGrp="1"/>
          </p:cNvSpPr>
          <p:nvPr>
            <p:ph idx="1"/>
          </p:nvPr>
        </p:nvSpPr>
        <p:spPr>
          <a:xfrm>
            <a:off x="395536" y="1916832"/>
            <a:ext cx="8229600" cy="3561259"/>
          </a:xfrm>
        </p:spPr>
        <p:txBody>
          <a:bodyPr>
            <a:normAutofit/>
          </a:bodyPr>
          <a:lstStyle/>
          <a:p>
            <a:pPr marL="457200" indent="-457200">
              <a:buFont typeface="Arial" panose="020B0604020202020204" pitchFamily="34" charset="0"/>
              <a:buChar char="•"/>
              <a:defRPr/>
            </a:pPr>
            <a:r>
              <a:rPr lang="en-GB" altLang="en-US" sz="2400" dirty="0" smtClean="0"/>
              <a:t>A successful facilitator is an expert </a:t>
            </a:r>
            <a:r>
              <a:rPr lang="en-GB" altLang="en-US" sz="1400" dirty="0" smtClean="0"/>
              <a:t>(e.g. </a:t>
            </a:r>
            <a:r>
              <a:rPr lang="en-GB" sz="1400" dirty="0"/>
              <a:t>Ackermann, </a:t>
            </a:r>
            <a:r>
              <a:rPr lang="en-GB" sz="1400" dirty="0" smtClean="0"/>
              <a:t>1996;</a:t>
            </a:r>
            <a:r>
              <a:rPr lang="en-GB" sz="1400" dirty="0"/>
              <a:t> </a:t>
            </a:r>
            <a:r>
              <a:rPr lang="en-GB" altLang="en-US" sz="1400" dirty="0" smtClean="0"/>
              <a:t>Franco and </a:t>
            </a:r>
            <a:r>
              <a:rPr lang="en-GB" altLang="en-US" sz="1400" dirty="0" err="1" smtClean="0"/>
              <a:t>Montibeller</a:t>
            </a:r>
            <a:r>
              <a:rPr lang="en-GB" altLang="en-US" sz="1400" dirty="0" smtClean="0"/>
              <a:t>, 2010)</a:t>
            </a:r>
            <a:endParaRPr lang="en-GB" altLang="en-US" sz="1400" dirty="0"/>
          </a:p>
          <a:p>
            <a:pPr marL="457200" indent="-457200">
              <a:buFont typeface="Arial" panose="020B0604020202020204" pitchFamily="34" charset="0"/>
              <a:buChar char="•"/>
              <a:defRPr/>
            </a:pPr>
            <a:endParaRPr lang="en-GB" altLang="en-US" sz="2400" dirty="0"/>
          </a:p>
          <a:p>
            <a:pPr marL="457200" indent="-457200">
              <a:buFont typeface="Arial" panose="020B0604020202020204" pitchFamily="34" charset="0"/>
              <a:buChar char="•"/>
              <a:defRPr/>
            </a:pPr>
            <a:r>
              <a:rPr lang="en-GB" sz="2400" dirty="0" smtClean="0"/>
              <a:t>Novices have limited theoretical and practical knowledge and experience </a:t>
            </a:r>
            <a:r>
              <a:rPr lang="en-GB" sz="1400" dirty="0"/>
              <a:t>(</a:t>
            </a:r>
            <a:r>
              <a:rPr lang="en-GB" altLang="en-US" sz="1400" dirty="0"/>
              <a:t>Keys, 2006; </a:t>
            </a:r>
            <a:r>
              <a:rPr lang="en-GB" sz="1400" dirty="0"/>
              <a:t>Ackermann et al., 2010)</a:t>
            </a:r>
          </a:p>
          <a:p>
            <a:pPr marL="457200" indent="-457200">
              <a:buFont typeface="Arial" panose="020B0604020202020204" pitchFamily="34" charset="0"/>
              <a:buChar char="•"/>
              <a:defRPr/>
            </a:pPr>
            <a:endParaRPr lang="en-GB" altLang="en-US" sz="1400" dirty="0"/>
          </a:p>
          <a:p>
            <a:pPr marL="457200" indent="-457200">
              <a:buFont typeface="Arial" panose="020B0604020202020204" pitchFamily="34" charset="0"/>
              <a:buChar char="•"/>
              <a:defRPr/>
            </a:pPr>
            <a:r>
              <a:rPr lang="en-GB" altLang="en-US" sz="2400" dirty="0" smtClean="0"/>
              <a:t>Experts and novices behave differently </a:t>
            </a:r>
            <a:r>
              <a:rPr lang="en-GB" altLang="en-US" sz="1400" dirty="0"/>
              <a:t>(e.g. Keys, 2006)</a:t>
            </a:r>
            <a:r>
              <a:rPr lang="en-GB" altLang="en-US" sz="2000" dirty="0" smtClean="0"/>
              <a:t> </a:t>
            </a:r>
            <a:r>
              <a:rPr lang="en-GB" altLang="en-US" sz="2400" dirty="0" smtClean="0"/>
              <a:t>or not? </a:t>
            </a:r>
            <a:r>
              <a:rPr lang="en-GB" altLang="en-US" sz="1400" dirty="0"/>
              <a:t>(</a:t>
            </a:r>
            <a:r>
              <a:rPr lang="en-GB" altLang="en-US" sz="1400" dirty="0" err="1"/>
              <a:t>Tavella</a:t>
            </a:r>
            <a:r>
              <a:rPr lang="en-GB" altLang="en-US" sz="1400" dirty="0"/>
              <a:t> and Papadopoulos, 2013)</a:t>
            </a:r>
          </a:p>
          <a:p>
            <a:pPr marL="457200" indent="-457200">
              <a:buFont typeface="Arial" panose="020B0604020202020204" pitchFamily="34" charset="0"/>
              <a:buChar char="•"/>
              <a:defRPr/>
            </a:pPr>
            <a:endParaRPr lang="en-GB" altLang="en-US" sz="2000" dirty="0"/>
          </a:p>
          <a:p>
            <a:pPr marL="457200" indent="-457200">
              <a:buFont typeface="Arial" panose="020B0604020202020204" pitchFamily="34" charset="0"/>
              <a:buChar char="•"/>
              <a:defRPr/>
            </a:pPr>
            <a:endParaRPr lang="en-GB" altLang="en-US" sz="2400" dirty="0"/>
          </a:p>
          <a:p>
            <a:pPr marL="0" indent="0">
              <a:buNone/>
              <a:defRPr/>
            </a:pPr>
            <a:endParaRPr lang="en-GB" altLang="en-US" sz="2400" dirty="0" smtClean="0"/>
          </a:p>
        </p:txBody>
      </p:sp>
      <p:sp>
        <p:nvSpPr>
          <p:cNvPr id="8" name="Slide Number Placeholder 3"/>
          <p:cNvSpPr>
            <a:spLocks noGrp="1"/>
          </p:cNvSpPr>
          <p:nvPr>
            <p:ph type="sldNum" sz="quarter" idx="12"/>
          </p:nvPr>
        </p:nvSpPr>
        <p:spPr>
          <a:xfrm>
            <a:off x="8541815" y="6522569"/>
            <a:ext cx="611560" cy="319288"/>
          </a:xfrm>
        </p:spPr>
        <p:txBody>
          <a:bodyPr/>
          <a:lstStyle/>
          <a:p>
            <a:pPr algn="r"/>
            <a:fld id="{AF837306-73CB-44BD-A663-855D6AB04C6D}" type="slidenum">
              <a:rPr lang="en-US" smtClean="0">
                <a:solidFill>
                  <a:schemeClr val="tx1"/>
                </a:solidFill>
              </a:rPr>
              <a:pPr algn="r"/>
              <a:t>4</a:t>
            </a:fld>
            <a:endParaRPr lang="en-US" dirty="0">
              <a:solidFill>
                <a:schemeClr val="tx1"/>
              </a:solidFill>
            </a:endParaRPr>
          </a:p>
        </p:txBody>
      </p:sp>
    </p:spTree>
    <p:extLst>
      <p:ext uri="{BB962C8B-B14F-4D97-AF65-F5344CB8AC3E}">
        <p14:creationId xmlns:p14="http://schemas.microsoft.com/office/powerpoint/2010/main" val="2482516495"/>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505859"/>
            <a:ext cx="8795320" cy="1143000"/>
          </a:xfrm>
        </p:spPr>
        <p:txBody>
          <a:bodyPr>
            <a:noAutofit/>
          </a:bodyPr>
          <a:lstStyle/>
          <a:p>
            <a:r>
              <a:rPr lang="en-US" sz="3200" b="1" dirty="0" smtClean="0"/>
              <a:t>From </a:t>
            </a:r>
            <a:r>
              <a:rPr lang="en-US" sz="3200" b="1" dirty="0"/>
              <a:t>novice to expert </a:t>
            </a:r>
            <a:r>
              <a:rPr lang="en-US" sz="3200" b="1" dirty="0" smtClean="0"/>
              <a:t>facilitators</a:t>
            </a:r>
            <a:endParaRPr lang="en-US" sz="3200" b="1" dirty="0">
              <a:solidFill>
                <a:srgbClr val="D2533C"/>
              </a:solidFill>
            </a:endParaRPr>
          </a:p>
        </p:txBody>
      </p:sp>
      <p:sp>
        <p:nvSpPr>
          <p:cNvPr id="3" name="Content Placeholder 2"/>
          <p:cNvSpPr>
            <a:spLocks noGrp="1"/>
          </p:cNvSpPr>
          <p:nvPr>
            <p:ph idx="1"/>
          </p:nvPr>
        </p:nvSpPr>
        <p:spPr>
          <a:xfrm>
            <a:off x="457200" y="1713105"/>
            <a:ext cx="8517632" cy="4876800"/>
          </a:xfrm>
        </p:spPr>
        <p:txBody>
          <a:bodyPr>
            <a:normAutofit/>
          </a:bodyPr>
          <a:lstStyle/>
          <a:p>
            <a:r>
              <a:rPr lang="en-GB" dirty="0" smtClean="0"/>
              <a:t>Novices learn through (means): </a:t>
            </a:r>
          </a:p>
          <a:p>
            <a:pPr lvl="1"/>
            <a:r>
              <a:rPr lang="en-GB" dirty="0"/>
              <a:t>M</a:t>
            </a:r>
            <a:r>
              <a:rPr lang="en-GB" dirty="0" smtClean="0"/>
              <a:t>odules (seminars </a:t>
            </a:r>
            <a:r>
              <a:rPr lang="en-GB" dirty="0"/>
              <a:t>and lectures), case study approaches, laboratory settings and simulations, and group discussions and </a:t>
            </a:r>
            <a:r>
              <a:rPr lang="en-GB" dirty="0" smtClean="0"/>
              <a:t>exercises </a:t>
            </a:r>
            <a:r>
              <a:rPr lang="en-GB" sz="1400" dirty="0" smtClean="0"/>
              <a:t>(Ackermann</a:t>
            </a:r>
            <a:r>
              <a:rPr lang="en-GB" sz="1400" dirty="0"/>
              <a:t>, 2011; Carreras and Kaur, 2011; </a:t>
            </a:r>
            <a:r>
              <a:rPr lang="en-GB" sz="1400" dirty="0" err="1" smtClean="0"/>
              <a:t>Hindle</a:t>
            </a:r>
            <a:r>
              <a:rPr lang="en-GB" sz="1400" dirty="0"/>
              <a:t>, 2011; </a:t>
            </a:r>
            <a:r>
              <a:rPr lang="en-GB" sz="1400" dirty="0" err="1"/>
              <a:t>Ormerod</a:t>
            </a:r>
            <a:r>
              <a:rPr lang="en-GB" sz="1400" dirty="0"/>
              <a:t>, 2013</a:t>
            </a:r>
            <a:r>
              <a:rPr lang="en-GB" sz="1400" dirty="0" smtClean="0"/>
              <a:t>)</a:t>
            </a:r>
            <a:endParaRPr lang="en-GB" sz="1400" dirty="0"/>
          </a:p>
          <a:p>
            <a:pPr lvl="1"/>
            <a:endParaRPr lang="en-GB" dirty="0" smtClean="0"/>
          </a:p>
          <a:p>
            <a:pPr lvl="1"/>
            <a:r>
              <a:rPr lang="en-GB" dirty="0"/>
              <a:t>C</a:t>
            </a:r>
            <a:r>
              <a:rPr lang="en-GB" dirty="0" smtClean="0"/>
              <a:t>ollaboration </a:t>
            </a:r>
            <a:r>
              <a:rPr lang="en-GB" dirty="0"/>
              <a:t>with experts in real-life </a:t>
            </a:r>
            <a:r>
              <a:rPr lang="en-GB" dirty="0" smtClean="0"/>
              <a:t>interventions, apprenticeship, practice and experience </a:t>
            </a:r>
            <a:r>
              <a:rPr lang="en-GB" sz="1400" dirty="0"/>
              <a:t>(Ackermann, 1996; Keys, 2006; </a:t>
            </a:r>
            <a:r>
              <a:rPr lang="en-GB" sz="1400" dirty="0" err="1"/>
              <a:t>Kolfschoten</a:t>
            </a:r>
            <a:r>
              <a:rPr lang="en-GB" sz="1400" dirty="0"/>
              <a:t> et al, 2007; </a:t>
            </a:r>
            <a:r>
              <a:rPr lang="en-GB" sz="1400" dirty="0" err="1"/>
              <a:t>Ormerod</a:t>
            </a:r>
            <a:r>
              <a:rPr lang="en-GB" sz="1400" dirty="0"/>
              <a:t>, 2013)</a:t>
            </a:r>
          </a:p>
          <a:p>
            <a:pPr lvl="1"/>
            <a:endParaRPr lang="en-GB" dirty="0" smtClean="0"/>
          </a:p>
          <a:p>
            <a:pPr lvl="1"/>
            <a:r>
              <a:rPr lang="en-GB" dirty="0" smtClean="0"/>
              <a:t>‘</a:t>
            </a:r>
            <a:r>
              <a:rPr lang="en-GB" dirty="0"/>
              <a:t>S</a:t>
            </a:r>
            <a:r>
              <a:rPr lang="en-GB" dirty="0" smtClean="0"/>
              <a:t>cripts</a:t>
            </a:r>
            <a:r>
              <a:rPr lang="en-GB" dirty="0"/>
              <a:t>’ to elicit and transfer facilitation expertise to </a:t>
            </a:r>
            <a:r>
              <a:rPr lang="en-GB" dirty="0" smtClean="0"/>
              <a:t>novices </a:t>
            </a:r>
            <a:r>
              <a:rPr lang="en-GB" sz="1400" dirty="0"/>
              <a:t>(Ackermann et al, 2010, 2011; </a:t>
            </a:r>
            <a:r>
              <a:rPr lang="en-GB" sz="1400" dirty="0" err="1"/>
              <a:t>Tavella</a:t>
            </a:r>
            <a:r>
              <a:rPr lang="en-GB" sz="1400" dirty="0"/>
              <a:t> and Papadopoulos, 2015) </a:t>
            </a:r>
            <a:endParaRPr lang="en-US" sz="1400" dirty="0"/>
          </a:p>
        </p:txBody>
      </p:sp>
      <p:sp>
        <p:nvSpPr>
          <p:cNvPr id="4" name="Slide Number Placeholder 3"/>
          <p:cNvSpPr>
            <a:spLocks noGrp="1"/>
          </p:cNvSpPr>
          <p:nvPr>
            <p:ph type="sldNum" sz="quarter" idx="12"/>
          </p:nvPr>
        </p:nvSpPr>
        <p:spPr/>
        <p:txBody>
          <a:bodyPr/>
          <a:lstStyle/>
          <a:p>
            <a:fld id="{AF837306-73CB-44BD-A663-855D6AB04C6D}" type="slidenum">
              <a:rPr lang="en-US" smtClean="0"/>
              <a:t>5</a:t>
            </a:fld>
            <a:endParaRPr lang="en-US"/>
          </a:p>
        </p:txBody>
      </p:sp>
      <p:sp>
        <p:nvSpPr>
          <p:cNvPr id="5" name="Slide Number Placeholder 3"/>
          <p:cNvSpPr txBox="1">
            <a:spLocks/>
          </p:cNvSpPr>
          <p:nvPr/>
        </p:nvSpPr>
        <p:spPr>
          <a:xfrm>
            <a:off x="8532440" y="6525344"/>
            <a:ext cx="611560" cy="319288"/>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F837306-73CB-44BD-A663-855D6AB04C6D}" type="slidenum">
              <a:rPr lang="en-US" sz="1200" b="0" smtClean="0">
                <a:solidFill>
                  <a:schemeClr val="tx1"/>
                </a:solidFill>
              </a:rPr>
              <a:pPr algn="r"/>
              <a:t>5</a:t>
            </a:fld>
            <a:endParaRPr lang="en-US" sz="1200" b="0" dirty="0">
              <a:solidFill>
                <a:schemeClr val="tx1"/>
              </a:solidFill>
            </a:endParaRPr>
          </a:p>
        </p:txBody>
      </p:sp>
    </p:spTree>
    <p:extLst>
      <p:ext uri="{BB962C8B-B14F-4D97-AF65-F5344CB8AC3E}">
        <p14:creationId xmlns:p14="http://schemas.microsoft.com/office/powerpoint/2010/main" val="100860999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681045"/>
            <a:ext cx="8795320" cy="1143000"/>
          </a:xfrm>
        </p:spPr>
        <p:txBody>
          <a:bodyPr>
            <a:noAutofit/>
          </a:bodyPr>
          <a:lstStyle/>
          <a:p>
            <a:r>
              <a:rPr lang="en-US" sz="3200" b="1" dirty="0" smtClean="0"/>
              <a:t>Learning in the transit </a:t>
            </a:r>
            <a:r>
              <a:rPr lang="en-US" sz="3200" b="1" dirty="0"/>
              <a:t>from novice to expert </a:t>
            </a:r>
            <a:r>
              <a:rPr lang="en-US" sz="3200" b="1" dirty="0" smtClean="0"/>
              <a:t>facilitators</a:t>
            </a:r>
            <a:endParaRPr lang="en-US" sz="3200" b="1" dirty="0"/>
          </a:p>
        </p:txBody>
      </p:sp>
      <p:sp>
        <p:nvSpPr>
          <p:cNvPr id="3" name="Content Placeholder 2"/>
          <p:cNvSpPr>
            <a:spLocks noGrp="1"/>
          </p:cNvSpPr>
          <p:nvPr>
            <p:ph idx="1"/>
          </p:nvPr>
        </p:nvSpPr>
        <p:spPr>
          <a:xfrm>
            <a:off x="374848" y="2132856"/>
            <a:ext cx="8229600" cy="3960440"/>
          </a:xfrm>
        </p:spPr>
        <p:txBody>
          <a:bodyPr>
            <a:normAutofit/>
          </a:bodyPr>
          <a:lstStyle/>
          <a:p>
            <a:r>
              <a:rPr lang="en-GB" sz="2800" dirty="0"/>
              <a:t>A</a:t>
            </a:r>
            <a:r>
              <a:rPr lang="en-GB" sz="2800" dirty="0" smtClean="0"/>
              <a:t>cquire </a:t>
            </a:r>
            <a:r>
              <a:rPr lang="en-GB" sz="2800" dirty="0"/>
              <a:t>and </a:t>
            </a:r>
            <a:r>
              <a:rPr lang="en-GB" sz="2800" dirty="0" smtClean="0"/>
              <a:t>develop skills – </a:t>
            </a:r>
            <a:r>
              <a:rPr lang="en-GB" sz="2800" dirty="0"/>
              <a:t>knowledge of FM approaches and how they are applied in practice</a:t>
            </a:r>
            <a:r>
              <a:rPr lang="en-GB" sz="2800" dirty="0" smtClean="0"/>
              <a:t> </a:t>
            </a:r>
            <a:r>
              <a:rPr lang="en-GB" sz="1400" dirty="0"/>
              <a:t>(Keys, 2006</a:t>
            </a:r>
            <a:r>
              <a:rPr lang="en-GB" sz="1400" dirty="0" smtClean="0"/>
              <a:t>)</a:t>
            </a:r>
            <a:r>
              <a:rPr lang="en-GB" sz="1800" dirty="0" smtClean="0"/>
              <a:t> </a:t>
            </a:r>
            <a:r>
              <a:rPr lang="en-GB" sz="2800" dirty="0" smtClean="0"/>
              <a:t>– and develop FM competence in </a:t>
            </a:r>
          </a:p>
          <a:p>
            <a:pPr lvl="2"/>
            <a:r>
              <a:rPr lang="en-US" sz="2200" dirty="0" smtClean="0"/>
              <a:t>Conducting Analysis (</a:t>
            </a:r>
            <a:r>
              <a:rPr lang="en-US" sz="2200" dirty="0" err="1" smtClean="0"/>
              <a:t>modelling</a:t>
            </a:r>
            <a:r>
              <a:rPr lang="en-US" sz="2200" dirty="0" smtClean="0"/>
              <a:t>)</a:t>
            </a:r>
          </a:p>
          <a:p>
            <a:pPr lvl="2"/>
            <a:r>
              <a:rPr lang="en-US" sz="2200" dirty="0" smtClean="0"/>
              <a:t>Designing </a:t>
            </a:r>
            <a:r>
              <a:rPr lang="en-US" sz="2200" dirty="0"/>
              <a:t>and Managing </a:t>
            </a:r>
            <a:r>
              <a:rPr lang="en-US" sz="2200" dirty="0" smtClean="0"/>
              <a:t>Process</a:t>
            </a:r>
            <a:endParaRPr lang="en-US" sz="2200" dirty="0"/>
          </a:p>
          <a:p>
            <a:pPr lvl="2"/>
            <a:r>
              <a:rPr lang="en-US" sz="2200" dirty="0" smtClean="0"/>
              <a:t>Appreciating Context (specific to problem situation and stakeholder group)</a:t>
            </a:r>
            <a:r>
              <a:rPr lang="en-GB" sz="2200" dirty="0" smtClean="0"/>
              <a:t> </a:t>
            </a:r>
            <a:r>
              <a:rPr lang="en-GB" sz="1400" dirty="0" smtClean="0"/>
              <a:t>(</a:t>
            </a:r>
            <a:r>
              <a:rPr lang="en-GB" sz="1400" dirty="0" err="1" smtClean="0"/>
              <a:t>Ormerod</a:t>
            </a:r>
            <a:r>
              <a:rPr lang="en-GB" sz="1400" dirty="0" smtClean="0"/>
              <a:t>, 2013) </a:t>
            </a:r>
          </a:p>
          <a:p>
            <a:pPr marL="457200" lvl="1" indent="0">
              <a:buNone/>
            </a:pPr>
            <a:endParaRPr lang="en-GB" sz="2000" dirty="0" smtClean="0"/>
          </a:p>
          <a:p>
            <a:pPr lvl="1"/>
            <a:endParaRPr lang="en-GB" sz="1800" dirty="0" smtClean="0"/>
          </a:p>
          <a:p>
            <a:pPr lvl="1"/>
            <a:endParaRPr lang="en-GB" sz="1800" dirty="0" smtClean="0"/>
          </a:p>
          <a:p>
            <a:endParaRPr lang="en-GB" sz="2400" dirty="0"/>
          </a:p>
        </p:txBody>
      </p:sp>
      <p:sp>
        <p:nvSpPr>
          <p:cNvPr id="4" name="Slide Number Placeholder 3"/>
          <p:cNvSpPr>
            <a:spLocks noGrp="1"/>
          </p:cNvSpPr>
          <p:nvPr>
            <p:ph type="sldNum" sz="quarter" idx="12"/>
          </p:nvPr>
        </p:nvSpPr>
        <p:spPr/>
        <p:txBody>
          <a:bodyPr/>
          <a:lstStyle/>
          <a:p>
            <a:fld id="{AF837306-73CB-44BD-A663-855D6AB04C6D}" type="slidenum">
              <a:rPr lang="en-US" smtClean="0">
                <a:solidFill>
                  <a:srgbClr val="292934"/>
                </a:solidFill>
              </a:rPr>
              <a:t>6</a:t>
            </a:fld>
            <a:endParaRPr lang="en-US" dirty="0">
              <a:solidFill>
                <a:srgbClr val="292934"/>
              </a:solidFill>
            </a:endParaRPr>
          </a:p>
        </p:txBody>
      </p:sp>
    </p:spTree>
    <p:extLst>
      <p:ext uri="{BB962C8B-B14F-4D97-AF65-F5344CB8AC3E}">
        <p14:creationId xmlns:p14="http://schemas.microsoft.com/office/powerpoint/2010/main" val="218705708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269776"/>
            <a:ext cx="8229600" cy="1143000"/>
          </a:xfrm>
        </p:spPr>
        <p:txBody>
          <a:bodyPr>
            <a:normAutofit/>
          </a:bodyPr>
          <a:lstStyle/>
          <a:p>
            <a:r>
              <a:rPr lang="en-US" sz="3200" b="1" dirty="0" smtClean="0"/>
              <a:t>Research gap and question </a:t>
            </a:r>
            <a:endParaRPr lang="en-US" sz="3200" b="1" dirty="0"/>
          </a:p>
        </p:txBody>
      </p:sp>
      <p:sp>
        <p:nvSpPr>
          <p:cNvPr id="3" name="Content Placeholder 2"/>
          <p:cNvSpPr>
            <a:spLocks noGrp="1"/>
          </p:cNvSpPr>
          <p:nvPr>
            <p:ph idx="1"/>
          </p:nvPr>
        </p:nvSpPr>
        <p:spPr>
          <a:xfrm>
            <a:off x="457200" y="1340768"/>
            <a:ext cx="8229600" cy="5400600"/>
          </a:xfrm>
        </p:spPr>
        <p:txBody>
          <a:bodyPr>
            <a:normAutofit/>
          </a:bodyPr>
          <a:lstStyle/>
          <a:p>
            <a:r>
              <a:rPr lang="en-GB" sz="2400" dirty="0"/>
              <a:t>FM </a:t>
            </a:r>
            <a:r>
              <a:rPr lang="en-GB" sz="2400" dirty="0" smtClean="0"/>
              <a:t>literature </a:t>
            </a:r>
            <a:r>
              <a:rPr lang="en-GB" sz="2400" i="1" dirty="0" smtClean="0"/>
              <a:t>does</a:t>
            </a:r>
            <a:r>
              <a:rPr lang="en-GB" sz="2400" dirty="0" smtClean="0"/>
              <a:t>:</a:t>
            </a:r>
          </a:p>
          <a:p>
            <a:pPr lvl="1"/>
            <a:r>
              <a:rPr lang="en-US" dirty="0"/>
              <a:t>infer learning based on scholars’ experience with and reflection on teaching students and feedback by students</a:t>
            </a:r>
            <a:r>
              <a:rPr lang="en-US" sz="2000" dirty="0"/>
              <a:t> </a:t>
            </a:r>
            <a:r>
              <a:rPr lang="en-US" sz="1400" dirty="0"/>
              <a:t>(e.g. Ackermann, 2011; </a:t>
            </a:r>
            <a:r>
              <a:rPr lang="en-GB" sz="1400" dirty="0"/>
              <a:t>Córdoba-</a:t>
            </a:r>
            <a:r>
              <a:rPr lang="en-GB" sz="1400" dirty="0" err="1"/>
              <a:t>Pachón</a:t>
            </a:r>
            <a:r>
              <a:rPr lang="en-GB" sz="1400" dirty="0"/>
              <a:t>, 2011; </a:t>
            </a:r>
            <a:r>
              <a:rPr lang="en-GB" sz="1400" dirty="0" err="1"/>
              <a:t>Hindle</a:t>
            </a:r>
            <a:r>
              <a:rPr lang="en-GB" sz="1400" dirty="0"/>
              <a:t>, 2011; </a:t>
            </a:r>
            <a:r>
              <a:rPr lang="en-GB" sz="1400" dirty="0" err="1"/>
              <a:t>Ormerod</a:t>
            </a:r>
            <a:r>
              <a:rPr lang="en-GB" sz="1400" dirty="0"/>
              <a:t>, 2013</a:t>
            </a:r>
            <a:r>
              <a:rPr lang="en-GB" sz="1400" dirty="0" smtClean="0"/>
              <a:t>)</a:t>
            </a:r>
          </a:p>
          <a:p>
            <a:pPr lvl="1"/>
            <a:r>
              <a:rPr lang="en-GB" dirty="0" smtClean="0"/>
              <a:t>highlight the challenges in FM teaching and provides means for meeting them: scholars make inferences about students’ learning</a:t>
            </a:r>
            <a:r>
              <a:rPr lang="en-US" dirty="0" smtClean="0"/>
              <a:t> </a:t>
            </a:r>
            <a:r>
              <a:rPr lang="en-US" sz="1400" dirty="0" smtClean="0"/>
              <a:t>(</a:t>
            </a:r>
            <a:r>
              <a:rPr lang="en-GB" sz="1400" dirty="0" err="1" smtClean="0"/>
              <a:t>Ormerod</a:t>
            </a:r>
            <a:r>
              <a:rPr lang="en-GB" sz="1400" dirty="0"/>
              <a:t>, 2013</a:t>
            </a:r>
            <a:r>
              <a:rPr lang="en-GB" sz="1400" dirty="0" smtClean="0"/>
              <a:t>)</a:t>
            </a:r>
            <a:endParaRPr lang="en-GB" sz="1400" dirty="0"/>
          </a:p>
          <a:p>
            <a:endParaRPr lang="en-GB" sz="2400" dirty="0" smtClean="0">
              <a:solidFill>
                <a:srgbClr val="292934"/>
              </a:solidFill>
            </a:endParaRPr>
          </a:p>
          <a:p>
            <a:r>
              <a:rPr lang="en-GB" sz="2400" dirty="0" smtClean="0">
                <a:solidFill>
                  <a:srgbClr val="292934"/>
                </a:solidFill>
              </a:rPr>
              <a:t>FM literature </a:t>
            </a:r>
            <a:r>
              <a:rPr lang="en-GB" sz="2400" b="1" i="1" dirty="0" smtClean="0">
                <a:solidFill>
                  <a:srgbClr val="292934"/>
                </a:solidFill>
              </a:rPr>
              <a:t>does not</a:t>
            </a:r>
            <a:r>
              <a:rPr lang="en-GB" dirty="0">
                <a:solidFill>
                  <a:srgbClr val="292934"/>
                </a:solidFill>
              </a:rPr>
              <a:t>:</a:t>
            </a:r>
            <a:endParaRPr lang="en-GB" sz="2400" dirty="0" smtClean="0">
              <a:solidFill>
                <a:srgbClr val="292934"/>
              </a:solidFill>
            </a:endParaRPr>
          </a:p>
          <a:p>
            <a:pPr lvl="1"/>
            <a:r>
              <a:rPr lang="en-US" dirty="0" smtClean="0">
                <a:solidFill>
                  <a:srgbClr val="292934"/>
                </a:solidFill>
              </a:rPr>
              <a:t>focus </a:t>
            </a:r>
            <a:r>
              <a:rPr lang="en-US" dirty="0">
                <a:solidFill>
                  <a:srgbClr val="292934"/>
                </a:solidFill>
              </a:rPr>
              <a:t>on </a:t>
            </a:r>
            <a:r>
              <a:rPr lang="en-US" b="1" dirty="0">
                <a:solidFill>
                  <a:srgbClr val="292934"/>
                </a:solidFill>
              </a:rPr>
              <a:t>learning</a:t>
            </a:r>
            <a:r>
              <a:rPr lang="en-US" dirty="0">
                <a:solidFill>
                  <a:srgbClr val="292934"/>
                </a:solidFill>
              </a:rPr>
              <a:t>, but mostly on </a:t>
            </a:r>
            <a:r>
              <a:rPr lang="en-US" b="1" dirty="0">
                <a:solidFill>
                  <a:srgbClr val="292934"/>
                </a:solidFill>
              </a:rPr>
              <a:t>teaching</a:t>
            </a:r>
          </a:p>
          <a:p>
            <a:pPr lvl="1"/>
            <a:r>
              <a:rPr lang="en-GB" dirty="0" smtClean="0">
                <a:solidFill>
                  <a:srgbClr val="292934"/>
                </a:solidFill>
              </a:rPr>
              <a:t>directly </a:t>
            </a:r>
            <a:r>
              <a:rPr lang="en-GB" dirty="0">
                <a:solidFill>
                  <a:srgbClr val="292934"/>
                </a:solidFill>
              </a:rPr>
              <a:t>examine </a:t>
            </a:r>
            <a:r>
              <a:rPr lang="en-GB" b="1" i="1" dirty="0" smtClean="0">
                <a:solidFill>
                  <a:srgbClr val="292934"/>
                </a:solidFill>
              </a:rPr>
              <a:t>how</a:t>
            </a:r>
            <a:r>
              <a:rPr lang="en-GB" i="1" dirty="0" smtClean="0">
                <a:solidFill>
                  <a:srgbClr val="292934"/>
                </a:solidFill>
              </a:rPr>
              <a:t> </a:t>
            </a:r>
            <a:r>
              <a:rPr lang="en-GB" i="1" dirty="0">
                <a:solidFill>
                  <a:srgbClr val="292934"/>
                </a:solidFill>
              </a:rPr>
              <a:t>facilitators learn in the transition from </a:t>
            </a:r>
            <a:r>
              <a:rPr lang="en-US" i="1" dirty="0">
                <a:solidFill>
                  <a:srgbClr val="292934"/>
                </a:solidFill>
              </a:rPr>
              <a:t>novices to </a:t>
            </a:r>
            <a:r>
              <a:rPr lang="en-US" i="1" dirty="0" smtClean="0">
                <a:solidFill>
                  <a:srgbClr val="292934"/>
                </a:solidFill>
              </a:rPr>
              <a:t>experts</a:t>
            </a:r>
          </a:p>
          <a:p>
            <a:pPr marL="274320" lvl="1" indent="0">
              <a:buNone/>
            </a:pPr>
            <a:endParaRPr lang="en-US" b="1" i="1" dirty="0">
              <a:solidFill>
                <a:srgbClr val="292934"/>
              </a:solidFill>
            </a:endParaRPr>
          </a:p>
          <a:p>
            <a:pPr marL="274320" lvl="1" indent="0" algn="ctr">
              <a:buNone/>
            </a:pPr>
            <a:r>
              <a:rPr lang="en-US" b="1" i="1" dirty="0">
                <a:solidFill>
                  <a:srgbClr val="D2533C"/>
                </a:solidFill>
              </a:rPr>
              <a:t>How do facilitators learn what they learn?</a:t>
            </a:r>
          </a:p>
        </p:txBody>
      </p:sp>
      <p:sp>
        <p:nvSpPr>
          <p:cNvPr id="4" name="Slide Number Placeholder 3"/>
          <p:cNvSpPr>
            <a:spLocks noGrp="1"/>
          </p:cNvSpPr>
          <p:nvPr>
            <p:ph type="sldNum" sz="quarter" idx="12"/>
          </p:nvPr>
        </p:nvSpPr>
        <p:spPr>
          <a:xfrm>
            <a:off x="8077200" y="6525344"/>
            <a:ext cx="1066800" cy="344867"/>
          </a:xfrm>
        </p:spPr>
        <p:txBody>
          <a:bodyPr/>
          <a:lstStyle/>
          <a:p>
            <a:fld id="{AF837306-73CB-44BD-A663-855D6AB04C6D}" type="slidenum">
              <a:rPr lang="en-US" smtClean="0">
                <a:solidFill>
                  <a:srgbClr val="292934"/>
                </a:solidFill>
              </a:rPr>
              <a:t>7</a:t>
            </a:fld>
            <a:endParaRPr lang="en-US" dirty="0">
              <a:solidFill>
                <a:srgbClr val="292934"/>
              </a:solidFill>
            </a:endParaRPr>
          </a:p>
        </p:txBody>
      </p:sp>
    </p:spTree>
    <p:extLst>
      <p:ext uri="{BB962C8B-B14F-4D97-AF65-F5344CB8AC3E}">
        <p14:creationId xmlns:p14="http://schemas.microsoft.com/office/powerpoint/2010/main" val="328819017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On learning…</a:t>
            </a:r>
            <a:endParaRPr lang="en-US" sz="3200" b="1" dirty="0"/>
          </a:p>
        </p:txBody>
      </p:sp>
      <p:sp>
        <p:nvSpPr>
          <p:cNvPr id="3" name="Content Placeholder 2"/>
          <p:cNvSpPr>
            <a:spLocks noGrp="1"/>
          </p:cNvSpPr>
          <p:nvPr>
            <p:ph idx="1"/>
          </p:nvPr>
        </p:nvSpPr>
        <p:spPr>
          <a:xfrm>
            <a:off x="457199" y="1600200"/>
            <a:ext cx="8456671" cy="4876800"/>
          </a:xfrm>
        </p:spPr>
        <p:txBody>
          <a:bodyPr>
            <a:normAutofit/>
          </a:bodyPr>
          <a:lstStyle/>
          <a:p>
            <a:endParaRPr lang="en-US" dirty="0" smtClean="0"/>
          </a:p>
          <a:p>
            <a:endParaRPr lang="en-US" dirty="0"/>
          </a:p>
          <a:p>
            <a:endParaRPr lang="en-US" dirty="0" smtClean="0"/>
          </a:p>
          <a:p>
            <a:pPr marL="0" indent="0">
              <a:buNone/>
            </a:pPr>
            <a:r>
              <a:rPr lang="en-US" dirty="0" smtClean="0"/>
              <a:t>Learning </a:t>
            </a:r>
            <a:r>
              <a:rPr lang="en-US" dirty="0"/>
              <a:t>is a process through which people acquire new knowledge, including skills, from direct experience, by observing the actions and consequences of others, and by studying codified sources such as books and papers. </a:t>
            </a:r>
          </a:p>
        </p:txBody>
      </p:sp>
    </p:spTree>
    <p:extLst>
      <p:ext uri="{BB962C8B-B14F-4D97-AF65-F5344CB8AC3E}">
        <p14:creationId xmlns:p14="http://schemas.microsoft.com/office/powerpoint/2010/main" val="428911855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Learning theories: Adult learning</a:t>
            </a:r>
            <a:endParaRPr lang="en-US" sz="3200" b="1" dirty="0"/>
          </a:p>
        </p:txBody>
      </p:sp>
      <p:sp>
        <p:nvSpPr>
          <p:cNvPr id="3" name="Content Placeholder 2"/>
          <p:cNvSpPr>
            <a:spLocks noGrp="1"/>
          </p:cNvSpPr>
          <p:nvPr>
            <p:ph idx="1"/>
          </p:nvPr>
        </p:nvSpPr>
        <p:spPr/>
        <p:txBody>
          <a:bodyPr>
            <a:normAutofit/>
          </a:bodyPr>
          <a:lstStyle/>
          <a:p>
            <a:r>
              <a:rPr lang="en-US" dirty="0" smtClean="0"/>
              <a:t>Making </a:t>
            </a:r>
            <a:r>
              <a:rPr lang="en-US" dirty="0"/>
              <a:t>meaning from and reflecting on </a:t>
            </a:r>
            <a:r>
              <a:rPr lang="en-US" dirty="0" smtClean="0"/>
              <a:t>experience: understanding, appreciation, action </a:t>
            </a:r>
            <a:r>
              <a:rPr lang="en-US" sz="1400" dirty="0" smtClean="0"/>
              <a:t>(</a:t>
            </a:r>
            <a:r>
              <a:rPr lang="en-US" sz="1400" dirty="0" err="1" smtClean="0"/>
              <a:t>Mezirow</a:t>
            </a:r>
            <a:r>
              <a:rPr lang="en-US" sz="1400" dirty="0" smtClean="0"/>
              <a:t>, 1990) </a:t>
            </a:r>
          </a:p>
          <a:p>
            <a:pPr lvl="1"/>
            <a:r>
              <a:rPr lang="en-US" dirty="0" smtClean="0"/>
              <a:t>(</a:t>
            </a:r>
            <a:r>
              <a:rPr lang="en-US" dirty="0" err="1"/>
              <a:t>i</a:t>
            </a:r>
            <a:r>
              <a:rPr lang="en-US" dirty="0"/>
              <a:t>) meaning schemes that are habitual and implicit rules for </a:t>
            </a:r>
            <a:r>
              <a:rPr lang="en-US" dirty="0" smtClean="0"/>
              <a:t>interpretation</a:t>
            </a:r>
          </a:p>
          <a:p>
            <a:pPr lvl="1"/>
            <a:r>
              <a:rPr lang="en-US" dirty="0" smtClean="0"/>
              <a:t>(</a:t>
            </a:r>
            <a:r>
              <a:rPr lang="en-US" dirty="0"/>
              <a:t>ii) meaning perspectives that involve the assimilation and transformation of new experience through the interpretation of old experience</a:t>
            </a:r>
            <a:r>
              <a:rPr lang="en-US" dirty="0" smtClean="0"/>
              <a:t>.</a:t>
            </a:r>
          </a:p>
          <a:p>
            <a:r>
              <a:rPr lang="en-US" dirty="0" smtClean="0"/>
              <a:t>Habits </a:t>
            </a:r>
            <a:r>
              <a:rPr lang="en-US" dirty="0"/>
              <a:t>of expectation through </a:t>
            </a:r>
            <a:r>
              <a:rPr lang="en-US" dirty="0" smtClean="0"/>
              <a:t>socialization: within </a:t>
            </a:r>
            <a:r>
              <a:rPr lang="en-US" dirty="0"/>
              <a:t>emotional relationships to parents, teachers and mentors</a:t>
            </a:r>
            <a:r>
              <a:rPr lang="en-US" dirty="0" smtClean="0"/>
              <a:t>.</a:t>
            </a:r>
          </a:p>
          <a:p>
            <a:r>
              <a:rPr lang="en-US" dirty="0" smtClean="0"/>
              <a:t>Habits </a:t>
            </a:r>
            <a:r>
              <a:rPr lang="en-US" dirty="0"/>
              <a:t>of expectation are strengthened, extended and refined through experience, and used as dispositions or capabilities to make meaning of everyday situations. </a:t>
            </a:r>
            <a:endParaRPr lang="en-US" dirty="0" smtClean="0"/>
          </a:p>
          <a:p>
            <a:endParaRPr lang="en-US" dirty="0" smtClean="0"/>
          </a:p>
          <a:p>
            <a:endParaRPr lang="en-US" dirty="0"/>
          </a:p>
        </p:txBody>
      </p:sp>
    </p:spTree>
    <p:extLst>
      <p:ext uri="{BB962C8B-B14F-4D97-AF65-F5344CB8AC3E}">
        <p14:creationId xmlns:p14="http://schemas.microsoft.com/office/powerpoint/2010/main" val="211975195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5.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6.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7.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8.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1421</TotalTime>
  <Words>2263</Words>
  <Application>Microsoft Macintosh PowerPoint</Application>
  <PresentationFormat>On-screen Show (4:3)</PresentationFormat>
  <Paragraphs>203</Paragraphs>
  <Slides>24</Slides>
  <Notes>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Clarity</vt:lpstr>
      <vt:lpstr>1_Clarity</vt:lpstr>
      <vt:lpstr>Towards a Dynamic Learning Perspective of Facilitated Modelling</vt:lpstr>
      <vt:lpstr>The starting point</vt:lpstr>
      <vt:lpstr>Facilitated Modelling (FM)</vt:lpstr>
      <vt:lpstr>Expert vs. Novice FM facilitation </vt:lpstr>
      <vt:lpstr>From novice to expert facilitators</vt:lpstr>
      <vt:lpstr>Learning in the transit from novice to expert facilitators</vt:lpstr>
      <vt:lpstr>Research gap and question </vt:lpstr>
      <vt:lpstr>On learning…</vt:lpstr>
      <vt:lpstr>Learning theories: Adult learning</vt:lpstr>
      <vt:lpstr>People learn through…</vt:lpstr>
      <vt:lpstr>Learning theories: Management Learning</vt:lpstr>
      <vt:lpstr>Managerial learning from experience</vt:lpstr>
      <vt:lpstr>Learning from critical events</vt:lpstr>
      <vt:lpstr>Methods</vt:lpstr>
      <vt:lpstr>Findings (1)</vt:lpstr>
      <vt:lpstr>Findings (2)</vt:lpstr>
      <vt:lpstr>Findings (3)</vt:lpstr>
      <vt:lpstr>Findings (4) </vt:lpstr>
      <vt:lpstr>Findings (5)</vt:lpstr>
      <vt:lpstr>Findings (6)</vt:lpstr>
      <vt:lpstr>Findings (7)</vt:lpstr>
      <vt:lpstr>Discussion –so far…</vt:lpstr>
      <vt:lpstr>Conclusion</vt:lpstr>
      <vt:lpstr>Thank you!</vt:lpstr>
    </vt:vector>
  </TitlesOfParts>
  <Company>Sussex Uni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Thanos Papadopoulos</dc:creator>
  <cp:lastModifiedBy>Thanos Papadopoulos</cp:lastModifiedBy>
  <cp:revision>384</cp:revision>
  <dcterms:created xsi:type="dcterms:W3CDTF">2015-06-23T12:16:42Z</dcterms:created>
  <dcterms:modified xsi:type="dcterms:W3CDTF">2015-07-31T15:49:25Z</dcterms:modified>
</cp:coreProperties>
</file>