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7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1"/>
    <p:sldMasterId id="2147484793" r:id="rId2"/>
    <p:sldMasterId id="2147484781" r:id="rId3"/>
    <p:sldMasterId id="2147484766" r:id="rId4"/>
    <p:sldMasterId id="2147484773" r:id="rId5"/>
    <p:sldMasterId id="2147484806" r:id="rId6"/>
    <p:sldMasterId id="2147484814" r:id="rId7"/>
    <p:sldMasterId id="2147484822" r:id="rId8"/>
  </p:sldMasterIdLst>
  <p:notesMasterIdLst>
    <p:notesMasterId r:id="rId32"/>
  </p:notesMasterIdLst>
  <p:handoutMasterIdLst>
    <p:handoutMasterId r:id="rId33"/>
  </p:handoutMasterIdLst>
  <p:sldIdLst>
    <p:sldId id="256" r:id="rId9"/>
    <p:sldId id="257" r:id="rId10"/>
    <p:sldId id="280" r:id="rId11"/>
    <p:sldId id="258" r:id="rId12"/>
    <p:sldId id="260" r:id="rId13"/>
    <p:sldId id="261" r:id="rId14"/>
    <p:sldId id="262" r:id="rId15"/>
    <p:sldId id="263" r:id="rId16"/>
    <p:sldId id="288" r:id="rId17"/>
    <p:sldId id="264" r:id="rId18"/>
    <p:sldId id="277" r:id="rId19"/>
    <p:sldId id="265" r:id="rId20"/>
    <p:sldId id="267" r:id="rId21"/>
    <p:sldId id="275" r:id="rId22"/>
    <p:sldId id="266" r:id="rId23"/>
    <p:sldId id="281" r:id="rId24"/>
    <p:sldId id="278" r:id="rId25"/>
    <p:sldId id="289" r:id="rId26"/>
    <p:sldId id="284" r:id="rId27"/>
    <p:sldId id="286" r:id="rId28"/>
    <p:sldId id="287" r:id="rId29"/>
    <p:sldId id="290" r:id="rId30"/>
    <p:sldId id="268" r:id="rId31"/>
  </p:sldIdLst>
  <p:sldSz cx="9144000" cy="5715000" type="screen16x10"/>
  <p:notesSz cx="10002838" cy="68818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7">
          <p15:clr>
            <a:srgbClr val="A4A3A4"/>
          </p15:clr>
        </p15:guide>
        <p15:guide id="2" orient="horz" pos="3070">
          <p15:clr>
            <a:srgbClr val="A4A3A4"/>
          </p15:clr>
        </p15:guide>
        <p15:guide id="3" pos="295">
          <p15:clr>
            <a:srgbClr val="A4A3A4"/>
          </p15:clr>
        </p15:guide>
        <p15:guide id="4" pos="54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FFCD00"/>
    <a:srgbClr val="EF3340"/>
    <a:srgbClr val="BB16A3"/>
    <a:srgbClr val="005EB8"/>
    <a:srgbClr val="FFCDB8"/>
    <a:srgbClr val="FFCF06"/>
    <a:srgbClr val="F8C704"/>
    <a:srgbClr val="EFC002"/>
    <a:srgbClr val="00A8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9" autoAdjust="0"/>
    <p:restoredTop sz="94640" autoAdjust="0"/>
  </p:normalViewPr>
  <p:slideViewPr>
    <p:cSldViewPr snapToObjects="1">
      <p:cViewPr varScale="1">
        <p:scale>
          <a:sx n="55" d="100"/>
          <a:sy n="55" d="100"/>
        </p:scale>
        <p:origin x="-78" y="-450"/>
      </p:cViewPr>
      <p:guideLst>
        <p:guide orient="horz" pos="167"/>
        <p:guide orient="horz" pos="3070"/>
        <p:guide pos="295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4" d="100"/>
        <a:sy n="18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work\E70\E7040\work\korhonp1\Levy%20D\Projects\NiklasOutiJyrki\taulukot%2010.7.2014R1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work\E70\E7040\work\korhonp1\Levy%20D\Projects\NiklasOutiJyrki\taulukot%2010.7.2014R1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work\E70\E7040\work\korhonp1\Levy%20D\Projects\NiklasOutiJyrki\taulukot%2010.7.2014R1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work\E70\E7040\work\korhonp1\Levy%20D\Projects\NiklasOutiJyrki\taulukot%2010.7.2014R1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work\E70\E7040\work\korhonp1\Levy%20D\Projects\NiklasOutiJyrki\taulukot%2010.7.2014R1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\\work\E70\E7040\work\korhonp1\Levy%20D\Projects\NiklasOutiJyrki\taulukot%2010.7.2014R1.xlsx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i-FI"/>
              <a:t>Music (Hedonic)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Sheet4!$J$7</c:f>
              <c:strCache>
                <c:ptCount val="1"/>
                <c:pt idx="0">
                  <c:v>1st Table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accent3">
                  <a:lumMod val="75000"/>
                </a:schemeClr>
              </a:solidFill>
            </a:ln>
          </c:spPr>
          <c:invertIfNegative val="0"/>
          <c:cat>
            <c:strRef>
              <c:f>Sheet4!$I$8:$I$12</c:f>
              <c:strCache>
                <c:ptCount val="5"/>
                <c:pt idx="0">
                  <c:v>2x3</c:v>
                </c:pt>
                <c:pt idx="1">
                  <c:v>2x4</c:v>
                </c:pt>
                <c:pt idx="2">
                  <c:v>2x6</c:v>
                </c:pt>
                <c:pt idx="3">
                  <c:v>3x4</c:v>
                </c:pt>
                <c:pt idx="4">
                  <c:v>3x6</c:v>
                </c:pt>
              </c:strCache>
            </c:strRef>
          </c:cat>
          <c:val>
            <c:numRef>
              <c:f>Sheet4!$J$8:$J$12</c:f>
              <c:numCache>
                <c:formatCode>General</c:formatCode>
                <c:ptCount val="5"/>
                <c:pt idx="0">
                  <c:v>38</c:v>
                </c:pt>
                <c:pt idx="1">
                  <c:v>39</c:v>
                </c:pt>
                <c:pt idx="2">
                  <c:v>38</c:v>
                </c:pt>
                <c:pt idx="3">
                  <c:v>39</c:v>
                </c:pt>
                <c:pt idx="4">
                  <c:v>38</c:v>
                </c:pt>
              </c:numCache>
            </c:numRef>
          </c:val>
        </c:ser>
        <c:ser>
          <c:idx val="1"/>
          <c:order val="1"/>
          <c:tx>
            <c:strRef>
              <c:f>Sheet4!$K$7</c:f>
              <c:strCache>
                <c:ptCount val="1"/>
                <c:pt idx="0">
                  <c:v>2nd Table</c:v>
                </c:pt>
              </c:strCache>
            </c:strRef>
          </c:tx>
          <c:spPr>
            <a:solidFill>
              <a:srgbClr val="C0504D">
                <a:lumMod val="40000"/>
                <a:lumOff val="60000"/>
              </a:srgbClr>
            </a:solidFill>
          </c:spPr>
          <c:invertIfNegative val="0"/>
          <c:cat>
            <c:strRef>
              <c:f>Sheet4!$I$8:$I$12</c:f>
              <c:strCache>
                <c:ptCount val="5"/>
                <c:pt idx="0">
                  <c:v>2x3</c:v>
                </c:pt>
                <c:pt idx="1">
                  <c:v>2x4</c:v>
                </c:pt>
                <c:pt idx="2">
                  <c:v>2x6</c:v>
                </c:pt>
                <c:pt idx="3">
                  <c:v>3x4</c:v>
                </c:pt>
                <c:pt idx="4">
                  <c:v>3x6</c:v>
                </c:pt>
              </c:strCache>
            </c:strRef>
          </c:cat>
          <c:val>
            <c:numRef>
              <c:f>Sheet4!$K$8:$K$12</c:f>
              <c:numCache>
                <c:formatCode>General</c:formatCode>
                <c:ptCount val="5"/>
                <c:pt idx="0">
                  <c:v>38</c:v>
                </c:pt>
                <c:pt idx="1">
                  <c:v>36</c:v>
                </c:pt>
                <c:pt idx="2">
                  <c:v>35</c:v>
                </c:pt>
                <c:pt idx="3">
                  <c:v>37</c:v>
                </c:pt>
                <c:pt idx="4">
                  <c:v>34</c:v>
                </c:pt>
              </c:numCache>
            </c:numRef>
          </c:val>
        </c:ser>
        <c:ser>
          <c:idx val="2"/>
          <c:order val="2"/>
          <c:tx>
            <c:strRef>
              <c:f>Sheet4!$L$7</c:f>
              <c:strCache>
                <c:ptCount val="1"/>
                <c:pt idx="0">
                  <c:v>3rd Table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Sheet4!$I$8:$I$12</c:f>
              <c:strCache>
                <c:ptCount val="5"/>
                <c:pt idx="0">
                  <c:v>2x3</c:v>
                </c:pt>
                <c:pt idx="1">
                  <c:v>2x4</c:v>
                </c:pt>
                <c:pt idx="2">
                  <c:v>2x6</c:v>
                </c:pt>
                <c:pt idx="3">
                  <c:v>3x4</c:v>
                </c:pt>
                <c:pt idx="4">
                  <c:v>3x6</c:v>
                </c:pt>
              </c:strCache>
            </c:strRef>
          </c:cat>
          <c:val>
            <c:numRef>
              <c:f>Sheet4!$L$8:$L$12</c:f>
              <c:numCache>
                <c:formatCode>General</c:formatCode>
                <c:ptCount val="5"/>
                <c:pt idx="0">
                  <c:v>38</c:v>
                </c:pt>
                <c:pt idx="1">
                  <c:v>36</c:v>
                </c:pt>
                <c:pt idx="2">
                  <c:v>35</c:v>
                </c:pt>
                <c:pt idx="3">
                  <c:v>37</c:v>
                </c:pt>
                <c:pt idx="4">
                  <c:v>34</c:v>
                </c:pt>
              </c:numCache>
            </c:numRef>
          </c:val>
        </c:ser>
        <c:ser>
          <c:idx val="3"/>
          <c:order val="3"/>
          <c:tx>
            <c:strRef>
              <c:f>Sheet4!$M$7</c:f>
              <c:strCache>
                <c:ptCount val="1"/>
                <c:pt idx="0">
                  <c:v>4th Table</c:v>
                </c:pt>
              </c:strCache>
            </c:strRef>
          </c:tx>
          <c:invertIfNegative val="0"/>
          <c:cat>
            <c:strRef>
              <c:f>Sheet4!$I$8:$I$12</c:f>
              <c:strCache>
                <c:ptCount val="5"/>
                <c:pt idx="0">
                  <c:v>2x3</c:v>
                </c:pt>
                <c:pt idx="1">
                  <c:v>2x4</c:v>
                </c:pt>
                <c:pt idx="2">
                  <c:v>2x6</c:v>
                </c:pt>
                <c:pt idx="3">
                  <c:v>3x4</c:v>
                </c:pt>
                <c:pt idx="4">
                  <c:v>3x6</c:v>
                </c:pt>
              </c:strCache>
            </c:strRef>
          </c:cat>
          <c:val>
            <c:numRef>
              <c:f>Sheet4!$M$8:$M$12</c:f>
              <c:numCache>
                <c:formatCode>General</c:formatCode>
                <c:ptCount val="5"/>
                <c:pt idx="0">
                  <c:v>38</c:v>
                </c:pt>
                <c:pt idx="1">
                  <c:v>37</c:v>
                </c:pt>
                <c:pt idx="2">
                  <c:v>36</c:v>
                </c:pt>
                <c:pt idx="3">
                  <c:v>38</c:v>
                </c:pt>
                <c:pt idx="4">
                  <c:v>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259646208"/>
        <c:axId val="259647744"/>
      </c:barChart>
      <c:catAx>
        <c:axId val="259646208"/>
        <c:scaling>
          <c:orientation val="minMax"/>
        </c:scaling>
        <c:delete val="0"/>
        <c:axPos val="b"/>
        <c:majorTickMark val="none"/>
        <c:minorTickMark val="none"/>
        <c:tickLblPos val="nextTo"/>
        <c:crossAx val="259647744"/>
        <c:crosses val="autoZero"/>
        <c:auto val="1"/>
        <c:lblAlgn val="ctr"/>
        <c:lblOffset val="100"/>
        <c:noMultiLvlLbl val="0"/>
      </c:catAx>
      <c:valAx>
        <c:axId val="25964774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596462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noFill/>
    <a:ln>
      <a:solidFill>
        <a:schemeClr val="tx1">
          <a:lumMod val="75000"/>
          <a:lumOff val="25000"/>
        </a:schemeClr>
      </a:solidFill>
    </a:ln>
  </c:spPr>
  <c:txPr>
    <a:bodyPr/>
    <a:lstStyle/>
    <a:p>
      <a:pPr>
        <a:defRPr sz="1800"/>
      </a:pPr>
      <a:endParaRPr lang="fi-FI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i-FI"/>
              <a:t>Office (Utilitarian)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Sheet4!$J$14</c:f>
              <c:strCache>
                <c:ptCount val="1"/>
                <c:pt idx="0">
                  <c:v>1st Table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accent3">
                  <a:lumMod val="75000"/>
                </a:schemeClr>
              </a:solidFill>
            </a:ln>
          </c:spPr>
          <c:invertIfNegative val="0"/>
          <c:cat>
            <c:strRef>
              <c:f>Sheet4!$I$15:$I$19</c:f>
              <c:strCache>
                <c:ptCount val="5"/>
                <c:pt idx="0">
                  <c:v>2x3</c:v>
                </c:pt>
                <c:pt idx="1">
                  <c:v>2x4</c:v>
                </c:pt>
                <c:pt idx="2">
                  <c:v>2x6</c:v>
                </c:pt>
                <c:pt idx="3">
                  <c:v>3x4</c:v>
                </c:pt>
                <c:pt idx="4">
                  <c:v>3x6</c:v>
                </c:pt>
              </c:strCache>
            </c:strRef>
          </c:cat>
          <c:val>
            <c:numRef>
              <c:f>Sheet4!$J$15:$J$19</c:f>
              <c:numCache>
                <c:formatCode>General</c:formatCode>
                <c:ptCount val="5"/>
                <c:pt idx="0">
                  <c:v>38</c:v>
                </c:pt>
                <c:pt idx="1">
                  <c:v>38</c:v>
                </c:pt>
                <c:pt idx="2">
                  <c:v>38</c:v>
                </c:pt>
                <c:pt idx="3">
                  <c:v>38</c:v>
                </c:pt>
                <c:pt idx="4">
                  <c:v>39</c:v>
                </c:pt>
              </c:numCache>
            </c:numRef>
          </c:val>
        </c:ser>
        <c:ser>
          <c:idx val="1"/>
          <c:order val="1"/>
          <c:tx>
            <c:strRef>
              <c:f>Sheet4!$K$14</c:f>
              <c:strCache>
                <c:ptCount val="1"/>
                <c:pt idx="0">
                  <c:v>2nd Table</c:v>
                </c:pt>
              </c:strCache>
            </c:strRef>
          </c:tx>
          <c:spPr>
            <a:solidFill>
              <a:srgbClr val="C0504D">
                <a:lumMod val="40000"/>
                <a:lumOff val="60000"/>
              </a:srgbClr>
            </a:solidFill>
            <a:ln>
              <a:solidFill>
                <a:srgbClr val="9BBB59">
                  <a:lumMod val="75000"/>
                </a:srgbClr>
              </a:solidFill>
            </a:ln>
          </c:spPr>
          <c:invertIfNegative val="0"/>
          <c:cat>
            <c:strRef>
              <c:f>Sheet4!$I$15:$I$19</c:f>
              <c:strCache>
                <c:ptCount val="5"/>
                <c:pt idx="0">
                  <c:v>2x3</c:v>
                </c:pt>
                <c:pt idx="1">
                  <c:v>2x4</c:v>
                </c:pt>
                <c:pt idx="2">
                  <c:v>2x6</c:v>
                </c:pt>
                <c:pt idx="3">
                  <c:v>3x4</c:v>
                </c:pt>
                <c:pt idx="4">
                  <c:v>3x6</c:v>
                </c:pt>
              </c:strCache>
            </c:strRef>
          </c:cat>
          <c:val>
            <c:numRef>
              <c:f>Sheet4!$K$15:$K$19</c:f>
              <c:numCache>
                <c:formatCode>General</c:formatCode>
                <c:ptCount val="5"/>
                <c:pt idx="0">
                  <c:v>38</c:v>
                </c:pt>
                <c:pt idx="1">
                  <c:v>37</c:v>
                </c:pt>
                <c:pt idx="2">
                  <c:v>38</c:v>
                </c:pt>
                <c:pt idx="3">
                  <c:v>37</c:v>
                </c:pt>
                <c:pt idx="4">
                  <c:v>34</c:v>
                </c:pt>
              </c:numCache>
            </c:numRef>
          </c:val>
        </c:ser>
        <c:ser>
          <c:idx val="2"/>
          <c:order val="2"/>
          <c:tx>
            <c:strRef>
              <c:f>Sheet4!$L$14</c:f>
              <c:strCache>
                <c:ptCount val="1"/>
                <c:pt idx="0">
                  <c:v>3rd Table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Sheet4!$I$15:$I$19</c:f>
              <c:strCache>
                <c:ptCount val="5"/>
                <c:pt idx="0">
                  <c:v>2x3</c:v>
                </c:pt>
                <c:pt idx="1">
                  <c:v>2x4</c:v>
                </c:pt>
                <c:pt idx="2">
                  <c:v>2x6</c:v>
                </c:pt>
                <c:pt idx="3">
                  <c:v>3x4</c:v>
                </c:pt>
                <c:pt idx="4">
                  <c:v>3x6</c:v>
                </c:pt>
              </c:strCache>
            </c:strRef>
          </c:cat>
          <c:val>
            <c:numRef>
              <c:f>Sheet4!$L$15:$L$19</c:f>
              <c:numCache>
                <c:formatCode>General</c:formatCode>
                <c:ptCount val="5"/>
                <c:pt idx="0">
                  <c:v>38</c:v>
                </c:pt>
                <c:pt idx="1">
                  <c:v>38</c:v>
                </c:pt>
                <c:pt idx="2">
                  <c:v>37</c:v>
                </c:pt>
                <c:pt idx="3">
                  <c:v>36</c:v>
                </c:pt>
                <c:pt idx="4">
                  <c:v>37</c:v>
                </c:pt>
              </c:numCache>
            </c:numRef>
          </c:val>
        </c:ser>
        <c:ser>
          <c:idx val="3"/>
          <c:order val="3"/>
          <c:tx>
            <c:strRef>
              <c:f>Sheet4!$M$14</c:f>
              <c:strCache>
                <c:ptCount val="1"/>
                <c:pt idx="0">
                  <c:v>4th Table</c:v>
                </c:pt>
              </c:strCache>
            </c:strRef>
          </c:tx>
          <c:invertIfNegative val="0"/>
          <c:cat>
            <c:strRef>
              <c:f>Sheet4!$I$15:$I$19</c:f>
              <c:strCache>
                <c:ptCount val="5"/>
                <c:pt idx="0">
                  <c:v>2x3</c:v>
                </c:pt>
                <c:pt idx="1">
                  <c:v>2x4</c:v>
                </c:pt>
                <c:pt idx="2">
                  <c:v>2x6</c:v>
                </c:pt>
                <c:pt idx="3">
                  <c:v>3x4</c:v>
                </c:pt>
                <c:pt idx="4">
                  <c:v>3x6</c:v>
                </c:pt>
              </c:strCache>
            </c:strRef>
          </c:cat>
          <c:val>
            <c:numRef>
              <c:f>Sheet4!$M$15:$M$19</c:f>
              <c:numCache>
                <c:formatCode>General</c:formatCode>
                <c:ptCount val="5"/>
                <c:pt idx="0">
                  <c:v>38</c:v>
                </c:pt>
                <c:pt idx="1">
                  <c:v>38</c:v>
                </c:pt>
                <c:pt idx="2">
                  <c:v>37</c:v>
                </c:pt>
                <c:pt idx="3">
                  <c:v>36</c:v>
                </c:pt>
                <c:pt idx="4">
                  <c:v>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259953408"/>
        <c:axId val="259954944"/>
      </c:barChart>
      <c:catAx>
        <c:axId val="259953408"/>
        <c:scaling>
          <c:orientation val="minMax"/>
        </c:scaling>
        <c:delete val="0"/>
        <c:axPos val="b"/>
        <c:majorTickMark val="none"/>
        <c:minorTickMark val="none"/>
        <c:tickLblPos val="nextTo"/>
        <c:crossAx val="259954944"/>
        <c:crosses val="autoZero"/>
        <c:auto val="1"/>
        <c:lblAlgn val="ctr"/>
        <c:lblOffset val="100"/>
        <c:noMultiLvlLbl val="0"/>
      </c:catAx>
      <c:valAx>
        <c:axId val="25995494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599534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noFill/>
    <a:ln>
      <a:solidFill>
        <a:sysClr val="windowText" lastClr="000000">
          <a:lumMod val="75000"/>
          <a:lumOff val="25000"/>
        </a:sysClr>
      </a:solidFill>
    </a:ln>
  </c:spPr>
  <c:txPr>
    <a:bodyPr/>
    <a:lstStyle/>
    <a:p>
      <a:pPr>
        <a:defRPr sz="1800"/>
      </a:pPr>
      <a:endParaRPr lang="fi-FI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i-FI"/>
              <a:t>Music (Hedonic)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Sheet4!$J$105</c:f>
              <c:strCache>
                <c:ptCount val="1"/>
                <c:pt idx="0">
                  <c:v>1st Table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accent3">
                  <a:lumMod val="75000"/>
                </a:schemeClr>
              </a:solidFill>
            </a:ln>
          </c:spPr>
          <c:invertIfNegative val="0"/>
          <c:cat>
            <c:strRef>
              <c:f>Sheet4!$I$106:$I$110</c:f>
              <c:strCache>
                <c:ptCount val="5"/>
                <c:pt idx="0">
                  <c:v>2x3</c:v>
                </c:pt>
                <c:pt idx="1">
                  <c:v>2x4</c:v>
                </c:pt>
                <c:pt idx="2">
                  <c:v>2x6</c:v>
                </c:pt>
                <c:pt idx="3">
                  <c:v>3x4</c:v>
                </c:pt>
                <c:pt idx="4">
                  <c:v>3x6</c:v>
                </c:pt>
              </c:strCache>
            </c:strRef>
          </c:cat>
          <c:val>
            <c:numRef>
              <c:f>Sheet4!$J$106:$J$110</c:f>
              <c:numCache>
                <c:formatCode>General</c:formatCode>
                <c:ptCount val="5"/>
                <c:pt idx="0">
                  <c:v>36</c:v>
                </c:pt>
                <c:pt idx="1">
                  <c:v>33</c:v>
                </c:pt>
                <c:pt idx="2">
                  <c:v>27</c:v>
                </c:pt>
                <c:pt idx="3">
                  <c:v>34</c:v>
                </c:pt>
                <c:pt idx="4">
                  <c:v>32</c:v>
                </c:pt>
              </c:numCache>
            </c:numRef>
          </c:val>
        </c:ser>
        <c:ser>
          <c:idx val="1"/>
          <c:order val="1"/>
          <c:tx>
            <c:strRef>
              <c:f>Sheet4!$K$105</c:f>
              <c:strCache>
                <c:ptCount val="1"/>
                <c:pt idx="0">
                  <c:v>2nd Table</c:v>
                </c:pt>
              </c:strCache>
            </c:strRef>
          </c:tx>
          <c:spPr>
            <a:solidFill>
              <a:srgbClr val="C0504D">
                <a:lumMod val="40000"/>
                <a:lumOff val="60000"/>
              </a:srgbClr>
            </a:solidFill>
          </c:spPr>
          <c:invertIfNegative val="0"/>
          <c:cat>
            <c:strRef>
              <c:f>Sheet4!$I$106:$I$110</c:f>
              <c:strCache>
                <c:ptCount val="5"/>
                <c:pt idx="0">
                  <c:v>2x3</c:v>
                </c:pt>
                <c:pt idx="1">
                  <c:v>2x4</c:v>
                </c:pt>
                <c:pt idx="2">
                  <c:v>2x6</c:v>
                </c:pt>
                <c:pt idx="3">
                  <c:v>3x4</c:v>
                </c:pt>
                <c:pt idx="4">
                  <c:v>3x6</c:v>
                </c:pt>
              </c:strCache>
            </c:strRef>
          </c:cat>
          <c:val>
            <c:numRef>
              <c:f>Sheet4!$K$106:$K$110</c:f>
              <c:numCache>
                <c:formatCode>General</c:formatCode>
                <c:ptCount val="5"/>
                <c:pt idx="0">
                  <c:v>31</c:v>
                </c:pt>
                <c:pt idx="1">
                  <c:v>29</c:v>
                </c:pt>
                <c:pt idx="2">
                  <c:v>31</c:v>
                </c:pt>
                <c:pt idx="3">
                  <c:v>36</c:v>
                </c:pt>
                <c:pt idx="4">
                  <c:v>34</c:v>
                </c:pt>
              </c:numCache>
            </c:numRef>
          </c:val>
        </c:ser>
        <c:ser>
          <c:idx val="2"/>
          <c:order val="2"/>
          <c:tx>
            <c:strRef>
              <c:f>Sheet4!$L$105</c:f>
              <c:strCache>
                <c:ptCount val="1"/>
                <c:pt idx="0">
                  <c:v>3rd Table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Sheet4!$I$106:$I$110</c:f>
              <c:strCache>
                <c:ptCount val="5"/>
                <c:pt idx="0">
                  <c:v>2x3</c:v>
                </c:pt>
                <c:pt idx="1">
                  <c:v>2x4</c:v>
                </c:pt>
                <c:pt idx="2">
                  <c:v>2x6</c:v>
                </c:pt>
                <c:pt idx="3">
                  <c:v>3x4</c:v>
                </c:pt>
                <c:pt idx="4">
                  <c:v>3x6</c:v>
                </c:pt>
              </c:strCache>
            </c:strRef>
          </c:cat>
          <c:val>
            <c:numRef>
              <c:f>Sheet4!$L$106:$L$110</c:f>
              <c:numCache>
                <c:formatCode>General</c:formatCode>
                <c:ptCount val="5"/>
                <c:pt idx="0">
                  <c:v>26</c:v>
                </c:pt>
                <c:pt idx="1">
                  <c:v>32</c:v>
                </c:pt>
                <c:pt idx="2">
                  <c:v>26</c:v>
                </c:pt>
                <c:pt idx="3">
                  <c:v>29</c:v>
                </c:pt>
                <c:pt idx="4">
                  <c:v>32</c:v>
                </c:pt>
              </c:numCache>
            </c:numRef>
          </c:val>
        </c:ser>
        <c:ser>
          <c:idx val="3"/>
          <c:order val="3"/>
          <c:tx>
            <c:strRef>
              <c:f>Sheet4!$M$105</c:f>
              <c:strCache>
                <c:ptCount val="1"/>
                <c:pt idx="0">
                  <c:v>4th Table</c:v>
                </c:pt>
              </c:strCache>
            </c:strRef>
          </c:tx>
          <c:invertIfNegative val="0"/>
          <c:cat>
            <c:strRef>
              <c:f>Sheet4!$I$106:$I$110</c:f>
              <c:strCache>
                <c:ptCount val="5"/>
                <c:pt idx="0">
                  <c:v>2x3</c:v>
                </c:pt>
                <c:pt idx="1">
                  <c:v>2x4</c:v>
                </c:pt>
                <c:pt idx="2">
                  <c:v>2x6</c:v>
                </c:pt>
                <c:pt idx="3">
                  <c:v>3x4</c:v>
                </c:pt>
                <c:pt idx="4">
                  <c:v>3x6</c:v>
                </c:pt>
              </c:strCache>
            </c:strRef>
          </c:cat>
          <c:val>
            <c:numRef>
              <c:f>Sheet4!$M$106:$M$110</c:f>
              <c:numCache>
                <c:formatCode>General</c:formatCode>
                <c:ptCount val="5"/>
                <c:pt idx="0">
                  <c:v>32</c:v>
                </c:pt>
                <c:pt idx="1">
                  <c:v>34</c:v>
                </c:pt>
                <c:pt idx="2">
                  <c:v>31</c:v>
                </c:pt>
                <c:pt idx="3">
                  <c:v>32</c:v>
                </c:pt>
                <c:pt idx="4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259873408"/>
        <c:axId val="259891584"/>
      </c:barChart>
      <c:catAx>
        <c:axId val="259873408"/>
        <c:scaling>
          <c:orientation val="minMax"/>
        </c:scaling>
        <c:delete val="0"/>
        <c:axPos val="b"/>
        <c:majorTickMark val="none"/>
        <c:minorTickMark val="none"/>
        <c:tickLblPos val="nextTo"/>
        <c:crossAx val="259891584"/>
        <c:crosses val="autoZero"/>
        <c:auto val="1"/>
        <c:lblAlgn val="ctr"/>
        <c:lblOffset val="100"/>
        <c:noMultiLvlLbl val="0"/>
      </c:catAx>
      <c:valAx>
        <c:axId val="25989158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598734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noFill/>
    <a:ln>
      <a:solidFill>
        <a:schemeClr val="tx1">
          <a:lumMod val="75000"/>
          <a:lumOff val="25000"/>
        </a:schemeClr>
      </a:solidFill>
    </a:ln>
  </c:spPr>
  <c:txPr>
    <a:bodyPr/>
    <a:lstStyle/>
    <a:p>
      <a:pPr>
        <a:defRPr sz="1800"/>
      </a:pPr>
      <a:endParaRPr lang="fi-FI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i-FI"/>
              <a:t>Office (Utilitarian)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Sheet4!$J$112</c:f>
              <c:strCache>
                <c:ptCount val="1"/>
                <c:pt idx="0">
                  <c:v>1st Table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accent3">
                  <a:lumMod val="75000"/>
                </a:schemeClr>
              </a:solidFill>
            </a:ln>
          </c:spPr>
          <c:invertIfNegative val="0"/>
          <c:cat>
            <c:strRef>
              <c:f>Sheet4!$I$113:$I$117</c:f>
              <c:strCache>
                <c:ptCount val="5"/>
                <c:pt idx="0">
                  <c:v>2x3</c:v>
                </c:pt>
                <c:pt idx="1">
                  <c:v>2x4</c:v>
                </c:pt>
                <c:pt idx="2">
                  <c:v>2x6</c:v>
                </c:pt>
                <c:pt idx="3">
                  <c:v>3x4</c:v>
                </c:pt>
                <c:pt idx="4">
                  <c:v>3x6</c:v>
                </c:pt>
              </c:strCache>
            </c:strRef>
          </c:cat>
          <c:val>
            <c:numRef>
              <c:f>Sheet4!$J$113:$J$117</c:f>
              <c:numCache>
                <c:formatCode>General</c:formatCode>
                <c:ptCount val="5"/>
                <c:pt idx="0">
                  <c:v>36</c:v>
                </c:pt>
                <c:pt idx="1">
                  <c:v>36</c:v>
                </c:pt>
                <c:pt idx="2">
                  <c:v>29</c:v>
                </c:pt>
                <c:pt idx="3">
                  <c:v>32</c:v>
                </c:pt>
                <c:pt idx="4">
                  <c:v>35</c:v>
                </c:pt>
              </c:numCache>
            </c:numRef>
          </c:val>
        </c:ser>
        <c:ser>
          <c:idx val="1"/>
          <c:order val="1"/>
          <c:tx>
            <c:strRef>
              <c:f>Sheet4!$K$112</c:f>
              <c:strCache>
                <c:ptCount val="1"/>
                <c:pt idx="0">
                  <c:v>2nd Table</c:v>
                </c:pt>
              </c:strCache>
            </c:strRef>
          </c:tx>
          <c:spPr>
            <a:solidFill>
              <a:srgbClr val="C0504D">
                <a:lumMod val="40000"/>
                <a:lumOff val="60000"/>
              </a:srgbClr>
            </a:solidFill>
            <a:ln>
              <a:solidFill>
                <a:srgbClr val="9BBB59">
                  <a:lumMod val="75000"/>
                </a:srgbClr>
              </a:solidFill>
            </a:ln>
          </c:spPr>
          <c:invertIfNegative val="0"/>
          <c:cat>
            <c:strRef>
              <c:f>Sheet4!$I$113:$I$117</c:f>
              <c:strCache>
                <c:ptCount val="5"/>
                <c:pt idx="0">
                  <c:v>2x3</c:v>
                </c:pt>
                <c:pt idx="1">
                  <c:v>2x4</c:v>
                </c:pt>
                <c:pt idx="2">
                  <c:v>2x6</c:v>
                </c:pt>
                <c:pt idx="3">
                  <c:v>3x4</c:v>
                </c:pt>
                <c:pt idx="4">
                  <c:v>3x6</c:v>
                </c:pt>
              </c:strCache>
            </c:strRef>
          </c:cat>
          <c:val>
            <c:numRef>
              <c:f>Sheet4!$K$113:$K$117</c:f>
              <c:numCache>
                <c:formatCode>General</c:formatCode>
                <c:ptCount val="5"/>
                <c:pt idx="0">
                  <c:v>31</c:v>
                </c:pt>
                <c:pt idx="1">
                  <c:v>29</c:v>
                </c:pt>
                <c:pt idx="2">
                  <c:v>31</c:v>
                </c:pt>
                <c:pt idx="3">
                  <c:v>36</c:v>
                </c:pt>
                <c:pt idx="4">
                  <c:v>34</c:v>
                </c:pt>
              </c:numCache>
            </c:numRef>
          </c:val>
        </c:ser>
        <c:ser>
          <c:idx val="2"/>
          <c:order val="2"/>
          <c:tx>
            <c:strRef>
              <c:f>Sheet4!$L$112</c:f>
              <c:strCache>
                <c:ptCount val="1"/>
                <c:pt idx="0">
                  <c:v>3rd Table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Sheet4!$I$113:$I$117</c:f>
              <c:strCache>
                <c:ptCount val="5"/>
                <c:pt idx="0">
                  <c:v>2x3</c:v>
                </c:pt>
                <c:pt idx="1">
                  <c:v>2x4</c:v>
                </c:pt>
                <c:pt idx="2">
                  <c:v>2x6</c:v>
                </c:pt>
                <c:pt idx="3">
                  <c:v>3x4</c:v>
                </c:pt>
                <c:pt idx="4">
                  <c:v>3x6</c:v>
                </c:pt>
              </c:strCache>
            </c:strRef>
          </c:cat>
          <c:val>
            <c:numRef>
              <c:f>Sheet4!$L$113:$L$117</c:f>
              <c:numCache>
                <c:formatCode>General</c:formatCode>
                <c:ptCount val="5"/>
                <c:pt idx="0">
                  <c:v>26</c:v>
                </c:pt>
                <c:pt idx="1">
                  <c:v>32</c:v>
                </c:pt>
                <c:pt idx="2">
                  <c:v>26</c:v>
                </c:pt>
                <c:pt idx="3">
                  <c:v>29</c:v>
                </c:pt>
                <c:pt idx="4">
                  <c:v>32</c:v>
                </c:pt>
              </c:numCache>
            </c:numRef>
          </c:val>
        </c:ser>
        <c:ser>
          <c:idx val="3"/>
          <c:order val="3"/>
          <c:tx>
            <c:strRef>
              <c:f>Sheet4!$M$112</c:f>
              <c:strCache>
                <c:ptCount val="1"/>
                <c:pt idx="0">
                  <c:v>4th Table</c:v>
                </c:pt>
              </c:strCache>
            </c:strRef>
          </c:tx>
          <c:invertIfNegative val="0"/>
          <c:cat>
            <c:strRef>
              <c:f>Sheet4!$I$113:$I$117</c:f>
              <c:strCache>
                <c:ptCount val="5"/>
                <c:pt idx="0">
                  <c:v>2x3</c:v>
                </c:pt>
                <c:pt idx="1">
                  <c:v>2x4</c:v>
                </c:pt>
                <c:pt idx="2">
                  <c:v>2x6</c:v>
                </c:pt>
                <c:pt idx="3">
                  <c:v>3x4</c:v>
                </c:pt>
                <c:pt idx="4">
                  <c:v>3x6</c:v>
                </c:pt>
              </c:strCache>
            </c:strRef>
          </c:cat>
          <c:val>
            <c:numRef>
              <c:f>Sheet4!$M$113:$M$117</c:f>
              <c:numCache>
                <c:formatCode>General</c:formatCode>
                <c:ptCount val="5"/>
                <c:pt idx="0">
                  <c:v>32</c:v>
                </c:pt>
                <c:pt idx="1">
                  <c:v>34</c:v>
                </c:pt>
                <c:pt idx="2">
                  <c:v>31</c:v>
                </c:pt>
                <c:pt idx="3">
                  <c:v>32</c:v>
                </c:pt>
                <c:pt idx="4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259791488"/>
        <c:axId val="259797376"/>
      </c:barChart>
      <c:catAx>
        <c:axId val="259791488"/>
        <c:scaling>
          <c:orientation val="minMax"/>
        </c:scaling>
        <c:delete val="0"/>
        <c:axPos val="b"/>
        <c:majorTickMark val="none"/>
        <c:minorTickMark val="none"/>
        <c:tickLblPos val="nextTo"/>
        <c:crossAx val="259797376"/>
        <c:crosses val="autoZero"/>
        <c:auto val="1"/>
        <c:lblAlgn val="ctr"/>
        <c:lblOffset val="100"/>
        <c:noMultiLvlLbl val="0"/>
      </c:catAx>
      <c:valAx>
        <c:axId val="25979737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597914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noFill/>
    <a:ln>
      <a:solidFill>
        <a:sysClr val="windowText" lastClr="000000">
          <a:lumMod val="75000"/>
          <a:lumOff val="25000"/>
        </a:sysClr>
      </a:solidFill>
    </a:ln>
  </c:spPr>
  <c:txPr>
    <a:bodyPr/>
    <a:lstStyle/>
    <a:p>
      <a:pPr>
        <a:defRPr sz="1800"/>
      </a:pPr>
      <a:endParaRPr lang="fi-FI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i-FI"/>
              <a:t>One Alternative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Sheet4!$O$7</c:f>
              <c:strCache>
                <c:ptCount val="1"/>
                <c:pt idx="0">
                  <c:v>Music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accent3">
                  <a:lumMod val="75000"/>
                </a:schemeClr>
              </a:solidFill>
            </a:ln>
          </c:spPr>
          <c:invertIfNegative val="0"/>
          <c:cat>
            <c:strRef>
              <c:f>Sheet4!$N$8:$N$12</c:f>
              <c:strCache>
                <c:ptCount val="5"/>
                <c:pt idx="0">
                  <c:v>2x3</c:v>
                </c:pt>
                <c:pt idx="1">
                  <c:v>2x4</c:v>
                </c:pt>
                <c:pt idx="2">
                  <c:v>2x6</c:v>
                </c:pt>
                <c:pt idx="3">
                  <c:v>3x4</c:v>
                </c:pt>
                <c:pt idx="4">
                  <c:v>3x6</c:v>
                </c:pt>
              </c:strCache>
            </c:strRef>
          </c:cat>
          <c:val>
            <c:numRef>
              <c:f>Sheet4!$O$8:$O$12</c:f>
              <c:numCache>
                <c:formatCode>0.000</c:formatCode>
                <c:ptCount val="5"/>
                <c:pt idx="0">
                  <c:v>0.97435897435897434</c:v>
                </c:pt>
                <c:pt idx="1">
                  <c:v>0.94871794871794868</c:v>
                </c:pt>
                <c:pt idx="2">
                  <c:v>0.92307692307692313</c:v>
                </c:pt>
                <c:pt idx="3">
                  <c:v>0.96794871794871795</c:v>
                </c:pt>
                <c:pt idx="4">
                  <c:v>0.91666666666666663</c:v>
                </c:pt>
              </c:numCache>
            </c:numRef>
          </c:val>
        </c:ser>
        <c:ser>
          <c:idx val="1"/>
          <c:order val="1"/>
          <c:tx>
            <c:strRef>
              <c:f>Sheet4!$P$7</c:f>
              <c:strCache>
                <c:ptCount val="1"/>
                <c:pt idx="0">
                  <c:v>Office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Sheet4!$N$8:$N$12</c:f>
              <c:strCache>
                <c:ptCount val="5"/>
                <c:pt idx="0">
                  <c:v>2x3</c:v>
                </c:pt>
                <c:pt idx="1">
                  <c:v>2x4</c:v>
                </c:pt>
                <c:pt idx="2">
                  <c:v>2x6</c:v>
                </c:pt>
                <c:pt idx="3">
                  <c:v>3x4</c:v>
                </c:pt>
                <c:pt idx="4">
                  <c:v>3x6</c:v>
                </c:pt>
              </c:strCache>
            </c:strRef>
          </c:cat>
          <c:val>
            <c:numRef>
              <c:f>Sheet4!$P$8:$P$12</c:f>
              <c:numCache>
                <c:formatCode>0.000</c:formatCode>
                <c:ptCount val="5"/>
                <c:pt idx="0">
                  <c:v>0.97435897435897434</c:v>
                </c:pt>
                <c:pt idx="1">
                  <c:v>0.96794871794871795</c:v>
                </c:pt>
                <c:pt idx="2">
                  <c:v>0.96153846153846156</c:v>
                </c:pt>
                <c:pt idx="3">
                  <c:v>0.94230769230769229</c:v>
                </c:pt>
                <c:pt idx="4">
                  <c:v>0.94230769230769229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259827968"/>
        <c:axId val="259842816"/>
      </c:barChart>
      <c:catAx>
        <c:axId val="259827968"/>
        <c:scaling>
          <c:orientation val="minMax"/>
        </c:scaling>
        <c:delete val="0"/>
        <c:axPos val="b"/>
        <c:majorTickMark val="none"/>
        <c:minorTickMark val="none"/>
        <c:tickLblPos val="nextTo"/>
        <c:crossAx val="259842816"/>
        <c:crosses val="autoZero"/>
        <c:auto val="1"/>
        <c:lblAlgn val="ctr"/>
        <c:lblOffset val="100"/>
        <c:noMultiLvlLbl val="0"/>
      </c:catAx>
      <c:valAx>
        <c:axId val="259842816"/>
        <c:scaling>
          <c:orientation val="minMax"/>
        </c:scaling>
        <c:delete val="0"/>
        <c:axPos val="l"/>
        <c:majorGridlines/>
        <c:numFmt formatCode="0.000" sourceLinked="1"/>
        <c:majorTickMark val="none"/>
        <c:minorTickMark val="none"/>
        <c:tickLblPos val="nextTo"/>
        <c:crossAx val="2598279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noFill/>
    <a:ln>
      <a:solidFill>
        <a:schemeClr val="tx1">
          <a:lumMod val="75000"/>
          <a:lumOff val="25000"/>
        </a:schemeClr>
      </a:solidFill>
    </a:ln>
  </c:spPr>
  <c:txPr>
    <a:bodyPr/>
    <a:lstStyle/>
    <a:p>
      <a:pPr>
        <a:defRPr sz="1800"/>
      </a:pPr>
      <a:endParaRPr lang="fi-FI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i-FI"/>
              <a:t>Two Alternatives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Sheet4!$O$105</c:f>
              <c:strCache>
                <c:ptCount val="1"/>
                <c:pt idx="0">
                  <c:v>Music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accent3">
                  <a:lumMod val="75000"/>
                </a:schemeClr>
              </a:solidFill>
            </a:ln>
          </c:spPr>
          <c:invertIfNegative val="0"/>
          <c:cat>
            <c:strRef>
              <c:f>Sheet4!$N$106:$N$110</c:f>
              <c:strCache>
                <c:ptCount val="5"/>
                <c:pt idx="0">
                  <c:v>2x3</c:v>
                </c:pt>
                <c:pt idx="1">
                  <c:v>2x4</c:v>
                </c:pt>
                <c:pt idx="2">
                  <c:v>2x6</c:v>
                </c:pt>
                <c:pt idx="3">
                  <c:v>3x4</c:v>
                </c:pt>
                <c:pt idx="4">
                  <c:v>3x6</c:v>
                </c:pt>
              </c:strCache>
            </c:strRef>
          </c:cat>
          <c:val>
            <c:numRef>
              <c:f>Sheet4!$O$106:$O$110</c:f>
              <c:numCache>
                <c:formatCode>0.000</c:formatCode>
                <c:ptCount val="5"/>
                <c:pt idx="0">
                  <c:v>0.80128205128205132</c:v>
                </c:pt>
                <c:pt idx="1">
                  <c:v>0.82051282051282048</c:v>
                </c:pt>
                <c:pt idx="2">
                  <c:v>0.73717948717948723</c:v>
                </c:pt>
                <c:pt idx="3">
                  <c:v>0.83974358974358976</c:v>
                </c:pt>
                <c:pt idx="4">
                  <c:v>0.83974358974358976</c:v>
                </c:pt>
              </c:numCache>
            </c:numRef>
          </c:val>
        </c:ser>
        <c:ser>
          <c:idx val="1"/>
          <c:order val="1"/>
          <c:tx>
            <c:strRef>
              <c:f>Sheet4!$P$105</c:f>
              <c:strCache>
                <c:ptCount val="1"/>
                <c:pt idx="0">
                  <c:v>Office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9BBB59">
                  <a:lumMod val="75000"/>
                </a:srgbClr>
              </a:solidFill>
            </a:ln>
          </c:spPr>
          <c:invertIfNegative val="0"/>
          <c:cat>
            <c:strRef>
              <c:f>Sheet4!$N$106:$N$110</c:f>
              <c:strCache>
                <c:ptCount val="5"/>
                <c:pt idx="0">
                  <c:v>2x3</c:v>
                </c:pt>
                <c:pt idx="1">
                  <c:v>2x4</c:v>
                </c:pt>
                <c:pt idx="2">
                  <c:v>2x6</c:v>
                </c:pt>
                <c:pt idx="3">
                  <c:v>3x4</c:v>
                </c:pt>
                <c:pt idx="4">
                  <c:v>3x6</c:v>
                </c:pt>
              </c:strCache>
            </c:strRef>
          </c:cat>
          <c:val>
            <c:numRef>
              <c:f>Sheet4!$P$106:$P$110</c:f>
              <c:numCache>
                <c:formatCode>0.000</c:formatCode>
                <c:ptCount val="5"/>
                <c:pt idx="0">
                  <c:v>0.80128205128205132</c:v>
                </c:pt>
                <c:pt idx="1">
                  <c:v>0.83974358974358976</c:v>
                </c:pt>
                <c:pt idx="2">
                  <c:v>0.75</c:v>
                </c:pt>
                <c:pt idx="3">
                  <c:v>0.82692307692307687</c:v>
                </c:pt>
                <c:pt idx="4">
                  <c:v>0.85897435897435892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260019712"/>
        <c:axId val="260021248"/>
      </c:barChart>
      <c:catAx>
        <c:axId val="260019712"/>
        <c:scaling>
          <c:orientation val="minMax"/>
        </c:scaling>
        <c:delete val="0"/>
        <c:axPos val="b"/>
        <c:majorTickMark val="none"/>
        <c:minorTickMark val="none"/>
        <c:tickLblPos val="nextTo"/>
        <c:crossAx val="260021248"/>
        <c:crosses val="autoZero"/>
        <c:auto val="1"/>
        <c:lblAlgn val="ctr"/>
        <c:lblOffset val="100"/>
        <c:noMultiLvlLbl val="0"/>
      </c:catAx>
      <c:valAx>
        <c:axId val="260021248"/>
        <c:scaling>
          <c:orientation val="minMax"/>
        </c:scaling>
        <c:delete val="0"/>
        <c:axPos val="l"/>
        <c:majorGridlines/>
        <c:numFmt formatCode="0.000" sourceLinked="1"/>
        <c:majorTickMark val="none"/>
        <c:minorTickMark val="none"/>
        <c:tickLblPos val="nextTo"/>
        <c:crossAx val="2600197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noFill/>
    <a:ln>
      <a:solidFill>
        <a:sysClr val="windowText" lastClr="000000">
          <a:lumMod val="75000"/>
          <a:lumOff val="25000"/>
        </a:sysClr>
      </a:solidFill>
    </a:ln>
  </c:spPr>
  <c:txPr>
    <a:bodyPr/>
    <a:lstStyle/>
    <a:p>
      <a:pPr>
        <a:defRPr sz="1800"/>
      </a:pPr>
      <a:endParaRPr lang="fi-FI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34563" cy="344091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65962" y="0"/>
            <a:ext cx="4334563" cy="344091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pPr>
              <a:defRPr/>
            </a:pPr>
            <a:fld id="{939D04D9-2D90-E741-8C77-A958108973E5}" type="datetimeFigureOut">
              <a:rPr lang="en-US"/>
              <a:pPr>
                <a:defRPr/>
              </a:pPr>
              <a:t>7/1/2016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536528"/>
            <a:ext cx="4334563" cy="344091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65962" y="6536528"/>
            <a:ext cx="4334563" cy="344091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pPr>
              <a:defRPr/>
            </a:pPr>
            <a:fld id="{381337A6-C487-9645-B543-6BBD05A1D1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45393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34563" cy="344091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65962" y="0"/>
            <a:ext cx="4334563" cy="344091"/>
          </a:xfrm>
          <a:prstGeom prst="rect">
            <a:avLst/>
          </a:prstGeom>
        </p:spPr>
        <p:txBody>
          <a:bodyPr vert="horz" wrap="square" lIns="96478" tIns="48239" rIns="96478" bIns="48239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1FE7B0BA-8FA8-3A4A-9820-CF1299A8B616}" type="datetime1">
              <a:rPr lang="fi-FI"/>
              <a:pPr>
                <a:defRPr/>
              </a:pPr>
              <a:t>1.7.2016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38463" y="515938"/>
            <a:ext cx="4129087" cy="2579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pPr lvl="0"/>
            <a:endParaRPr lang="fi-FI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0285" y="3268861"/>
            <a:ext cx="8002270" cy="3096816"/>
          </a:xfrm>
          <a:prstGeom prst="rect">
            <a:avLst/>
          </a:prstGeom>
        </p:spPr>
        <p:txBody>
          <a:bodyPr vert="horz" lIns="96478" tIns="48239" rIns="96478" bIns="48239" rtlCol="0">
            <a:normAutofit/>
          </a:bodyPr>
          <a:lstStyle/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536528"/>
            <a:ext cx="4334563" cy="344091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65962" y="6536528"/>
            <a:ext cx="4334563" cy="344091"/>
          </a:xfrm>
          <a:prstGeom prst="rect">
            <a:avLst/>
          </a:prstGeom>
        </p:spPr>
        <p:txBody>
          <a:bodyPr vert="horz" wrap="square" lIns="96478" tIns="48239" rIns="96478" bIns="48239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D66A5FF2-0573-2649-A39A-26FA52E0537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72913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Instead of enforcing complete-pooling, the distribution operates as a “soft constraint” on the intercepts, which has the effect of pulling the estimates toward the mean level but not all the way.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/>
                  <a:t>, the soft constraints do nothing, which means that there is no pooling over participants. On the other hand,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dirty="0"/>
                  <a:t>, we obtain the complete-pooling estimate.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Instead of enforcing complete-pooling, the distribution operates as a “soft constraint” on the intercepts, which has the effect of pulling the estimates toward the mean level but not all the way. If </a:t>
                </a:r>
                <a:r>
                  <a:rPr lang="en-US" i="0"/>
                  <a:t>𝜎_𝛼→∞</a:t>
                </a:r>
                <a:r>
                  <a:rPr lang="en-US" dirty="0"/>
                  <a:t>, the soft constraints do nothing, which means that there is no pooling over participants. On the other hand, if </a:t>
                </a:r>
                <a:r>
                  <a:rPr lang="en-US" i="0"/>
                  <a:t>𝜎_𝛼→0</a:t>
                </a:r>
                <a:r>
                  <a:rPr lang="en-US" dirty="0"/>
                  <a:t>, we obtain the complete-pooling estimate. 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865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5" y="1417342"/>
            <a:ext cx="8207375" cy="295232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290"/>
            <a:ext cx="1809750" cy="1606550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July 3-6, 2016</a:t>
            </a:r>
            <a:endParaRPr lang="fi-FI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i-FI" dirty="0" smtClean="0"/>
              <a:t>EURO 2016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BCDE0-955E-2A43-932A-046BF80DB991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110657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July 3-6, 2016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EURO 2016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143D-B58C-4967-AD49-A53ACC13F9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5162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July 3-6, 2016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EURO 2016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143D-B58C-4967-AD49-A53ACC13F9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5245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July 3-6, 2016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EURO 2016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143D-B58C-4967-AD49-A53ACC13F9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279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925"/>
            <a:ext cx="4040188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9525"/>
            <a:ext cx="4041775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12925"/>
            <a:ext cx="4041775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July 3-6, 2016</a:t>
            </a:r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EURO 2016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143D-B58C-4967-AD49-A53ACC13F9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3402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July 3-6, 2016</a:t>
            </a:r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EURO 2016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143D-B58C-4967-AD49-A53ACC13F9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9347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July 3-6, 2016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EURO 2016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143D-B58C-4967-AD49-A53ACC13F9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6819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8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195388"/>
            <a:ext cx="3008313" cy="3910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July 3-6, 2016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EURO 2016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143D-B58C-4967-AD49-A53ACC13F9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5568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3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3575"/>
            <a:ext cx="5486400" cy="6699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July 3-6, 2016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EURO 2016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143D-B58C-4967-AD49-A53ACC13F9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17771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July 3-6, 2016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EURO 2016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143D-B58C-4967-AD49-A53ACC13F9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21564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July 3-6, 2016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EURO 2016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143D-B58C-4967-AD49-A53ACC13F9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8036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5" y="1417636"/>
            <a:ext cx="8207375" cy="295203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290"/>
            <a:ext cx="1809750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2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July 3-6, 2016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EURO 2016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14F41-09A8-4CF9-B6E3-5FED3C154F4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5968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July 3-6, 2016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EURO 2016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14F41-09A8-4CF9-B6E3-5FED3C154F4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13334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July 3-6, 2016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EURO 2016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14F41-09A8-4CF9-B6E3-5FED3C154F4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8766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July 3-6, 2016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EURO 2016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14F41-09A8-4CF9-B6E3-5FED3C154F4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90797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925"/>
            <a:ext cx="4040188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9525"/>
            <a:ext cx="4041775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12925"/>
            <a:ext cx="4041775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July 3-6, 2016</a:t>
            </a:r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EURO 2016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14F41-09A8-4CF9-B6E3-5FED3C154F4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78422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July 3-6, 2016</a:t>
            </a:r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EURO 2016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14F41-09A8-4CF9-B6E3-5FED3C154F4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58489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July 3-6, 2016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EURO 2016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14F41-09A8-4CF9-B6E3-5FED3C154F4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09534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8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195388"/>
            <a:ext cx="3008313" cy="3910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July 3-6, 2016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EURO 2016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14F41-09A8-4CF9-B6E3-5FED3C154F4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92361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3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3575"/>
            <a:ext cx="5486400" cy="6699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July 3-6, 2016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EURO 2016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14F41-09A8-4CF9-B6E3-5FED3C154F4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87926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July 3-6, 2016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EURO 2016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14F41-09A8-4CF9-B6E3-5FED3C154F4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6234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388448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809750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770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July 3-6, 2016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EURO 2016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14F41-09A8-4CF9-B6E3-5FED3C154F4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84511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Aalto_EN_Economics_13_RGB_2.jpg"/>
          <p:cNvPicPr>
            <a:picLocks noChangeAspect="1"/>
          </p:cNvPicPr>
          <p:nvPr/>
        </p:nvPicPr>
        <p:blipFill>
          <a:blip r:embed="rId2"/>
          <a:srcRect t="9232" b="6410"/>
          <a:stretch>
            <a:fillRect/>
          </a:stretch>
        </p:blipFill>
        <p:spPr bwMode="auto">
          <a:xfrm>
            <a:off x="158750" y="4898762"/>
            <a:ext cx="2882900" cy="816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73088" y="4844521"/>
            <a:ext cx="7988300" cy="542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E00034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2400" y="1248000"/>
            <a:ext cx="6285600" cy="3447000"/>
          </a:xfrm>
        </p:spPr>
        <p:txBody>
          <a:bodyPr lIns="0" tIns="0" rIns="0" bIns="0">
            <a:normAutofit/>
          </a:bodyPr>
          <a:lstStyle>
            <a:lvl1pPr>
              <a:lnSpc>
                <a:spcPts val="2000"/>
              </a:lnSpc>
              <a:buNone/>
              <a:defRPr sz="1600" b="1"/>
            </a:lvl1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72400" y="406450"/>
            <a:ext cx="7772400" cy="750000"/>
          </a:xfrm>
        </p:spPr>
        <p:txBody>
          <a:bodyPr lIns="0" tIns="0" rIns="0" bIns="0" anchor="t">
            <a:noAutofit/>
          </a:bodyPr>
          <a:lstStyle>
            <a:lvl1pPr algn="l">
              <a:defRPr sz="3200" b="1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5121012"/>
            <a:ext cx="1536700" cy="318871"/>
          </a:xfrm>
        </p:spPr>
        <p:txBody>
          <a:bodyPr lIns="0" tIns="0" rIns="0" bIns="0"/>
          <a:lstStyle>
            <a:lvl1pPr marL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90" y="5121012"/>
            <a:ext cx="1701801" cy="318871"/>
          </a:xfrm>
        </p:spPr>
        <p:txBody>
          <a:bodyPr lIns="0" tIns="0" rIns="0" bIns="0"/>
          <a:lstStyle>
            <a:lvl1pPr marL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5121012"/>
            <a:ext cx="1544638" cy="105833"/>
          </a:xfrm>
        </p:spPr>
        <p:txBody>
          <a:bodyPr lIns="0" tIns="0" rIns="0" bIns="0" anchor="t"/>
          <a:lstStyle>
            <a:lvl1pPr algn="l">
              <a:defRPr sz="900" b="1"/>
            </a:lvl1pPr>
          </a:lstStyle>
          <a:p>
            <a:pPr>
              <a:defRPr/>
            </a:pPr>
            <a:r>
              <a:rPr lang="en-US" smtClean="0"/>
              <a:t>EURO 2016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5228168"/>
            <a:ext cx="1544638" cy="104511"/>
          </a:xfrm>
        </p:spPr>
        <p:txBody>
          <a:bodyPr lIns="0" tIns="0" rIns="0" bIns="0" anchor="t"/>
          <a:lstStyle>
            <a:lvl1pPr>
              <a:defRPr sz="900" b="1"/>
            </a:lvl1pPr>
          </a:lstStyle>
          <a:p>
            <a:pPr>
              <a:defRPr/>
            </a:pPr>
            <a:r>
              <a:rPr lang="fi-FI" smtClean="0"/>
              <a:t>July 3-6, 2016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5335323"/>
            <a:ext cx="1544638" cy="104510"/>
          </a:xfrm>
        </p:spPr>
        <p:txBody>
          <a:bodyPr lIns="0" tIns="0" rIns="0" bIns="0" anchor="t"/>
          <a:lstStyle>
            <a:lvl1pPr algn="l">
              <a:defRPr sz="900" b="1"/>
            </a:lvl1pPr>
          </a:lstStyle>
          <a:p>
            <a:pPr>
              <a:defRPr/>
            </a:pPr>
            <a:fld id="{667A7090-4D21-4C76-950C-0056E9BE2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9824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Aalto_EN_Economics_13_RGB_2.jpg"/>
          <p:cNvPicPr>
            <a:picLocks noChangeAspect="1"/>
          </p:cNvPicPr>
          <p:nvPr/>
        </p:nvPicPr>
        <p:blipFill>
          <a:blip r:embed="rId2"/>
          <a:srcRect t="9232" b="6410"/>
          <a:stretch>
            <a:fillRect/>
          </a:stretch>
        </p:blipFill>
        <p:spPr bwMode="auto">
          <a:xfrm>
            <a:off x="158750" y="4898762"/>
            <a:ext cx="2882900" cy="816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06400" y="338667"/>
            <a:ext cx="8326438" cy="456009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72400" y="455833"/>
            <a:ext cx="7772400" cy="1838667"/>
          </a:xfrm>
        </p:spPr>
        <p:txBody>
          <a:bodyPr lIns="0" tIns="0" rIns="0" bIns="0" anchor="t">
            <a:noAutofit/>
          </a:bodyPr>
          <a:lstStyle>
            <a:lvl1pPr algn="l"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5121012"/>
            <a:ext cx="1536700" cy="318871"/>
          </a:xfrm>
        </p:spPr>
        <p:txBody>
          <a:bodyPr lIns="0" tIns="0" rIns="0" bIns="0"/>
          <a:lstStyle>
            <a:lvl1pPr marL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90" y="5121012"/>
            <a:ext cx="1701801" cy="318871"/>
          </a:xfrm>
        </p:spPr>
        <p:txBody>
          <a:bodyPr lIns="0" tIns="0" rIns="0" bIns="0"/>
          <a:lstStyle>
            <a:lvl1pPr marL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5121012"/>
            <a:ext cx="1544638" cy="105833"/>
          </a:xfrm>
        </p:spPr>
        <p:txBody>
          <a:bodyPr lIns="0" tIns="0" rIns="0" bIns="0" anchor="t"/>
          <a:lstStyle>
            <a:lvl1pPr algn="l">
              <a:defRPr sz="900" b="1"/>
            </a:lvl1pPr>
          </a:lstStyle>
          <a:p>
            <a:pPr>
              <a:defRPr/>
            </a:pPr>
            <a:r>
              <a:rPr lang="en-US" smtClean="0"/>
              <a:t>EURO 2016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5228168"/>
            <a:ext cx="1544638" cy="104511"/>
          </a:xfrm>
        </p:spPr>
        <p:txBody>
          <a:bodyPr lIns="0" tIns="0" rIns="0" bIns="0" anchor="t"/>
          <a:lstStyle>
            <a:lvl1pPr>
              <a:defRPr sz="900" b="1"/>
            </a:lvl1pPr>
          </a:lstStyle>
          <a:p>
            <a:pPr>
              <a:defRPr/>
            </a:pPr>
            <a:r>
              <a:rPr lang="fi-FI" smtClean="0"/>
              <a:t>July 3-6, 2016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5335323"/>
            <a:ext cx="1544638" cy="104510"/>
          </a:xfrm>
        </p:spPr>
        <p:txBody>
          <a:bodyPr lIns="0" tIns="0" rIns="0" bIns="0" anchor="t"/>
          <a:lstStyle>
            <a:lvl1pPr algn="l">
              <a:defRPr sz="900" b="1"/>
            </a:lvl1pPr>
          </a:lstStyle>
          <a:p>
            <a:pPr>
              <a:defRPr/>
            </a:pPr>
            <a:fld id="{AD966A77-2C52-426D-9387-6AE9A2C06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557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Aalto_EN_Economics_13_RGB_2.jpg"/>
          <p:cNvPicPr>
            <a:picLocks noChangeAspect="1"/>
          </p:cNvPicPr>
          <p:nvPr/>
        </p:nvPicPr>
        <p:blipFill>
          <a:blip r:embed="rId2"/>
          <a:srcRect t="9232" b="6410"/>
          <a:stretch>
            <a:fillRect/>
          </a:stretch>
        </p:blipFill>
        <p:spPr bwMode="auto">
          <a:xfrm>
            <a:off x="158750" y="4898762"/>
            <a:ext cx="2882900" cy="816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73088" y="4844521"/>
            <a:ext cx="7988300" cy="542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E00034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3088" y="948532"/>
            <a:ext cx="7988300" cy="5291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E00034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2400" y="1248000"/>
            <a:ext cx="6285600" cy="3447000"/>
          </a:xfrm>
        </p:spPr>
        <p:txBody>
          <a:bodyPr lIns="0" tIns="0" rIns="0" bIns="0">
            <a:normAutofit/>
          </a:bodyPr>
          <a:lstStyle>
            <a:lvl1pPr>
              <a:lnSpc>
                <a:spcPts val="2000"/>
              </a:lnSpc>
              <a:buNone/>
              <a:defRPr sz="1600" b="1"/>
            </a:lvl1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72400" y="406450"/>
            <a:ext cx="7772400" cy="750000"/>
          </a:xfrm>
        </p:spPr>
        <p:txBody>
          <a:bodyPr lIns="0" tIns="0" rIns="0" bIns="0" anchor="t">
            <a:noAutofit/>
          </a:bodyPr>
          <a:lstStyle>
            <a:lvl1pPr algn="l">
              <a:defRPr sz="3200" b="1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5121012"/>
            <a:ext cx="1536700" cy="318871"/>
          </a:xfrm>
        </p:spPr>
        <p:txBody>
          <a:bodyPr lIns="0" tIns="0" rIns="0" bIns="0"/>
          <a:lstStyle>
            <a:lvl1pPr marL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90" y="5121012"/>
            <a:ext cx="1701801" cy="318871"/>
          </a:xfrm>
        </p:spPr>
        <p:txBody>
          <a:bodyPr lIns="0" tIns="0" rIns="0" bIns="0"/>
          <a:lstStyle>
            <a:lvl1pPr marL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5121012"/>
            <a:ext cx="1544638" cy="105833"/>
          </a:xfrm>
        </p:spPr>
        <p:txBody>
          <a:bodyPr lIns="0" tIns="0" rIns="0" bIns="0" anchor="t"/>
          <a:lstStyle>
            <a:lvl1pPr algn="l">
              <a:defRPr sz="900" b="1"/>
            </a:lvl1pPr>
          </a:lstStyle>
          <a:p>
            <a:pPr>
              <a:defRPr/>
            </a:pPr>
            <a:r>
              <a:rPr lang="en-US" smtClean="0"/>
              <a:t>EURO 2016</a:t>
            </a:r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5228168"/>
            <a:ext cx="1544638" cy="104511"/>
          </a:xfrm>
        </p:spPr>
        <p:txBody>
          <a:bodyPr lIns="0" tIns="0" rIns="0" bIns="0" anchor="t"/>
          <a:lstStyle>
            <a:lvl1pPr>
              <a:defRPr sz="900" b="1"/>
            </a:lvl1pPr>
          </a:lstStyle>
          <a:p>
            <a:pPr>
              <a:defRPr/>
            </a:pPr>
            <a:r>
              <a:rPr lang="fi-FI" smtClean="0"/>
              <a:t>July 3-6, 2016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5335323"/>
            <a:ext cx="1544638" cy="104510"/>
          </a:xfrm>
        </p:spPr>
        <p:txBody>
          <a:bodyPr lIns="0" tIns="0" rIns="0" bIns="0" anchor="t"/>
          <a:lstStyle>
            <a:lvl1pPr algn="l">
              <a:defRPr sz="900" b="1"/>
            </a:lvl1pPr>
          </a:lstStyle>
          <a:p>
            <a:pPr>
              <a:defRPr/>
            </a:pPr>
            <a:fld id="{DD9DB342-3251-46A8-892E-64B42572C7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6408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266" y="254000"/>
            <a:ext cx="8212137" cy="63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4377" y="1079500"/>
            <a:ext cx="4017963" cy="4000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4738" y="1079500"/>
            <a:ext cx="4019550" cy="4000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3413" y="5330032"/>
            <a:ext cx="1757362" cy="381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July 3-6,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35325" y="5326063"/>
            <a:ext cx="267335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EURO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53228" y="5330032"/>
            <a:ext cx="1757363" cy="381000"/>
          </a:xfrm>
        </p:spPr>
        <p:txBody>
          <a:bodyPr/>
          <a:lstStyle>
            <a:lvl1pPr>
              <a:defRPr/>
            </a:lvl1pPr>
          </a:lstStyle>
          <a:p>
            <a:fld id="{E205320B-0E51-4B4D-B7A4-AEE6561E46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445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61335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266" y="254000"/>
            <a:ext cx="8212137" cy="63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4377" y="1079500"/>
            <a:ext cx="4017963" cy="4000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84738" y="1079500"/>
            <a:ext cx="4019550" cy="1936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84738" y="3143250"/>
            <a:ext cx="4019550" cy="1936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33413" y="5330032"/>
            <a:ext cx="1757362" cy="381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July 3-6, 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235325" y="5326063"/>
            <a:ext cx="267335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EURO 2016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53228" y="5330032"/>
            <a:ext cx="1757363" cy="381000"/>
          </a:xfrm>
        </p:spPr>
        <p:txBody>
          <a:bodyPr/>
          <a:lstStyle>
            <a:lvl1pPr>
              <a:defRPr/>
            </a:lvl1pPr>
          </a:lstStyle>
          <a:p>
            <a:fld id="{97F5A209-0347-42D9-8023-4130038CBF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010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Aalto_EN_Economics_13_RGB_2.jpg"/>
          <p:cNvPicPr>
            <a:picLocks noChangeAspect="1"/>
          </p:cNvPicPr>
          <p:nvPr/>
        </p:nvPicPr>
        <p:blipFill>
          <a:blip r:embed="rId2"/>
          <a:srcRect t="9232" b="6410"/>
          <a:stretch>
            <a:fillRect/>
          </a:stretch>
        </p:blipFill>
        <p:spPr bwMode="auto">
          <a:xfrm>
            <a:off x="158750" y="4898761"/>
            <a:ext cx="2882900" cy="816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73088" y="4844521"/>
            <a:ext cx="7988300" cy="542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E00034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2400" y="1248000"/>
            <a:ext cx="6285600" cy="3447000"/>
          </a:xfrm>
        </p:spPr>
        <p:txBody>
          <a:bodyPr lIns="0" tIns="0" rIns="0" bIns="0">
            <a:normAutofit/>
          </a:bodyPr>
          <a:lstStyle>
            <a:lvl1pPr>
              <a:lnSpc>
                <a:spcPts val="2000"/>
              </a:lnSpc>
              <a:buNone/>
              <a:defRPr sz="1600" b="1"/>
            </a:lvl1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72400" y="406450"/>
            <a:ext cx="7772400" cy="750000"/>
          </a:xfrm>
        </p:spPr>
        <p:txBody>
          <a:bodyPr lIns="0" tIns="0" rIns="0" bIns="0" anchor="t">
            <a:noAutofit/>
          </a:bodyPr>
          <a:lstStyle>
            <a:lvl1pPr algn="l">
              <a:defRPr sz="3200" b="1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5121011"/>
            <a:ext cx="1536700" cy="318871"/>
          </a:xfrm>
        </p:spPr>
        <p:txBody>
          <a:bodyPr lIns="0" tIns="0" rIns="0" bIns="0"/>
          <a:lstStyle>
            <a:lvl1pPr marL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8" y="5121011"/>
            <a:ext cx="1701801" cy="318871"/>
          </a:xfrm>
        </p:spPr>
        <p:txBody>
          <a:bodyPr lIns="0" tIns="0" rIns="0" bIns="0"/>
          <a:lstStyle>
            <a:lvl1pPr marL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5121011"/>
            <a:ext cx="1544638" cy="105833"/>
          </a:xfrm>
        </p:spPr>
        <p:txBody>
          <a:bodyPr lIns="0" tIns="0" rIns="0" bIns="0" anchor="t"/>
          <a:lstStyle>
            <a:lvl1pPr algn="l">
              <a:defRPr sz="900" b="1"/>
            </a:lvl1pPr>
          </a:lstStyle>
          <a:p>
            <a:pPr>
              <a:defRPr/>
            </a:pPr>
            <a:r>
              <a:rPr lang="en-US" smtClean="0"/>
              <a:t>EURO 2016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5228167"/>
            <a:ext cx="1544638" cy="104511"/>
          </a:xfrm>
        </p:spPr>
        <p:txBody>
          <a:bodyPr lIns="0" tIns="0" rIns="0" bIns="0" anchor="t"/>
          <a:lstStyle>
            <a:lvl1pPr>
              <a:defRPr sz="900" b="1"/>
            </a:lvl1pPr>
          </a:lstStyle>
          <a:p>
            <a:pPr>
              <a:defRPr/>
            </a:pPr>
            <a:r>
              <a:rPr lang="fi-FI" smtClean="0"/>
              <a:t>July 3-6, 2016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5335323"/>
            <a:ext cx="1544638" cy="104510"/>
          </a:xfrm>
        </p:spPr>
        <p:txBody>
          <a:bodyPr lIns="0" tIns="0" rIns="0" bIns="0" anchor="t"/>
          <a:lstStyle>
            <a:lvl1pPr algn="l">
              <a:defRPr sz="900" b="1"/>
            </a:lvl1pPr>
          </a:lstStyle>
          <a:p>
            <a:pPr>
              <a:defRPr/>
            </a:pPr>
            <a:fld id="{667A7090-4D21-4C76-950C-0056E9BE2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5640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Aalto_EN_Economics_13_RGB_2.jpg"/>
          <p:cNvPicPr>
            <a:picLocks noChangeAspect="1"/>
          </p:cNvPicPr>
          <p:nvPr/>
        </p:nvPicPr>
        <p:blipFill>
          <a:blip r:embed="rId2"/>
          <a:srcRect t="9232" b="6410"/>
          <a:stretch>
            <a:fillRect/>
          </a:stretch>
        </p:blipFill>
        <p:spPr bwMode="auto">
          <a:xfrm>
            <a:off x="158750" y="4898761"/>
            <a:ext cx="2882900" cy="816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06400" y="338667"/>
            <a:ext cx="8326438" cy="456009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72400" y="455833"/>
            <a:ext cx="7772400" cy="1838667"/>
          </a:xfrm>
        </p:spPr>
        <p:txBody>
          <a:bodyPr lIns="0" tIns="0" rIns="0" bIns="0" anchor="t">
            <a:noAutofit/>
          </a:bodyPr>
          <a:lstStyle>
            <a:lvl1pPr algn="l"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5121011"/>
            <a:ext cx="1536700" cy="318871"/>
          </a:xfrm>
        </p:spPr>
        <p:txBody>
          <a:bodyPr lIns="0" tIns="0" rIns="0" bIns="0"/>
          <a:lstStyle>
            <a:lvl1pPr marL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8" y="5121011"/>
            <a:ext cx="1701801" cy="318871"/>
          </a:xfrm>
        </p:spPr>
        <p:txBody>
          <a:bodyPr lIns="0" tIns="0" rIns="0" bIns="0"/>
          <a:lstStyle>
            <a:lvl1pPr marL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5121011"/>
            <a:ext cx="1544638" cy="105833"/>
          </a:xfrm>
        </p:spPr>
        <p:txBody>
          <a:bodyPr lIns="0" tIns="0" rIns="0" bIns="0" anchor="t"/>
          <a:lstStyle>
            <a:lvl1pPr algn="l">
              <a:defRPr sz="900" b="1"/>
            </a:lvl1pPr>
          </a:lstStyle>
          <a:p>
            <a:pPr>
              <a:defRPr/>
            </a:pPr>
            <a:r>
              <a:rPr lang="en-US" smtClean="0"/>
              <a:t>EURO 2016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5228167"/>
            <a:ext cx="1544638" cy="104511"/>
          </a:xfrm>
        </p:spPr>
        <p:txBody>
          <a:bodyPr lIns="0" tIns="0" rIns="0" bIns="0" anchor="t"/>
          <a:lstStyle>
            <a:lvl1pPr>
              <a:defRPr sz="900" b="1"/>
            </a:lvl1pPr>
          </a:lstStyle>
          <a:p>
            <a:pPr>
              <a:defRPr/>
            </a:pPr>
            <a:r>
              <a:rPr lang="fi-FI" smtClean="0"/>
              <a:t>July 3-6, 2016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5335323"/>
            <a:ext cx="1544638" cy="104510"/>
          </a:xfrm>
        </p:spPr>
        <p:txBody>
          <a:bodyPr lIns="0" tIns="0" rIns="0" bIns="0" anchor="t"/>
          <a:lstStyle>
            <a:lvl1pPr algn="l">
              <a:defRPr sz="900" b="1"/>
            </a:lvl1pPr>
          </a:lstStyle>
          <a:p>
            <a:pPr>
              <a:defRPr/>
            </a:pPr>
            <a:fld id="{AD966A77-2C52-426D-9387-6AE9A2C06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039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Aalto_EN_Economics_13_RGB_2.jpg"/>
          <p:cNvPicPr>
            <a:picLocks noChangeAspect="1"/>
          </p:cNvPicPr>
          <p:nvPr/>
        </p:nvPicPr>
        <p:blipFill>
          <a:blip r:embed="rId2"/>
          <a:srcRect t="9232" b="6410"/>
          <a:stretch>
            <a:fillRect/>
          </a:stretch>
        </p:blipFill>
        <p:spPr bwMode="auto">
          <a:xfrm>
            <a:off x="158750" y="4898761"/>
            <a:ext cx="2882900" cy="816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73088" y="4844521"/>
            <a:ext cx="7988300" cy="542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E00034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3088" y="948532"/>
            <a:ext cx="7988300" cy="5291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E00034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2400" y="1248000"/>
            <a:ext cx="6285600" cy="3447000"/>
          </a:xfrm>
        </p:spPr>
        <p:txBody>
          <a:bodyPr lIns="0" tIns="0" rIns="0" bIns="0">
            <a:normAutofit/>
          </a:bodyPr>
          <a:lstStyle>
            <a:lvl1pPr>
              <a:lnSpc>
                <a:spcPts val="2000"/>
              </a:lnSpc>
              <a:buNone/>
              <a:defRPr sz="1600" b="1"/>
            </a:lvl1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72400" y="406450"/>
            <a:ext cx="7772400" cy="750000"/>
          </a:xfrm>
        </p:spPr>
        <p:txBody>
          <a:bodyPr lIns="0" tIns="0" rIns="0" bIns="0" anchor="t">
            <a:noAutofit/>
          </a:bodyPr>
          <a:lstStyle>
            <a:lvl1pPr algn="l">
              <a:defRPr sz="3200" b="1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5121011"/>
            <a:ext cx="1536700" cy="318871"/>
          </a:xfrm>
        </p:spPr>
        <p:txBody>
          <a:bodyPr lIns="0" tIns="0" rIns="0" bIns="0"/>
          <a:lstStyle>
            <a:lvl1pPr marL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8" y="5121011"/>
            <a:ext cx="1701801" cy="318871"/>
          </a:xfrm>
        </p:spPr>
        <p:txBody>
          <a:bodyPr lIns="0" tIns="0" rIns="0" bIns="0"/>
          <a:lstStyle>
            <a:lvl1pPr marL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5121011"/>
            <a:ext cx="1544638" cy="105833"/>
          </a:xfrm>
        </p:spPr>
        <p:txBody>
          <a:bodyPr lIns="0" tIns="0" rIns="0" bIns="0" anchor="t"/>
          <a:lstStyle>
            <a:lvl1pPr algn="l">
              <a:defRPr sz="900" b="1"/>
            </a:lvl1pPr>
          </a:lstStyle>
          <a:p>
            <a:pPr>
              <a:defRPr/>
            </a:pPr>
            <a:r>
              <a:rPr lang="en-US" smtClean="0"/>
              <a:t>EURO 2016</a:t>
            </a:r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5228167"/>
            <a:ext cx="1544638" cy="104511"/>
          </a:xfrm>
        </p:spPr>
        <p:txBody>
          <a:bodyPr lIns="0" tIns="0" rIns="0" bIns="0" anchor="t"/>
          <a:lstStyle>
            <a:lvl1pPr>
              <a:defRPr sz="900" b="1"/>
            </a:lvl1pPr>
          </a:lstStyle>
          <a:p>
            <a:pPr>
              <a:defRPr/>
            </a:pPr>
            <a:r>
              <a:rPr lang="fi-FI" smtClean="0"/>
              <a:t>July 3-6, 2016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5335323"/>
            <a:ext cx="1544638" cy="104510"/>
          </a:xfrm>
        </p:spPr>
        <p:txBody>
          <a:bodyPr lIns="0" tIns="0" rIns="0" bIns="0" anchor="t"/>
          <a:lstStyle>
            <a:lvl1pPr algn="l">
              <a:defRPr sz="900" b="1"/>
            </a:lvl1pPr>
          </a:lstStyle>
          <a:p>
            <a:pPr>
              <a:defRPr/>
            </a:pPr>
            <a:fld id="{DD9DB342-3251-46A8-892E-64B42572C7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25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5" y="1657740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5" y="4531740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smtClean="0"/>
              <a:t>Click icon to add picture</a:t>
            </a:r>
            <a:endParaRPr lang="fi-FI" noProof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809750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459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264" y="254000"/>
            <a:ext cx="8212137" cy="63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4376" y="1079500"/>
            <a:ext cx="4017963" cy="4000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4738" y="1079500"/>
            <a:ext cx="4019550" cy="4000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3413" y="5330032"/>
            <a:ext cx="1757362" cy="381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July 3-6,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35325" y="5326063"/>
            <a:ext cx="267335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EURO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53226" y="5330032"/>
            <a:ext cx="1757363" cy="381000"/>
          </a:xfrm>
        </p:spPr>
        <p:txBody>
          <a:bodyPr/>
          <a:lstStyle>
            <a:lvl1pPr>
              <a:defRPr/>
            </a:lvl1pPr>
          </a:lstStyle>
          <a:p>
            <a:fld id="{E205320B-0E51-4B4D-B7A4-AEE6561E46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442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90500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350" y="254000"/>
            <a:ext cx="7056438" cy="8638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403350" y="1460500"/>
            <a:ext cx="7056438" cy="3737240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57028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264" y="254000"/>
            <a:ext cx="8212137" cy="63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4376" y="1079500"/>
            <a:ext cx="4017963" cy="4000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84738" y="1079500"/>
            <a:ext cx="4019550" cy="1936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84738" y="3143250"/>
            <a:ext cx="4019550" cy="1936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33413" y="5330032"/>
            <a:ext cx="1757362" cy="381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July 3-6, 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235325" y="5326063"/>
            <a:ext cx="267335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EURO 2016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53226" y="5330032"/>
            <a:ext cx="1757363" cy="381000"/>
          </a:xfrm>
        </p:spPr>
        <p:txBody>
          <a:bodyPr/>
          <a:lstStyle>
            <a:lvl1pPr>
              <a:defRPr/>
            </a:lvl1pPr>
          </a:lstStyle>
          <a:p>
            <a:fld id="{97F5A209-0347-42D9-8023-4130038CBF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537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3" y="1417341"/>
            <a:ext cx="8207375" cy="295232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290"/>
            <a:ext cx="1809750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644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3" y="1417636"/>
            <a:ext cx="8207375" cy="295203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290"/>
            <a:ext cx="1809750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9050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388448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809750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125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3" y="1657740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3" y="4531740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smtClean="0"/>
              <a:t>Click icon to add picture</a:t>
            </a:r>
            <a:endParaRPr lang="fi-FI" noProof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809750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3700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3" y="1593555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4"/>
          <p:cNvCxnSpPr/>
          <p:nvPr userDrawn="1"/>
        </p:nvCxnSpPr>
        <p:spPr>
          <a:xfrm>
            <a:off x="468313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227145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1580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61611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5.7.2016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EURO 2016, Poznan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227147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31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5" y="1593556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4"/>
          <p:cNvCxnSpPr/>
          <p:nvPr userDrawn="1"/>
        </p:nvCxnSpPr>
        <p:spPr>
          <a:xfrm>
            <a:off x="468315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2" y="4712400"/>
            <a:ext cx="2227145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75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8" y="265113"/>
            <a:ext cx="8212380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08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09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5.7.2016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EURO 2016, Poznan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227147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1124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3" y="1417341"/>
            <a:ext cx="8207375" cy="295232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290"/>
            <a:ext cx="1809750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8692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3" y="1417636"/>
            <a:ext cx="8207375" cy="295203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290"/>
            <a:ext cx="1809750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7918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388448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809750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2984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3" y="1657740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3" y="4531740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smtClean="0"/>
              <a:t>Click icon to add picture</a:t>
            </a:r>
            <a:endParaRPr lang="fi-FI" noProof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809750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379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3" y="1593555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4"/>
          <p:cNvCxnSpPr/>
          <p:nvPr userDrawn="1"/>
        </p:nvCxnSpPr>
        <p:spPr>
          <a:xfrm>
            <a:off x="468313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227145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2711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61611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5.7.2016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EURO 2016, Poznan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227147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741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8" y="265113"/>
            <a:ext cx="8212380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08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09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5.7.2016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EURO 2016, Poznan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227147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2514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3" y="1417341"/>
            <a:ext cx="8207375" cy="295232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290"/>
            <a:ext cx="1809750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826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3" y="1417636"/>
            <a:ext cx="8207375" cy="295203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290"/>
            <a:ext cx="1809750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167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sinaine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5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61612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15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2" y="4712400"/>
            <a:ext cx="2227147" cy="957600"/>
          </a:xfrm>
          <a:prstGeom prst="rect">
            <a:avLst/>
          </a:prstGeom>
        </p:spPr>
      </p:pic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July 3-6, 2016</a:t>
            </a:r>
            <a:endParaRPr lang="fi-FI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EURO 2016</a:t>
            </a:r>
            <a:endParaRPr lang="fi-FI" dirty="0" smtClean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805BCDE0-955E-2A43-932A-046BF80DB991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07082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388448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809750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25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3" y="1657740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3" y="4531740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smtClean="0"/>
              <a:t>Click icon to add picture</a:t>
            </a:r>
            <a:endParaRPr lang="fi-FI" noProof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809750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4287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3" y="1593555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4"/>
          <p:cNvCxnSpPr/>
          <p:nvPr userDrawn="1"/>
        </p:nvCxnSpPr>
        <p:spPr>
          <a:xfrm>
            <a:off x="468313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227145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7324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61611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5.7.2016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EURO 2016, Poznan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227147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3264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8" y="265113"/>
            <a:ext cx="8212380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08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09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5.7.2016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EURO 2016, Poznan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227147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547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8" y="265113"/>
            <a:ext cx="8212380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10" y="1261612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11" y="1261612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July 3-6, 2016</a:t>
            </a:r>
            <a:endParaRPr lang="fi-FI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EURO 2016</a:t>
            </a:r>
            <a:endParaRPr lang="fi-FI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5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2" y="4712400"/>
            <a:ext cx="2227147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82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EURO 2016</a:t>
            </a:r>
            <a:endParaRPr lang="fi-FI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July 3-6, 2016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BCDE0-955E-2A43-932A-046BF80DB991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2954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July 3-6, 2016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EURO 2016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143D-B58C-4967-AD49-A53ACC13F9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3006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33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Relationship Id="rId9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56956" y="4945732"/>
            <a:ext cx="3619500" cy="2043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i-FI" smtClean="0"/>
              <a:t>EURO 2016</a:t>
            </a:r>
            <a:endParaRPr lang="fi-FI" dirty="0" smtClean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5056956" y="5150032"/>
            <a:ext cx="3619500" cy="15478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i-FI" smtClean="0"/>
              <a:t>July 3-6, 2016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056956" y="5304814"/>
            <a:ext cx="3619500" cy="1349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7" r:id="rId1"/>
    <p:sldLayoutId id="2147484751" r:id="rId2"/>
    <p:sldLayoutId id="2147484753" r:id="rId3"/>
    <p:sldLayoutId id="2147484756" r:id="rId4"/>
    <p:sldLayoutId id="2147484759" r:id="rId5"/>
    <p:sldLayoutId id="2147484762" r:id="rId6"/>
    <p:sldLayoutId id="2147484765" r:id="rId7"/>
    <p:sldLayoutId id="2147484805" r:id="rId8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July 3-6, 2016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EURO 2016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E143D-B58C-4967-AD49-A53ACC13F9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7416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4" r:id="rId1"/>
    <p:sldLayoutId id="2147484795" r:id="rId2"/>
    <p:sldLayoutId id="2147484796" r:id="rId3"/>
    <p:sldLayoutId id="2147484797" r:id="rId4"/>
    <p:sldLayoutId id="2147484798" r:id="rId5"/>
    <p:sldLayoutId id="2147484799" r:id="rId6"/>
    <p:sldLayoutId id="2147484800" r:id="rId7"/>
    <p:sldLayoutId id="2147484801" r:id="rId8"/>
    <p:sldLayoutId id="2147484802" r:id="rId9"/>
    <p:sldLayoutId id="2147484803" r:id="rId10"/>
    <p:sldLayoutId id="2147484804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July 3-6, 2016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EURO 2016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14F41-09A8-4CF9-B6E3-5FED3C154F4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3670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2" r:id="rId1"/>
    <p:sldLayoutId id="2147484783" r:id="rId2"/>
    <p:sldLayoutId id="2147484784" r:id="rId3"/>
    <p:sldLayoutId id="2147484785" r:id="rId4"/>
    <p:sldLayoutId id="2147484786" r:id="rId5"/>
    <p:sldLayoutId id="2147484787" r:id="rId6"/>
    <p:sldLayoutId id="2147484788" r:id="rId7"/>
    <p:sldLayoutId id="2147484789" r:id="rId8"/>
    <p:sldLayoutId id="2147484790" r:id="rId9"/>
    <p:sldLayoutId id="2147484791" r:id="rId10"/>
    <p:sldLayoutId id="2147484792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Aalto_EN_Economics_13_RGB_2.jpg"/>
          <p:cNvPicPr>
            <a:picLocks noChangeAspect="1"/>
          </p:cNvPicPr>
          <p:nvPr/>
        </p:nvPicPr>
        <p:blipFill>
          <a:blip r:embed="rId8"/>
          <a:srcRect b="6410"/>
          <a:stretch>
            <a:fillRect/>
          </a:stretch>
        </p:blipFill>
        <p:spPr bwMode="auto">
          <a:xfrm>
            <a:off x="158750" y="4808803"/>
            <a:ext cx="2882900" cy="906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title style</a:t>
            </a:r>
            <a:endParaRPr lang="en-US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fi-FI" smtClean="0">
                <a:latin typeface="Arial" pitchFamily="34" charset="0"/>
              </a:rPr>
              <a:t>July 3-6, 2016</a:t>
            </a:r>
            <a:endParaRPr lang="en-US"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r>
              <a:rPr lang="en-US" smtClean="0"/>
              <a:t>EURO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A65D3D33-5CE3-445F-B77C-45895B65E1E9}" type="slidenum">
              <a:rPr lang="en-US">
                <a:latin typeface="Arial" pitchFamily="34" charset="0"/>
              </a:rPr>
              <a:pPr>
                <a:defRPr/>
              </a:pPr>
              <a:t>‹#›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508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7" r:id="rId1"/>
    <p:sldLayoutId id="2147484768" r:id="rId2"/>
    <p:sldLayoutId id="2147484769" r:id="rId3"/>
    <p:sldLayoutId id="2147484770" r:id="rId4"/>
    <p:sldLayoutId id="2147484771" r:id="rId5"/>
    <p:sldLayoutId id="2147484772" r:id="rId6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Aalto_EN_Economics_13_RGB_2.jpg"/>
          <p:cNvPicPr>
            <a:picLocks noChangeAspect="1"/>
          </p:cNvPicPr>
          <p:nvPr/>
        </p:nvPicPr>
        <p:blipFill>
          <a:blip r:embed="rId9"/>
          <a:srcRect b="6410"/>
          <a:stretch>
            <a:fillRect/>
          </a:stretch>
        </p:blipFill>
        <p:spPr bwMode="auto">
          <a:xfrm>
            <a:off x="158750" y="4808803"/>
            <a:ext cx="2882900" cy="906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title style</a:t>
            </a:r>
            <a:endParaRPr lang="en-US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fi-FI" smtClean="0">
                <a:latin typeface="Arial" pitchFamily="34" charset="0"/>
              </a:rPr>
              <a:t>July 3-6, 2016</a:t>
            </a:r>
            <a:endParaRPr lang="en-US"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r>
              <a:rPr lang="en-US" smtClean="0"/>
              <a:t>EURO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A65D3D33-5CE3-445F-B77C-45895B65E1E9}" type="slidenum">
              <a:rPr lang="en-US">
                <a:latin typeface="Arial" pitchFamily="34" charset="0"/>
              </a:rPr>
              <a:pPr>
                <a:defRPr/>
              </a:pPr>
              <a:t>‹#›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251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4" r:id="rId1"/>
    <p:sldLayoutId id="2147484775" r:id="rId2"/>
    <p:sldLayoutId id="2147484776" r:id="rId3"/>
    <p:sldLayoutId id="2147484777" r:id="rId4"/>
    <p:sldLayoutId id="2147484778" r:id="rId5"/>
    <p:sldLayoutId id="2147484779" r:id="rId6"/>
    <p:sldLayoutId id="2147484780" r:id="rId7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56956" y="5017740"/>
            <a:ext cx="3619500" cy="13229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EURO 2016, Poznan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5056956" y="5150032"/>
            <a:ext cx="3619500" cy="15478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5.7.2016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056956" y="5304814"/>
            <a:ext cx="3619500" cy="1349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731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7" r:id="rId1"/>
    <p:sldLayoutId id="2147484808" r:id="rId2"/>
    <p:sldLayoutId id="2147484809" r:id="rId3"/>
    <p:sldLayoutId id="2147484810" r:id="rId4"/>
    <p:sldLayoutId id="2147484811" r:id="rId5"/>
    <p:sldLayoutId id="2147484812" r:id="rId6"/>
    <p:sldLayoutId id="2147484813" r:id="rId7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56956" y="5017740"/>
            <a:ext cx="3619500" cy="13229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EURO 2016, Poznan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5056956" y="5150032"/>
            <a:ext cx="3619500" cy="15478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5.7.2016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056956" y="5304814"/>
            <a:ext cx="3619500" cy="1349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6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5" r:id="rId1"/>
    <p:sldLayoutId id="2147484816" r:id="rId2"/>
    <p:sldLayoutId id="2147484817" r:id="rId3"/>
    <p:sldLayoutId id="2147484818" r:id="rId4"/>
    <p:sldLayoutId id="2147484819" r:id="rId5"/>
    <p:sldLayoutId id="2147484820" r:id="rId6"/>
    <p:sldLayoutId id="2147484821" r:id="rId7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56956" y="5017740"/>
            <a:ext cx="3619500" cy="13229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EURO 2016, Poznan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5056956" y="5150032"/>
            <a:ext cx="3619500" cy="15478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5.7.2016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056956" y="5304814"/>
            <a:ext cx="3619500" cy="1349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32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3" r:id="rId1"/>
    <p:sldLayoutId id="2147484824" r:id="rId2"/>
    <p:sldLayoutId id="2147484825" r:id="rId3"/>
    <p:sldLayoutId id="2147484826" r:id="rId4"/>
    <p:sldLayoutId id="2147484827" r:id="rId5"/>
    <p:sldLayoutId id="2147484828" r:id="rId6"/>
    <p:sldLayoutId id="2147484829" r:id="rId7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5" y="1417343"/>
            <a:ext cx="8207375" cy="2664294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5400" dirty="0"/>
              <a:t>Context Matters: Effects of Emotional Attachment and</a:t>
            </a:r>
            <a:r>
              <a:rPr lang="fi-FI" sz="5400" dirty="0"/>
              <a:t/>
            </a:r>
            <a:br>
              <a:rPr lang="fi-FI" sz="5400" dirty="0"/>
            </a:br>
            <a:r>
              <a:rPr lang="fi-FI" sz="5400" dirty="0"/>
              <a:t>Information Overload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903886" cy="660000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Pekka Korhonen, Pekka Malo, Tommi Pajala, Niklas Ravaja, Outi Somervuori and Jyrki Wallenius</a:t>
            </a:r>
          </a:p>
          <a:p>
            <a:r>
              <a:rPr lang="fi-FI" dirty="0" smtClean="0"/>
              <a:t>Aalto </a:t>
            </a:r>
            <a:r>
              <a:rPr lang="fi-FI" dirty="0" err="1" smtClean="0"/>
              <a:t>University</a:t>
            </a:r>
            <a:r>
              <a:rPr lang="fi-FI" dirty="0" smtClean="0"/>
              <a:t>, School of Business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July 3-6, 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EURO 2016</a:t>
            </a:r>
            <a:endParaRPr lang="fi-FI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BCDE0-955E-2A43-932A-046BF80DB991}" type="slidenum">
              <a:rPr lang="fi-FI" smtClean="0"/>
              <a:pPr>
                <a:defRPr/>
              </a:pPr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636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Evaluation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i-FI" b="0" dirty="0" err="1" smtClean="0"/>
              <a:t>Each</a:t>
            </a:r>
            <a:r>
              <a:rPr lang="fi-FI" b="0" dirty="0" smtClean="0"/>
              <a:t> </a:t>
            </a:r>
            <a:r>
              <a:rPr lang="fi-FI" b="0" dirty="0" err="1" smtClean="0"/>
              <a:t>Student</a:t>
            </a:r>
            <a:r>
              <a:rPr lang="fi-FI" b="0" dirty="0" smtClean="0"/>
              <a:t> </a:t>
            </a:r>
            <a:r>
              <a:rPr lang="fi-FI" b="0" dirty="0" err="1" smtClean="0"/>
              <a:t>was</a:t>
            </a:r>
            <a:r>
              <a:rPr lang="fi-FI" b="0" dirty="0" smtClean="0"/>
              <a:t> </a:t>
            </a:r>
            <a:r>
              <a:rPr lang="fi-FI" b="0" dirty="0" err="1" smtClean="0"/>
              <a:t>asked</a:t>
            </a:r>
            <a:r>
              <a:rPr lang="fi-FI" b="0" dirty="0" smtClean="0"/>
              <a:t> to </a:t>
            </a:r>
            <a:r>
              <a:rPr lang="fi-FI" b="0" dirty="0" err="1" smtClean="0"/>
              <a:t>select</a:t>
            </a:r>
            <a:r>
              <a:rPr lang="fi-FI" b="0" dirty="0" smtClean="0"/>
              <a:t> </a:t>
            </a:r>
            <a:r>
              <a:rPr lang="fi-FI" b="0" dirty="0" err="1" smtClean="0"/>
              <a:t>from</a:t>
            </a:r>
            <a:r>
              <a:rPr lang="fi-FI" b="0" dirty="0" smtClean="0"/>
              <a:t> </a:t>
            </a:r>
            <a:r>
              <a:rPr lang="fi-FI" b="0" dirty="0" err="1" smtClean="0"/>
              <a:t>each</a:t>
            </a:r>
            <a:r>
              <a:rPr lang="fi-FI" b="0" dirty="0" smtClean="0"/>
              <a:t> </a:t>
            </a:r>
            <a:r>
              <a:rPr lang="fi-FI" b="0" dirty="0" err="1" smtClean="0"/>
              <a:t>table</a:t>
            </a:r>
            <a:endParaRPr lang="fi-FI" b="0" dirty="0" smtClean="0"/>
          </a:p>
          <a:p>
            <a:pPr marL="342900" indent="-342900">
              <a:buFont typeface="Arial" charset="0"/>
              <a:buChar char="•"/>
            </a:pPr>
            <a:r>
              <a:rPr lang="fi-FI" b="0" dirty="0" smtClean="0"/>
              <a:t>One </a:t>
            </a:r>
            <a:r>
              <a:rPr lang="fi-FI" b="0" dirty="0" err="1" smtClean="0"/>
              <a:t>most</a:t>
            </a:r>
            <a:r>
              <a:rPr lang="fi-FI" b="0" dirty="0" smtClean="0"/>
              <a:t> </a:t>
            </a:r>
            <a:r>
              <a:rPr lang="fi-FI" b="0" dirty="0" err="1" smtClean="0"/>
              <a:t>preferred</a:t>
            </a:r>
            <a:r>
              <a:rPr lang="fi-FI" b="0" dirty="0" smtClean="0"/>
              <a:t> </a:t>
            </a:r>
            <a:r>
              <a:rPr lang="fi-FI" b="0" dirty="0" err="1" smtClean="0"/>
              <a:t>alternative</a:t>
            </a:r>
            <a:endParaRPr lang="fi-FI" b="0" dirty="0" smtClean="0"/>
          </a:p>
          <a:p>
            <a:pPr marL="342900" indent="-342900">
              <a:buFont typeface="Arial" charset="0"/>
              <a:buChar char="•"/>
            </a:pPr>
            <a:r>
              <a:rPr lang="fi-FI" b="0" dirty="0" err="1" smtClean="0"/>
              <a:t>Two</a:t>
            </a:r>
            <a:r>
              <a:rPr lang="fi-FI" b="0" dirty="0" smtClean="0"/>
              <a:t> </a:t>
            </a:r>
            <a:r>
              <a:rPr lang="fi-FI" b="0" dirty="0" err="1" smtClean="0"/>
              <a:t>most</a:t>
            </a:r>
            <a:r>
              <a:rPr lang="fi-FI" b="0" dirty="0" smtClean="0"/>
              <a:t> </a:t>
            </a:r>
            <a:r>
              <a:rPr lang="fi-FI" b="0" dirty="0" err="1" smtClean="0"/>
              <a:t>preferred</a:t>
            </a:r>
            <a:r>
              <a:rPr lang="fi-FI" b="0" dirty="0" smtClean="0"/>
              <a:t> </a:t>
            </a:r>
            <a:r>
              <a:rPr lang="fi-FI" b="0" dirty="0" err="1" smtClean="0"/>
              <a:t>alternatives</a:t>
            </a:r>
            <a:endParaRPr lang="fi-FI" b="0" dirty="0" smtClean="0"/>
          </a:p>
          <a:p>
            <a:pPr marL="342900" indent="-342900">
              <a:buFont typeface="Arial" charset="0"/>
              <a:buChar char="•"/>
            </a:pPr>
            <a:endParaRPr lang="fi-FI" b="0" dirty="0"/>
          </a:p>
          <a:p>
            <a:r>
              <a:rPr lang="fi-FI" b="0" dirty="0" smtClean="0"/>
              <a:t>Totally </a:t>
            </a:r>
            <a:r>
              <a:rPr lang="fi-FI" b="0" dirty="0" smtClean="0"/>
              <a:t>each student </a:t>
            </a:r>
            <a:r>
              <a:rPr lang="fi-FI" b="0" dirty="0" smtClean="0"/>
              <a:t>made </a:t>
            </a:r>
            <a:r>
              <a:rPr lang="fi-FI" b="0" dirty="0" smtClean="0"/>
              <a:t>80 choices</a:t>
            </a:r>
          </a:p>
          <a:p>
            <a:pPr marL="342900" indent="-342900">
              <a:buFont typeface="Arial" charset="0"/>
              <a:buChar char="•"/>
            </a:pPr>
            <a:r>
              <a:rPr lang="fi-FI" b="0" dirty="0" smtClean="0"/>
              <a:t>20 Tables. Criteria: Hedonic (Music) (Pop, Rock and Dance)</a:t>
            </a:r>
          </a:p>
          <a:p>
            <a:pPr marL="342900" indent="-342900">
              <a:buFont typeface="Arial" charset="0"/>
              <a:buChar char="•"/>
            </a:pPr>
            <a:r>
              <a:rPr lang="fi-FI" b="0" dirty="0" smtClean="0"/>
              <a:t>20 Tables.  Criteria</a:t>
            </a:r>
            <a:r>
              <a:rPr lang="fi-FI" b="0" dirty="0" smtClean="0"/>
              <a:t>: Utilitarian (Office Supplies) (Pen,Plastic </a:t>
            </a:r>
            <a:r>
              <a:rPr lang="fi-FI" b="0" dirty="0" smtClean="0"/>
              <a:t>Folder</a:t>
            </a:r>
            <a:r>
              <a:rPr lang="fi-FI" b="0" dirty="0" smtClean="0"/>
              <a:t>, A4 </a:t>
            </a:r>
            <a:r>
              <a:rPr lang="fi-FI" b="0" dirty="0" smtClean="0"/>
              <a:t>Paper)</a:t>
            </a:r>
          </a:p>
          <a:p>
            <a:pPr marL="342900" indent="-342900">
              <a:buFont typeface="Arial" charset="0"/>
              <a:buChar char="•"/>
            </a:pPr>
            <a:r>
              <a:rPr lang="fi-FI" b="0" dirty="0" smtClean="0"/>
              <a:t>From each Table one and two alternatives were chosen</a:t>
            </a:r>
            <a:endParaRPr lang="fi-FI" b="0" dirty="0" smtClean="0"/>
          </a:p>
          <a:p>
            <a:endParaRPr lang="fi-FI" b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July 3-6, 2016</a:t>
            </a:r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/>
              <a:t>EURO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805BCDE0-955E-2A43-932A-046BF80DB991}" type="slidenum">
              <a:rPr lang="fi-FI" smtClean="0"/>
              <a:pPr>
                <a:defRPr/>
              </a:pPr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19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8315" y="1489348"/>
            <a:ext cx="8207375" cy="1872209"/>
          </a:xfrm>
        </p:spPr>
        <p:txBody>
          <a:bodyPr/>
          <a:lstStyle/>
          <a:p>
            <a:pPr algn="ctr"/>
            <a:r>
              <a:rPr lang="fi-FI" dirty="0" smtClean="0"/>
              <a:t>Descriptive </a:t>
            </a:r>
            <a:br>
              <a:rPr lang="fi-FI" dirty="0" smtClean="0"/>
            </a:br>
            <a:r>
              <a:rPr lang="fi-FI" dirty="0" smtClean="0"/>
              <a:t>Analysis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093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5" y="265113"/>
            <a:ext cx="8207375" cy="864195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fi-FI" sz="3200" dirty="0" err="1" smtClean="0"/>
              <a:t>Results</a:t>
            </a:r>
            <a:r>
              <a:rPr lang="fi-FI" sz="3200" dirty="0" smtClean="0"/>
              <a:t>: # of </a:t>
            </a:r>
            <a:r>
              <a:rPr lang="fi-FI" sz="3200" dirty="0" err="1" smtClean="0"/>
              <a:t>Rational</a:t>
            </a:r>
            <a:r>
              <a:rPr lang="fi-FI" sz="3200" dirty="0" smtClean="0"/>
              <a:t> </a:t>
            </a:r>
            <a:r>
              <a:rPr lang="fi-FI" sz="3200" dirty="0" err="1" smtClean="0"/>
              <a:t>Choices</a:t>
            </a:r>
            <a:r>
              <a:rPr lang="fi-FI" sz="3200" dirty="0" smtClean="0"/>
              <a:t/>
            </a:r>
            <a:br>
              <a:rPr lang="fi-FI" sz="3200" dirty="0" smtClean="0"/>
            </a:br>
            <a:r>
              <a:rPr lang="fi-FI" sz="1800" dirty="0" smtClean="0"/>
              <a:t>(One </a:t>
            </a:r>
            <a:r>
              <a:rPr lang="fi-FI" sz="1800" dirty="0" err="1" smtClean="0"/>
              <a:t>Alternative</a:t>
            </a:r>
            <a:r>
              <a:rPr lang="fi-FI" sz="1800" dirty="0" smtClean="0"/>
              <a:t> </a:t>
            </a:r>
            <a:r>
              <a:rPr lang="fi-FI" sz="1800" dirty="0" err="1" smtClean="0"/>
              <a:t>was</a:t>
            </a:r>
            <a:r>
              <a:rPr lang="fi-FI" sz="1800" dirty="0" smtClean="0"/>
              <a:t> </a:t>
            </a:r>
            <a:r>
              <a:rPr lang="fi-FI" sz="1800" dirty="0" err="1" smtClean="0"/>
              <a:t>Chosen</a:t>
            </a:r>
            <a:r>
              <a:rPr lang="fi-FI" sz="1800" dirty="0" smtClean="0"/>
              <a:t>: Maximum #  of </a:t>
            </a:r>
            <a:r>
              <a:rPr lang="fi-FI" sz="1800" dirty="0" err="1" smtClean="0"/>
              <a:t>Rational</a:t>
            </a:r>
            <a:r>
              <a:rPr lang="fi-FI" sz="1800" dirty="0" smtClean="0"/>
              <a:t> </a:t>
            </a:r>
            <a:r>
              <a:rPr lang="fi-FI" sz="1800" dirty="0" err="1" smtClean="0"/>
              <a:t>Choices</a:t>
            </a:r>
            <a:r>
              <a:rPr lang="fi-FI" sz="1800" dirty="0" smtClean="0"/>
              <a:t> = 156)</a:t>
            </a:r>
            <a:endParaRPr lang="fi-FI" sz="1800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4851164"/>
              </p:ext>
            </p:extLst>
          </p:nvPr>
        </p:nvGraphicFramePr>
        <p:xfrm>
          <a:off x="364980" y="1395412"/>
          <a:ext cx="4156364" cy="2943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0833371"/>
              </p:ext>
            </p:extLst>
          </p:nvPr>
        </p:nvGraphicFramePr>
        <p:xfrm>
          <a:off x="4622655" y="1395412"/>
          <a:ext cx="4156364" cy="293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July 3-6, 2016</a:t>
            </a:r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EURO 2016</a:t>
            </a:r>
            <a:endParaRPr lang="fi-FI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805BCDE0-955E-2A43-932A-046BF80DB991}" type="slidenum">
              <a:rPr lang="fi-FI" smtClean="0"/>
              <a:pPr>
                <a:defRPr/>
              </a:pPr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410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5" y="265113"/>
            <a:ext cx="8207375" cy="864195"/>
          </a:xfrm>
        </p:spPr>
        <p:txBody>
          <a:bodyPr/>
          <a:lstStyle/>
          <a:p>
            <a:pPr algn="ctr"/>
            <a:r>
              <a:rPr lang="fi-FI" sz="3200" dirty="0"/>
              <a:t>Preliminary </a:t>
            </a:r>
            <a:r>
              <a:rPr lang="fi-FI" sz="3200" dirty="0" err="1"/>
              <a:t>Results</a:t>
            </a:r>
            <a:r>
              <a:rPr lang="fi-FI" sz="3200" dirty="0"/>
              <a:t>: # of </a:t>
            </a:r>
            <a:r>
              <a:rPr lang="fi-FI" sz="3200" dirty="0" err="1" smtClean="0"/>
              <a:t>Rational</a:t>
            </a:r>
            <a:r>
              <a:rPr lang="fi-FI" sz="3200" dirty="0" smtClean="0"/>
              <a:t> </a:t>
            </a:r>
            <a:r>
              <a:rPr lang="fi-FI" sz="3200" dirty="0" err="1"/>
              <a:t>Choices</a:t>
            </a:r>
            <a:r>
              <a:rPr lang="fi-FI" sz="3200" dirty="0"/>
              <a:t/>
            </a:r>
            <a:br>
              <a:rPr lang="fi-FI" sz="3200" dirty="0"/>
            </a:br>
            <a:r>
              <a:rPr lang="fi-FI" sz="3200" dirty="0"/>
              <a:t># of </a:t>
            </a:r>
            <a:r>
              <a:rPr lang="fi-FI" sz="3200" dirty="0" err="1" smtClean="0"/>
              <a:t>Criteria</a:t>
            </a:r>
            <a:endParaRPr lang="fi-FI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68314" y="3793604"/>
            <a:ext cx="8207374" cy="792088"/>
          </a:xfrm>
        </p:spPr>
        <p:txBody>
          <a:bodyPr/>
          <a:lstStyle/>
          <a:p>
            <a:r>
              <a:rPr lang="fi-FI" b="0" dirty="0" smtClean="0"/>
              <a:t>When Table number increases, the number of rational choices </a:t>
            </a:r>
            <a:r>
              <a:rPr lang="fi-FI" b="0" dirty="0" smtClean="0"/>
              <a:t>seems to decrease.</a:t>
            </a:r>
            <a:endParaRPr lang="fi-FI" b="0" dirty="0"/>
          </a:p>
          <a:p>
            <a:pPr marL="342900" indent="-342900">
              <a:buFont typeface="Arial" charset="0"/>
              <a:buChar char="•"/>
            </a:pPr>
            <a:endParaRPr lang="fi-FI" b="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195713"/>
              </p:ext>
            </p:extLst>
          </p:nvPr>
        </p:nvGraphicFramePr>
        <p:xfrm>
          <a:off x="2132718" y="1561356"/>
          <a:ext cx="4032448" cy="1876425"/>
        </p:xfrm>
        <a:graphic>
          <a:graphicData uri="http://schemas.openxmlformats.org/drawingml/2006/table">
            <a:tbl>
              <a:tblPr/>
              <a:tblGrid>
                <a:gridCol w="1944216"/>
                <a:gridCol w="2088232"/>
              </a:tblGrid>
              <a:tr h="571500"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Table</a:t>
                      </a:r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i-FI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</a:t>
                      </a:r>
                      <a:endParaRPr lang="fi-F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Percentages of Right Choices (%)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July 3-6, 2016</a:t>
            </a:r>
            <a:endParaRPr lang="fi-F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EURO 2016</a:t>
            </a:r>
            <a:endParaRPr lang="fi-FI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805BCDE0-955E-2A43-932A-046BF80DB991}" type="slidenum">
              <a:rPr lang="fi-FI" smtClean="0"/>
              <a:pPr>
                <a:defRPr/>
              </a:pPr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123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5" y="265113"/>
            <a:ext cx="8207375" cy="864195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fi-FI" sz="3200" dirty="0" err="1" smtClean="0"/>
              <a:t>Results</a:t>
            </a:r>
            <a:r>
              <a:rPr lang="fi-FI" sz="3200" dirty="0" smtClean="0"/>
              <a:t>: # of </a:t>
            </a:r>
            <a:r>
              <a:rPr lang="fi-FI" sz="3200" dirty="0" err="1" smtClean="0"/>
              <a:t>Rational</a:t>
            </a:r>
            <a:r>
              <a:rPr lang="fi-FI" sz="3200" dirty="0" smtClean="0"/>
              <a:t> </a:t>
            </a:r>
            <a:r>
              <a:rPr lang="fi-FI" sz="3200" dirty="0" err="1" smtClean="0"/>
              <a:t>Choices</a:t>
            </a:r>
            <a:r>
              <a:rPr lang="fi-FI" sz="3200" dirty="0" smtClean="0"/>
              <a:t/>
            </a:r>
            <a:br>
              <a:rPr lang="fi-FI" sz="3200" dirty="0" smtClean="0"/>
            </a:br>
            <a:r>
              <a:rPr lang="fi-FI" sz="1800" dirty="0" smtClean="0"/>
              <a:t>(</a:t>
            </a:r>
            <a:r>
              <a:rPr lang="fi-FI" sz="1800" dirty="0" err="1" smtClean="0"/>
              <a:t>Two</a:t>
            </a:r>
            <a:r>
              <a:rPr lang="fi-FI" sz="1800" dirty="0" smtClean="0"/>
              <a:t> </a:t>
            </a:r>
            <a:r>
              <a:rPr lang="fi-FI" sz="1800" dirty="0" err="1" smtClean="0"/>
              <a:t>Alternatives</a:t>
            </a:r>
            <a:r>
              <a:rPr lang="fi-FI" sz="1800" dirty="0" smtClean="0"/>
              <a:t> </a:t>
            </a:r>
            <a:r>
              <a:rPr lang="fi-FI" sz="1800" dirty="0" err="1" smtClean="0"/>
              <a:t>were</a:t>
            </a:r>
            <a:r>
              <a:rPr lang="fi-FI" sz="1800" dirty="0" smtClean="0"/>
              <a:t> </a:t>
            </a:r>
            <a:r>
              <a:rPr lang="fi-FI" sz="1800" dirty="0" err="1" smtClean="0"/>
              <a:t>Chosen</a:t>
            </a:r>
            <a:r>
              <a:rPr lang="fi-FI" sz="1800" dirty="0" smtClean="0"/>
              <a:t>: Maximum #  of </a:t>
            </a:r>
            <a:r>
              <a:rPr lang="fi-FI" sz="1800" dirty="0" err="1" smtClean="0"/>
              <a:t>Rational</a:t>
            </a:r>
            <a:r>
              <a:rPr lang="fi-FI" sz="1800" dirty="0" smtClean="0"/>
              <a:t> </a:t>
            </a:r>
            <a:r>
              <a:rPr lang="fi-FI" sz="1800" dirty="0" err="1" smtClean="0"/>
              <a:t>Choices</a:t>
            </a:r>
            <a:r>
              <a:rPr lang="fi-FI" sz="1800" dirty="0" smtClean="0"/>
              <a:t> = 156)</a:t>
            </a:r>
            <a:endParaRPr lang="fi-FI" sz="18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1738392"/>
              </p:ext>
            </p:extLst>
          </p:nvPr>
        </p:nvGraphicFramePr>
        <p:xfrm>
          <a:off x="364980" y="1385887"/>
          <a:ext cx="4156364" cy="2943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1827980"/>
              </p:ext>
            </p:extLst>
          </p:nvPr>
        </p:nvGraphicFramePr>
        <p:xfrm>
          <a:off x="4622655" y="1385887"/>
          <a:ext cx="4156364" cy="293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July 3-6, 2016</a:t>
            </a:r>
            <a:endParaRPr lang="fi-F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EURO 2016</a:t>
            </a:r>
            <a:endParaRPr lang="fi-FI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805BCDE0-955E-2A43-932A-046BF80DB991}" type="slidenum">
              <a:rPr lang="fi-FI" smtClean="0"/>
              <a:pPr>
                <a:defRPr/>
              </a:pPr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061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5" y="265113"/>
            <a:ext cx="8207375" cy="720179"/>
          </a:xfrm>
        </p:spPr>
        <p:txBody>
          <a:bodyPr/>
          <a:lstStyle/>
          <a:p>
            <a:pPr algn="ctr"/>
            <a:r>
              <a:rPr lang="fi-FI" sz="3200" dirty="0" err="1" smtClean="0"/>
              <a:t>Results</a:t>
            </a:r>
            <a:r>
              <a:rPr lang="fi-FI" sz="3200" dirty="0"/>
              <a:t>: # of </a:t>
            </a:r>
            <a:r>
              <a:rPr lang="fi-FI" sz="3200" dirty="0" err="1" smtClean="0"/>
              <a:t>Rational</a:t>
            </a:r>
            <a:r>
              <a:rPr lang="fi-FI" sz="3200" dirty="0" smtClean="0"/>
              <a:t> </a:t>
            </a:r>
            <a:r>
              <a:rPr lang="fi-FI" sz="3200" dirty="0" err="1"/>
              <a:t>Choices</a:t>
            </a:r>
            <a:r>
              <a:rPr lang="fi-FI" sz="3200" dirty="0"/>
              <a:t/>
            </a:r>
            <a:br>
              <a:rPr lang="fi-FI" sz="3200" dirty="0"/>
            </a:br>
            <a:r>
              <a:rPr lang="fi-FI" sz="1800" dirty="0"/>
              <a:t>(</a:t>
            </a:r>
            <a:r>
              <a:rPr lang="fi-FI" sz="1800" dirty="0" err="1"/>
              <a:t>S</a:t>
            </a:r>
            <a:r>
              <a:rPr lang="fi-FI" sz="1800" dirty="0" err="1" smtClean="0"/>
              <a:t>ummary</a:t>
            </a:r>
            <a:r>
              <a:rPr lang="fi-FI" sz="1800" dirty="0" smtClean="0"/>
              <a:t>)</a:t>
            </a:r>
            <a:endParaRPr lang="fi-FI" sz="18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3810454"/>
              </p:ext>
            </p:extLst>
          </p:nvPr>
        </p:nvGraphicFramePr>
        <p:xfrm>
          <a:off x="407843" y="1066403"/>
          <a:ext cx="4156364" cy="2943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5748434"/>
              </p:ext>
            </p:extLst>
          </p:nvPr>
        </p:nvGraphicFramePr>
        <p:xfrm>
          <a:off x="4579793" y="1066403"/>
          <a:ext cx="4156364" cy="293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68314" y="4225652"/>
            <a:ext cx="8207374" cy="372043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July 3-6, 2016</a:t>
            </a:r>
            <a:endParaRPr lang="fi-FI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EURO 2016</a:t>
            </a:r>
            <a:endParaRPr lang="fi-FI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805BCDE0-955E-2A43-932A-046BF80DB991}" type="slidenum">
              <a:rPr lang="fi-FI" smtClean="0"/>
              <a:pPr>
                <a:defRPr/>
              </a:pPr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806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8315" y="1489348"/>
            <a:ext cx="8207375" cy="1872209"/>
          </a:xfrm>
        </p:spPr>
        <p:txBody>
          <a:bodyPr/>
          <a:lstStyle/>
          <a:p>
            <a:pPr algn="ctr"/>
            <a:r>
              <a:rPr lang="fi-FI" dirty="0" smtClean="0"/>
              <a:t>Confirmatory </a:t>
            </a:r>
            <a:br>
              <a:rPr lang="fi-FI" dirty="0" smtClean="0"/>
            </a:br>
            <a:r>
              <a:rPr lang="fi-FI" dirty="0" smtClean="0"/>
              <a:t>Analysis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8167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5" y="265113"/>
            <a:ext cx="8207375" cy="648171"/>
          </a:xfrm>
        </p:spPr>
        <p:txBody>
          <a:bodyPr/>
          <a:lstStyle/>
          <a:p>
            <a:pPr algn="ctr"/>
            <a:r>
              <a:rPr lang="fi-FI" dirty="0" smtClean="0"/>
              <a:t>Variables in the Estimation Model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913284"/>
            <a:ext cx="8207374" cy="3816424"/>
          </a:xfrm>
        </p:spPr>
        <p:txBody>
          <a:bodyPr/>
          <a:lstStyle/>
          <a:p>
            <a:r>
              <a:rPr lang="fi-FI" b="0" dirty="0" smtClean="0"/>
              <a:t>Variables in the Model: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 smtClean="0"/>
              <a:t>Choices </a:t>
            </a:r>
            <a:r>
              <a:rPr lang="en-US" b="0" dirty="0" err="1"/>
              <a:t>i</a:t>
            </a:r>
            <a:r>
              <a:rPr lang="en-US" b="0" dirty="0"/>
              <a:t> </a:t>
            </a:r>
            <a:r>
              <a:rPr lang="en-US" b="0" dirty="0" smtClean="0"/>
              <a:t>= 1, … , n (units)</a:t>
            </a:r>
          </a:p>
          <a:p>
            <a:pPr marL="342900" indent="-342900">
              <a:buFont typeface="Arial" charset="0"/>
              <a:buChar char="•"/>
            </a:pPr>
            <a:r>
              <a:rPr lang="fr-FR" b="0" dirty="0" smtClean="0"/>
              <a:t>Participants j = 1, … , J (groups)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 smtClean="0"/>
              <a:t>Binary outcome measurements y = (y</a:t>
            </a:r>
            <a:r>
              <a:rPr lang="en-US" b="0" baseline="-25000" dirty="0" smtClean="0"/>
              <a:t>1</a:t>
            </a:r>
            <a:r>
              <a:rPr lang="en-US" b="0" dirty="0" smtClean="0"/>
              <a:t>, … , </a:t>
            </a:r>
            <a:r>
              <a:rPr lang="en-US" b="0" dirty="0" err="1" smtClean="0"/>
              <a:t>y</a:t>
            </a:r>
            <a:r>
              <a:rPr lang="en-US" b="0" baseline="-25000" dirty="0" err="1" smtClean="0"/>
              <a:t>n</a:t>
            </a:r>
            <a:r>
              <a:rPr lang="en-US" b="0" dirty="0" smtClean="0"/>
              <a:t>)</a:t>
            </a:r>
          </a:p>
          <a:p>
            <a:pPr marL="342900" indent="-342900">
              <a:buFont typeface="Arial" charset="0"/>
              <a:buChar char="•"/>
            </a:pPr>
            <a:r>
              <a:rPr lang="fi-FI" b="0" dirty="0" smtClean="0"/>
              <a:t>Independent variables p = 1, ..., K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 smtClean="0"/>
              <a:t>Index variables </a:t>
            </a:r>
            <a:r>
              <a:rPr lang="en-US" b="0" dirty="0" err="1" smtClean="0"/>
              <a:t>i</a:t>
            </a:r>
            <a:r>
              <a:rPr lang="en-US" b="0" dirty="0" smtClean="0"/>
              <a:t>[ j] coding group membership, i.e. how trial outcomes are mapped to participants.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 smtClean="0"/>
              <a:t>For example, if j[12] = 4 then the 12th trial in the data (</a:t>
            </a:r>
            <a:r>
              <a:rPr lang="en-US" b="0" dirty="0" err="1" smtClean="0"/>
              <a:t>i</a:t>
            </a:r>
            <a:r>
              <a:rPr lang="en-US" b="0" dirty="0" smtClean="0"/>
              <a:t> = 12) belongs to </a:t>
            </a:r>
            <a:r>
              <a:rPr lang="fi-FI" b="0" dirty="0" smtClean="0"/>
              <a:t>participant number 4.</a:t>
            </a:r>
          </a:p>
          <a:p>
            <a:pPr marL="342900" indent="-342900">
              <a:buFont typeface="Arial" charset="0"/>
              <a:buChar char="•"/>
            </a:pPr>
            <a:r>
              <a:rPr lang="fi-FI" b="0" dirty="0" smtClean="0"/>
              <a:t>Model is a logit model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July 3-6, 2016</a:t>
            </a:r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EURO 2016</a:t>
            </a:r>
            <a:endParaRPr lang="fi-FI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805BCDE0-955E-2A43-932A-046BF80DB991}" type="slidenum">
              <a:rPr lang="fi-FI" smtClean="0"/>
              <a:pPr>
                <a:defRPr/>
              </a:pPr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306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792187"/>
          </a:xfrm>
        </p:spPr>
        <p:txBody>
          <a:bodyPr/>
          <a:lstStyle/>
          <a:p>
            <a:r>
              <a:rPr lang="fi-FI" dirty="0">
                <a:solidFill>
                  <a:srgbClr val="78BE20">
                    <a:lumMod val="75000"/>
                  </a:srgbClr>
                </a:solidFill>
              </a:rPr>
              <a:t>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r>
                  <a:rPr lang="en-US" dirty="0" smtClean="0"/>
                  <a:t>Varying-intercept </a:t>
                </a:r>
                <a:r>
                  <a:rPr lang="en-US" dirty="0"/>
                  <a:t>model as</a:t>
                </a:r>
              </a:p>
              <a:p>
                <a:r>
                  <a:rPr lang="en-US" dirty="0"/>
                  <a:t> 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𝑙𝑜𝑔𝑖𝑡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 </a:t>
                </a:r>
                <a:r>
                  <a:rPr lang="en-US" b="0" dirty="0"/>
                  <a:t>for </a:t>
                </a:r>
                <a:r>
                  <a:rPr lang="en-US" b="0" dirty="0" err="1"/>
                  <a:t>i</a:t>
                </a:r>
                <a:r>
                  <a:rPr lang="en-US" b="0" dirty="0"/>
                  <a:t> = 1,…,</a:t>
                </a:r>
                <a:r>
                  <a:rPr lang="en-US" b="0" dirty="0" smtClean="0"/>
                  <a:t>n (trial number)</a:t>
                </a:r>
                <a:endParaRPr lang="en-US" b="0" dirty="0"/>
              </a:p>
              <a:p>
                <a:r>
                  <a:rPr lang="en-US" dirty="0"/>
                  <a:t> </a:t>
                </a:r>
              </a:p>
              <a:p>
                <a:r>
                  <a:rPr lang="en-US" dirty="0"/>
                  <a:t>where the participant level intercepts are assigned a probability distribution</a:t>
                </a:r>
              </a:p>
              <a:p>
                <a:r>
                  <a:rPr lang="en-US" dirty="0"/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  </a:t>
                </a:r>
                <a:r>
                  <a:rPr lang="en-US" b="0" dirty="0"/>
                  <a:t>for j = 1,…,</a:t>
                </a:r>
                <a:r>
                  <a:rPr lang="en-US" b="0" dirty="0" smtClean="0"/>
                  <a:t>J (participant number)</a:t>
                </a:r>
                <a:endParaRPr lang="en-US" b="0" dirty="0"/>
              </a:p>
              <a:p>
                <a:r>
                  <a:rPr lang="en-US" dirty="0"/>
                  <a:t> </a:t>
                </a:r>
              </a:p>
              <a:p>
                <a:r>
                  <a:rPr lang="en-US" dirty="0"/>
                  <a:t>with their mean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US" dirty="0"/>
                  <a:t> and variance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 estimated from the data.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 rotWithShape="0">
                <a:blip r:embed="rId3"/>
                <a:stretch>
                  <a:fillRect l="-2006" t="-4936" r="-1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5.7.2016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EURO 2016, Poznan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13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i-FI" dirty="0" smtClean="0"/>
              <a:t>Results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July 3-6, 2016</a:t>
            </a:r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EURO 2016</a:t>
            </a:r>
            <a:endParaRPr lang="fi-FI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805BCDE0-955E-2A43-932A-046BF80DB991}" type="slidenum">
              <a:rPr lang="fi-FI" smtClean="0"/>
              <a:pPr>
                <a:defRPr/>
              </a:pPr>
              <a:t>19</a:t>
            </a:fld>
            <a:endParaRPr lang="fi-FI"/>
          </a:p>
        </p:txBody>
      </p:sp>
      <p:pic>
        <p:nvPicPr>
          <p:cNvPr id="1026" name="Picture 2" descr="Z:\Pekan kone\Levy E\slides\2016\EURO 2016\Table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5" y="769268"/>
            <a:ext cx="806489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48720" y="265113"/>
            <a:ext cx="7704085" cy="1594740"/>
            <a:chOff x="648720" y="265113"/>
            <a:chExt cx="7704085" cy="1594740"/>
          </a:xfrm>
        </p:grpSpPr>
        <p:sp>
          <p:nvSpPr>
            <p:cNvPr id="3" name="TextBox 2"/>
            <p:cNvSpPr txBox="1"/>
            <p:nvPr/>
          </p:nvSpPr>
          <p:spPr>
            <a:xfrm>
              <a:off x="648720" y="1571822"/>
              <a:ext cx="7704085" cy="288031"/>
            </a:xfrm>
            <a:prstGeom prst="rect">
              <a:avLst/>
            </a:prstGeom>
            <a:solidFill>
              <a:srgbClr val="FFFF00">
                <a:alpha val="34000"/>
              </a:srgbClr>
            </a:solidFill>
          </p:spPr>
          <p:txBody>
            <a:bodyPr wrap="square" lIns="0" tIns="0" rIns="0" bIns="0" rtlCol="0">
              <a:spAutoFit/>
            </a:bodyPr>
            <a:lstStyle/>
            <a:p>
              <a:endParaRPr lang="fi-FI" sz="2000" b="1" dirty="0"/>
            </a:p>
          </p:txBody>
        </p:sp>
        <p:sp>
          <p:nvSpPr>
            <p:cNvPr id="4" name="Rounded Rectangular Callout 3"/>
            <p:cNvSpPr/>
            <p:nvPr/>
          </p:nvSpPr>
          <p:spPr>
            <a:xfrm>
              <a:off x="648720" y="265113"/>
              <a:ext cx="2123080" cy="504155"/>
            </a:xfrm>
            <a:prstGeom prst="wedgeRoundRectCallout">
              <a:avLst>
                <a:gd name="adj1" fmla="val -1008"/>
                <a:gd name="adj2" fmla="val 200689"/>
                <a:gd name="adj3" fmla="val 16667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 smtClean="0">
                  <a:solidFill>
                    <a:schemeClr val="tx1"/>
                  </a:solidFill>
                </a:rPr>
                <a:t>Hedonic/Utilitarian </a:t>
              </a:r>
              <a:endParaRPr lang="fi-FI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15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Purpose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5497" y="1489349"/>
            <a:ext cx="8207374" cy="2664296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fi-FI" dirty="0" smtClean="0"/>
              <a:t>To show that</a:t>
            </a:r>
          </a:p>
          <a:p>
            <a:pPr marL="580500" lvl="1" indent="-342900">
              <a:buFont typeface="Arial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product type </a:t>
            </a:r>
            <a:r>
              <a:rPr lang="en-US" dirty="0" smtClean="0"/>
              <a:t>(hedonic/utilitarian) matters </a:t>
            </a:r>
            <a:r>
              <a:rPr lang="en-US" dirty="0"/>
              <a:t>for choice </a:t>
            </a:r>
            <a:r>
              <a:rPr lang="en-US" dirty="0" smtClean="0"/>
              <a:t>accuracy, i.e. context </a:t>
            </a:r>
            <a:r>
              <a:rPr lang="en-US" dirty="0"/>
              <a:t>matters </a:t>
            </a:r>
            <a:endParaRPr lang="en-US" dirty="0" smtClean="0"/>
          </a:p>
          <a:p>
            <a:pPr marL="580500" lvl="1" indent="-342900">
              <a:buFont typeface="Arial" charset="0"/>
              <a:buChar char="•"/>
            </a:pPr>
            <a:r>
              <a:rPr lang="en-US" dirty="0" smtClean="0"/>
              <a:t>information </a:t>
            </a:r>
            <a:r>
              <a:rPr lang="en-US" dirty="0"/>
              <a:t>overload is a </a:t>
            </a:r>
            <a:r>
              <a:rPr lang="en-US" dirty="0" smtClean="0"/>
              <a:t>relevant </a:t>
            </a:r>
            <a:r>
              <a:rPr lang="en-US" sz="2000" dirty="0" smtClean="0">
                <a:latin typeface="Georgia"/>
                <a:ea typeface="MS PGothic" pitchFamily="34" charset="-128"/>
                <a:cs typeface="MS PGothic" charset="0"/>
              </a:rPr>
              <a:t>phenomenon </a:t>
            </a:r>
            <a:r>
              <a:rPr lang="en-US" sz="2000" dirty="0">
                <a:latin typeface="Georgia"/>
                <a:ea typeface="MS PGothic" pitchFamily="34" charset="-128"/>
                <a:cs typeface="MS PGothic" charset="0"/>
              </a:rPr>
              <a:t>in </a:t>
            </a:r>
            <a:r>
              <a:rPr lang="en-US" sz="2000" dirty="0" smtClean="0">
                <a:latin typeface="Georgia"/>
                <a:ea typeface="MS PGothic" pitchFamily="34" charset="-128"/>
                <a:cs typeface="MS PGothic" charset="0"/>
              </a:rPr>
              <a:t>MCDM experiments</a:t>
            </a:r>
          </a:p>
          <a:p>
            <a:pPr marL="580500" lvl="1" indent="-342900">
              <a:buFont typeface="Arial" charset="0"/>
              <a:buChar char="•"/>
            </a:pPr>
            <a:r>
              <a:rPr lang="en-US" dirty="0" smtClean="0"/>
              <a:t>quality </a:t>
            </a:r>
            <a:r>
              <a:rPr lang="en-US" dirty="0"/>
              <a:t>of </a:t>
            </a:r>
            <a:r>
              <a:rPr lang="en-US" dirty="0" smtClean="0"/>
              <a:t>information matters, </a:t>
            </a:r>
            <a:r>
              <a:rPr lang="en-US" dirty="0"/>
              <a:t>not just the quantity</a:t>
            </a:r>
            <a:endParaRPr lang="en-US" sz="2000" dirty="0">
              <a:latin typeface="Georgia"/>
              <a:ea typeface="MS PGothic" pitchFamily="34" charset="-128"/>
              <a:cs typeface="MS PGothic" charset="0"/>
            </a:endParaRPr>
          </a:p>
          <a:p>
            <a:pPr marL="342900" indent="-342900">
              <a:buFont typeface="Arial" charset="0"/>
              <a:buChar char="•"/>
            </a:pPr>
            <a:endParaRPr lang="fi-FI" dirty="0" smtClean="0"/>
          </a:p>
          <a:p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July 3-6, 2016</a:t>
            </a:r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EURO 2016</a:t>
            </a:r>
            <a:endParaRPr lang="fi-FI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805BCDE0-955E-2A43-932A-046BF80DB991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689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5" y="271019"/>
            <a:ext cx="8207375" cy="996498"/>
          </a:xfrm>
        </p:spPr>
        <p:txBody>
          <a:bodyPr/>
          <a:lstStyle/>
          <a:p>
            <a:pPr algn="ctr"/>
            <a:r>
              <a:rPr lang="fi-FI" dirty="0" smtClean="0"/>
              <a:t>Results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July 3-6, 2016</a:t>
            </a:r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EURO 2016</a:t>
            </a:r>
            <a:endParaRPr lang="fi-FI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805BCDE0-955E-2A43-932A-046BF80DB991}" type="slidenum">
              <a:rPr lang="fi-FI" smtClean="0"/>
              <a:pPr>
                <a:defRPr/>
              </a:pPr>
              <a:t>20</a:t>
            </a:fld>
            <a:endParaRPr lang="fi-FI"/>
          </a:p>
        </p:txBody>
      </p:sp>
      <p:pic>
        <p:nvPicPr>
          <p:cNvPr id="1026" name="Picture 2" descr="Z:\Pekan kone\Levy E\slides\2016\EURO 2016\Table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5" y="769268"/>
            <a:ext cx="806489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51520" y="481236"/>
            <a:ext cx="8071558" cy="1594740"/>
            <a:chOff x="281247" y="265113"/>
            <a:chExt cx="8071558" cy="1594740"/>
          </a:xfrm>
        </p:grpSpPr>
        <p:sp>
          <p:nvSpPr>
            <p:cNvPr id="3" name="TextBox 2"/>
            <p:cNvSpPr txBox="1"/>
            <p:nvPr/>
          </p:nvSpPr>
          <p:spPr>
            <a:xfrm>
              <a:off x="648720" y="1571822"/>
              <a:ext cx="7704085" cy="288031"/>
            </a:xfrm>
            <a:prstGeom prst="rect">
              <a:avLst/>
            </a:prstGeom>
            <a:solidFill>
              <a:srgbClr val="FFFF00">
                <a:alpha val="34000"/>
              </a:srgbClr>
            </a:solidFill>
          </p:spPr>
          <p:txBody>
            <a:bodyPr wrap="square" lIns="0" tIns="0" rIns="0" bIns="0" rtlCol="0">
              <a:spAutoFit/>
            </a:bodyPr>
            <a:lstStyle/>
            <a:p>
              <a:endParaRPr lang="fi-FI" sz="2000" b="1" dirty="0"/>
            </a:p>
          </p:txBody>
        </p:sp>
        <p:sp>
          <p:nvSpPr>
            <p:cNvPr id="4" name="Rounded Rectangular Callout 3"/>
            <p:cNvSpPr/>
            <p:nvPr/>
          </p:nvSpPr>
          <p:spPr>
            <a:xfrm>
              <a:off x="281247" y="265113"/>
              <a:ext cx="2490553" cy="504155"/>
            </a:xfrm>
            <a:prstGeom prst="wedgeRoundRectCallout">
              <a:avLst>
                <a:gd name="adj1" fmla="val -1008"/>
                <a:gd name="adj2" fmla="val 200689"/>
                <a:gd name="adj3" fmla="val 16667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 smtClean="0">
                  <a:solidFill>
                    <a:schemeClr val="tx1"/>
                  </a:solidFill>
                </a:rPr>
                <a:t>One/Two alternatives </a:t>
              </a:r>
              <a:endParaRPr lang="fi-FI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045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5" y="271019"/>
            <a:ext cx="8207375" cy="996498"/>
          </a:xfrm>
        </p:spPr>
        <p:txBody>
          <a:bodyPr/>
          <a:lstStyle/>
          <a:p>
            <a:pPr algn="ctr"/>
            <a:r>
              <a:rPr lang="fi-FI" dirty="0" smtClean="0"/>
              <a:t>Results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July 3-6, 2016</a:t>
            </a:r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EURO 2016</a:t>
            </a:r>
            <a:endParaRPr lang="fi-FI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805BCDE0-955E-2A43-932A-046BF80DB991}" type="slidenum">
              <a:rPr lang="fi-FI" smtClean="0"/>
              <a:pPr>
                <a:defRPr/>
              </a:pPr>
              <a:t>21</a:t>
            </a:fld>
            <a:endParaRPr lang="fi-FI"/>
          </a:p>
        </p:txBody>
      </p:sp>
      <p:pic>
        <p:nvPicPr>
          <p:cNvPr id="1026" name="Picture 2" descr="Z:\Pekan kone\Levy E\slides\2016\EURO 2016\Table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5" y="769268"/>
            <a:ext cx="806489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40251" y="990575"/>
            <a:ext cx="8071558" cy="1594740"/>
            <a:chOff x="281247" y="265113"/>
            <a:chExt cx="8071558" cy="1594740"/>
          </a:xfrm>
        </p:grpSpPr>
        <p:sp>
          <p:nvSpPr>
            <p:cNvPr id="3" name="TextBox 2"/>
            <p:cNvSpPr txBox="1"/>
            <p:nvPr/>
          </p:nvSpPr>
          <p:spPr>
            <a:xfrm>
              <a:off x="648720" y="1571822"/>
              <a:ext cx="7704085" cy="288031"/>
            </a:xfrm>
            <a:prstGeom prst="rect">
              <a:avLst/>
            </a:prstGeom>
            <a:solidFill>
              <a:srgbClr val="FFFF00">
                <a:alpha val="34000"/>
              </a:srgbClr>
            </a:solidFill>
          </p:spPr>
          <p:txBody>
            <a:bodyPr wrap="square" lIns="0" tIns="0" rIns="0" bIns="0" rtlCol="0">
              <a:spAutoFit/>
            </a:bodyPr>
            <a:lstStyle/>
            <a:p>
              <a:endParaRPr lang="fi-FI" sz="2000" b="1" dirty="0"/>
            </a:p>
          </p:txBody>
        </p:sp>
        <p:sp>
          <p:nvSpPr>
            <p:cNvPr id="4" name="Rounded Rectangular Callout 3"/>
            <p:cNvSpPr/>
            <p:nvPr/>
          </p:nvSpPr>
          <p:spPr>
            <a:xfrm>
              <a:off x="281247" y="265113"/>
              <a:ext cx="2490553" cy="504155"/>
            </a:xfrm>
            <a:prstGeom prst="wedgeRoundRectCallout">
              <a:avLst>
                <a:gd name="adj1" fmla="val -1008"/>
                <a:gd name="adj2" fmla="val 200689"/>
                <a:gd name="adj3" fmla="val 16667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 smtClean="0">
                  <a:solidFill>
                    <a:schemeClr val="tx1"/>
                  </a:solidFill>
                </a:rPr>
                <a:t>Information Overflow</a:t>
              </a:r>
              <a:endParaRPr lang="fi-FI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715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i-FI" dirty="0" smtClean="0"/>
              <a:t>Those with weaker emotional attachment to items made more errors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 err="1" smtClean="0"/>
              <a:t>But</a:t>
            </a:r>
            <a:r>
              <a:rPr lang="fi-FI" dirty="0" smtClean="0"/>
              <a:t> </a:t>
            </a:r>
            <a:r>
              <a:rPr lang="fi-FI" dirty="0" err="1" smtClean="0"/>
              <a:t>only</a:t>
            </a:r>
            <a:r>
              <a:rPr lang="fi-FI" dirty="0" smtClean="0"/>
              <a:t> for </a:t>
            </a:r>
            <a:r>
              <a:rPr lang="fi-FI" dirty="0" err="1" smtClean="0"/>
              <a:t>hedonic</a:t>
            </a:r>
            <a:r>
              <a:rPr lang="fi-FI" dirty="0" smtClean="0"/>
              <a:t> products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 smtClean="0"/>
              <a:t>Ie., </a:t>
            </a:r>
            <a:r>
              <a:rPr lang="fi-FI" dirty="0" err="1" smtClean="0"/>
              <a:t>emotions</a:t>
            </a:r>
            <a:r>
              <a:rPr lang="fi-FI" dirty="0" smtClean="0"/>
              <a:t> and </a:t>
            </a:r>
            <a:r>
              <a:rPr lang="fi-FI" dirty="0" err="1" smtClean="0"/>
              <a:t>product</a:t>
            </a:r>
            <a:r>
              <a:rPr lang="fi-FI" dirty="0" smtClean="0"/>
              <a:t> </a:t>
            </a:r>
            <a:r>
              <a:rPr lang="fi-FI" dirty="0" err="1" smtClean="0"/>
              <a:t>type</a:t>
            </a:r>
            <a:r>
              <a:rPr lang="fi-FI" dirty="0" smtClean="0"/>
              <a:t> </a:t>
            </a:r>
            <a:r>
              <a:rPr lang="fi-FI" dirty="0" err="1" smtClean="0"/>
              <a:t>interact</a:t>
            </a:r>
            <a:endParaRPr lang="fi-FI" dirty="0" smtClean="0"/>
          </a:p>
          <a:p>
            <a:r>
              <a:rPr lang="fi-FI" dirty="0" err="1" smtClean="0"/>
              <a:t>Increasing</a:t>
            </a:r>
            <a:r>
              <a:rPr lang="fi-FI" dirty="0" smtClean="0"/>
              <a:t> </a:t>
            </a:r>
            <a:r>
              <a:rPr lang="fi-FI" dirty="0" err="1" smtClean="0"/>
              <a:t>number</a:t>
            </a:r>
            <a:r>
              <a:rPr lang="fi-FI" dirty="0" smtClean="0"/>
              <a:t> of </a:t>
            </a:r>
            <a:r>
              <a:rPr lang="fi-FI" dirty="0" err="1" smtClean="0"/>
              <a:t>options</a:t>
            </a:r>
            <a:r>
              <a:rPr lang="fi-FI" dirty="0" smtClean="0"/>
              <a:t> </a:t>
            </a:r>
            <a:r>
              <a:rPr lang="fi-FI" dirty="0" err="1" smtClean="0"/>
              <a:t>increased</a:t>
            </a:r>
            <a:r>
              <a:rPr lang="fi-FI" dirty="0" smtClean="0"/>
              <a:t> </a:t>
            </a:r>
            <a:r>
              <a:rPr lang="fi-FI" dirty="0" err="1" smtClean="0"/>
              <a:t>errors</a:t>
            </a:r>
            <a:endParaRPr lang="fi-FI" dirty="0" smtClean="0"/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 err="1" smtClean="0"/>
              <a:t>But</a:t>
            </a:r>
            <a:r>
              <a:rPr lang="fi-FI" dirty="0" smtClean="0"/>
              <a:t>: </a:t>
            </a:r>
            <a:r>
              <a:rPr lang="fi-FI" dirty="0" err="1" smtClean="0"/>
              <a:t>increasing</a:t>
            </a:r>
            <a:r>
              <a:rPr lang="fi-FI" dirty="0" smtClean="0"/>
              <a:t> </a:t>
            </a:r>
            <a:r>
              <a:rPr lang="fi-FI" dirty="0" err="1" smtClean="0"/>
              <a:t>criteria</a:t>
            </a:r>
            <a:r>
              <a:rPr lang="fi-FI" dirty="0" smtClean="0"/>
              <a:t> </a:t>
            </a:r>
            <a:r>
              <a:rPr lang="fi-FI" dirty="0" err="1" smtClean="0"/>
              <a:t>didn’t</a:t>
            </a:r>
            <a:r>
              <a:rPr lang="fi-FI" dirty="0" smtClean="0"/>
              <a:t>!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 err="1" smtClean="0"/>
              <a:t>Probably</a:t>
            </a:r>
            <a:r>
              <a:rPr lang="fi-FI" dirty="0" smtClean="0"/>
              <a:t> </a:t>
            </a:r>
            <a:r>
              <a:rPr lang="fi-FI" dirty="0" err="1" smtClean="0"/>
              <a:t>because</a:t>
            </a:r>
            <a:r>
              <a:rPr lang="fi-FI" dirty="0" smtClean="0"/>
              <a:t> </a:t>
            </a:r>
            <a:r>
              <a:rPr lang="fi-FI" dirty="0" err="1" smtClean="0"/>
              <a:t>new</a:t>
            </a:r>
            <a:r>
              <a:rPr lang="fi-FI" dirty="0" smtClean="0"/>
              <a:t> data </a:t>
            </a:r>
            <a:r>
              <a:rPr lang="fi-FI" dirty="0" err="1" smtClean="0"/>
              <a:t>didn’t</a:t>
            </a:r>
            <a:r>
              <a:rPr lang="fi-FI" dirty="0" smtClean="0"/>
              <a:t> </a:t>
            </a:r>
            <a:r>
              <a:rPr lang="fi-FI" dirty="0" err="1" smtClean="0"/>
              <a:t>alter</a:t>
            </a:r>
            <a:r>
              <a:rPr lang="fi-FI" dirty="0" smtClean="0"/>
              <a:t> </a:t>
            </a:r>
            <a:r>
              <a:rPr lang="fi-FI" dirty="0" err="1" smtClean="0"/>
              <a:t>dominance</a:t>
            </a:r>
            <a:r>
              <a:rPr lang="fi-FI" dirty="0" smtClean="0"/>
              <a:t> </a:t>
            </a:r>
            <a:r>
              <a:rPr lang="fi-FI" dirty="0" err="1" smtClean="0"/>
              <a:t>relations</a:t>
            </a:r>
            <a:endParaRPr lang="fi-FI" dirty="0" smtClean="0"/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 err="1" smtClean="0"/>
              <a:t>Information</a:t>
            </a:r>
            <a:r>
              <a:rPr lang="fi-FI" dirty="0" smtClean="0"/>
              <a:t> </a:t>
            </a:r>
            <a:r>
              <a:rPr lang="fi-FI" dirty="0" err="1" smtClean="0"/>
              <a:t>overload</a:t>
            </a:r>
            <a:r>
              <a:rPr lang="fi-FI" dirty="0" smtClean="0"/>
              <a:t> </a:t>
            </a:r>
            <a:r>
              <a:rPr lang="fi-FI" dirty="0" err="1" smtClean="0"/>
              <a:t>depends</a:t>
            </a:r>
            <a:r>
              <a:rPr lang="fi-FI" dirty="0" smtClean="0"/>
              <a:t> </a:t>
            </a:r>
            <a:r>
              <a:rPr lang="fi-FI" dirty="0" err="1" smtClean="0"/>
              <a:t>also</a:t>
            </a:r>
            <a:r>
              <a:rPr lang="fi-FI" dirty="0" smtClean="0"/>
              <a:t> on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quality</a:t>
            </a:r>
            <a:r>
              <a:rPr lang="fi-FI" dirty="0" smtClean="0"/>
              <a:t>, </a:t>
            </a:r>
            <a:r>
              <a:rPr lang="fi-FI" dirty="0" err="1" smtClean="0"/>
              <a:t>not</a:t>
            </a:r>
            <a:r>
              <a:rPr lang="fi-FI" dirty="0" smtClean="0"/>
              <a:t> just </a:t>
            </a:r>
            <a:r>
              <a:rPr lang="fi-FI" dirty="0" err="1" smtClean="0"/>
              <a:t>quantity</a:t>
            </a:r>
            <a:endParaRPr lang="fi-FI" dirty="0" smtClean="0"/>
          </a:p>
          <a:p>
            <a:pPr marL="803700" lvl="2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5.7.2016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EURO 2016, Poznan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09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rhonp1\AppData\Local\Microsoft\Windows\Temporary Internet Files\Content.Outlook\Y36VVQNY\Ava 2 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38313"/>
            <a:ext cx="6621408" cy="413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99792" y="3361556"/>
            <a:ext cx="2448272" cy="492443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i-FI" sz="3200" b="1" dirty="0" err="1" smtClean="0"/>
              <a:t>Thank</a:t>
            </a:r>
            <a:r>
              <a:rPr lang="fi-FI" sz="3200" b="1" dirty="0" smtClean="0"/>
              <a:t> </a:t>
            </a:r>
            <a:r>
              <a:rPr lang="fi-FI" sz="3200" b="1" dirty="0" err="1" smtClean="0"/>
              <a:t>You</a:t>
            </a:r>
            <a:r>
              <a:rPr lang="fi-FI" sz="3200" b="1" dirty="0" smtClean="0"/>
              <a:t> !!</a:t>
            </a:r>
            <a:endParaRPr lang="fi-FI" sz="32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July 3-6, 2016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EURO 2016</a:t>
            </a:r>
            <a:endParaRPr lang="fi-FI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805BCDE0-955E-2A43-932A-046BF80DB991}" type="slidenum">
              <a:rPr lang="fi-FI" smtClean="0"/>
              <a:pPr>
                <a:defRPr/>
              </a:pPr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94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How ?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fi-FI" sz="2400" b="0" dirty="0" smtClean="0"/>
              <a:t>Considerations are based on an experiment, where </a:t>
            </a:r>
            <a:r>
              <a:rPr lang="en-US" sz="2400" b="0" dirty="0"/>
              <a:t>the </a:t>
            </a:r>
            <a:r>
              <a:rPr lang="en-US" sz="2400" b="0" dirty="0" smtClean="0"/>
              <a:t>participants were </a:t>
            </a:r>
            <a:r>
              <a:rPr lang="en-US" sz="2400" b="0" dirty="0"/>
              <a:t>asked to make several multiple criteria choices from 3</a:t>
            </a:r>
            <a:r>
              <a:rPr lang="en-US" sz="2400" b="0" dirty="0" smtClean="0"/>
              <a:t>, 4</a:t>
            </a:r>
            <a:r>
              <a:rPr lang="en-US" sz="2400" b="0" dirty="0"/>
              <a:t>, and 6 alternatives which were evaluated on 2 or 3 criteria. </a:t>
            </a:r>
            <a:endParaRPr lang="en-US" sz="2400" b="0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400" b="0" dirty="0" smtClean="0"/>
              <a:t>We utilize a novel </a:t>
            </a:r>
            <a:r>
              <a:rPr lang="en-US" sz="2400" b="0" dirty="0"/>
              <a:t>method for generating many similar choice problems, </a:t>
            </a:r>
            <a:r>
              <a:rPr lang="en-US" sz="2400" b="0" dirty="0" smtClean="0"/>
              <a:t>which enables </a:t>
            </a:r>
            <a:r>
              <a:rPr lang="en-US" sz="2400" b="0" dirty="0"/>
              <a:t>the objective measurement of choice quality</a:t>
            </a:r>
            <a:endParaRPr lang="fi-FI" sz="2400" b="0" dirty="0"/>
          </a:p>
          <a:p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July 3-6, 2016</a:t>
            </a:r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EURO 2016</a:t>
            </a:r>
            <a:endParaRPr lang="fi-FI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805BCDE0-955E-2A43-932A-046BF80DB991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012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Key Element: </a:t>
            </a:r>
            <a:r>
              <a:rPr lang="fi-FI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Choice Quality = Rationality</a:t>
            </a:r>
            <a:endParaRPr lang="fi-FI" sz="3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38298" y="1057300"/>
            <a:ext cx="8207374" cy="3540395"/>
          </a:xfrm>
        </p:spPr>
        <p:txBody>
          <a:bodyPr/>
          <a:lstStyle/>
          <a:p>
            <a:pPr marL="580500" lvl="1" indent="-342900">
              <a:buFont typeface="Arial" charset="0"/>
              <a:buChar char="•"/>
            </a:pPr>
            <a:r>
              <a:rPr lang="fi-FI" dirty="0" smtClean="0"/>
              <a:t>The </a:t>
            </a:r>
            <a:r>
              <a:rPr lang="fi-FI" dirty="0" smtClean="0"/>
              <a:t>decision is </a:t>
            </a:r>
            <a:r>
              <a:rPr lang="fi-FI" dirty="0" smtClean="0">
                <a:solidFill>
                  <a:srgbClr val="FF0000"/>
                </a:solidFill>
              </a:rPr>
              <a:t>non-rational if it is dominated</a:t>
            </a:r>
            <a:r>
              <a:rPr lang="fi-FI" dirty="0" smtClean="0"/>
              <a:t>, i.e. the DM will choose an alternative, which is on all criteria at most equally good as another alternative and on one criterion worse, e.x. </a:t>
            </a:r>
          </a:p>
          <a:p>
            <a:pPr marL="580500" lvl="1" indent="-342900">
              <a:buFont typeface="Arial" charset="0"/>
              <a:buChar char="•"/>
            </a:pPr>
            <a:r>
              <a:rPr lang="fi-FI" dirty="0" smtClean="0"/>
              <a:t>A Choice in our presentation is </a:t>
            </a:r>
            <a:endParaRPr lang="fi-FI" dirty="0" smtClean="0"/>
          </a:p>
          <a:p>
            <a:pPr marL="803700" lvl="2" indent="-342900">
              <a:buFont typeface="Arial" charset="0"/>
              <a:buChar char="•"/>
            </a:pPr>
            <a:r>
              <a:rPr lang="fi-FI" dirty="0" smtClean="0"/>
              <a:t>The choice of a </a:t>
            </a:r>
            <a:r>
              <a:rPr lang="fi-FI" dirty="0" smtClean="0"/>
              <a:t>single multiple criteria </a:t>
            </a:r>
            <a:r>
              <a:rPr lang="fi-FI" dirty="0" smtClean="0"/>
              <a:t>alternative  or</a:t>
            </a:r>
            <a:endParaRPr lang="fi-FI" dirty="0" smtClean="0"/>
          </a:p>
          <a:p>
            <a:pPr marL="803700" lvl="2" indent="-342900">
              <a:buFont typeface="Arial" charset="0"/>
              <a:buChar char="•"/>
            </a:pPr>
            <a:r>
              <a:rPr lang="fi-FI" dirty="0" smtClean="0"/>
              <a:t>The choice of the </a:t>
            </a:r>
            <a:r>
              <a:rPr lang="fi-FI" dirty="0" smtClean="0"/>
              <a:t>sum of two multiple criteria </a:t>
            </a:r>
            <a:r>
              <a:rPr lang="fi-FI" dirty="0" smtClean="0"/>
              <a:t>alternatives </a:t>
            </a:r>
          </a:p>
          <a:p>
            <a:pPr marL="580500" lvl="1" indent="-342900">
              <a:buFont typeface="Arial" charset="0"/>
              <a:buChar char="•"/>
            </a:pPr>
            <a:r>
              <a:rPr lang="fi-FI" dirty="0"/>
              <a:t>E</a:t>
            </a:r>
            <a:r>
              <a:rPr lang="fi-FI" dirty="0" smtClean="0"/>
              <a:t>x</a:t>
            </a:r>
            <a:r>
              <a:rPr lang="fi-FI" dirty="0" smtClean="0"/>
              <a:t>.</a:t>
            </a:r>
          </a:p>
          <a:p>
            <a:pPr marL="803700" lvl="2" indent="-342900">
              <a:buFont typeface="Arial" charset="0"/>
              <a:buChar char="•"/>
            </a:pPr>
            <a:r>
              <a:rPr lang="fi-FI" i="0" dirty="0" smtClean="0"/>
              <a:t>A: (5, 4) </a:t>
            </a:r>
            <a:r>
              <a:rPr lang="fi-FI" i="0" dirty="0" smtClean="0">
                <a:sym typeface="Symbol"/>
              </a:rPr>
              <a:t>  B: (4, 4) (</a:t>
            </a:r>
            <a:r>
              <a:rPr lang="fi-FI" dirty="0" smtClean="0">
                <a:sym typeface="Symbol"/>
              </a:rPr>
              <a:t>Alternative</a:t>
            </a:r>
            <a:r>
              <a:rPr lang="fi-FI" i="0" dirty="0" smtClean="0">
                <a:sym typeface="Symbol"/>
              </a:rPr>
              <a:t> A </a:t>
            </a:r>
            <a:r>
              <a:rPr lang="fi-FI" dirty="0" smtClean="0">
                <a:sym typeface="Symbol"/>
              </a:rPr>
              <a:t>dominates </a:t>
            </a:r>
            <a:r>
              <a:rPr lang="fi-FI" dirty="0" smtClean="0">
                <a:sym typeface="Symbol"/>
              </a:rPr>
              <a:t> alternative </a:t>
            </a:r>
            <a:r>
              <a:rPr lang="fi-FI" i="0" dirty="0" smtClean="0">
                <a:sym typeface="Symbol"/>
              </a:rPr>
              <a:t>B)</a:t>
            </a:r>
          </a:p>
          <a:p>
            <a:pPr lvl="2" indent="0">
              <a:buNone/>
            </a:pPr>
            <a:endParaRPr lang="fi-FI" i="0" dirty="0" smtClean="0">
              <a:sym typeface="Symbol"/>
            </a:endParaRPr>
          </a:p>
          <a:p>
            <a:pPr marL="803700" lvl="2" indent="-342900">
              <a:buFont typeface="Arial" charset="0"/>
              <a:buChar char="•"/>
            </a:pPr>
            <a:r>
              <a:rPr lang="fi-FI" i="0" dirty="0" smtClean="0">
                <a:sym typeface="Symbol"/>
              </a:rPr>
              <a:t>A: (3, 6) + B:(5, 2)  C: (2, 4) + D: (5, 3) (</a:t>
            </a:r>
            <a:r>
              <a:rPr lang="fi-FI" dirty="0" smtClean="0">
                <a:sym typeface="Symbol"/>
              </a:rPr>
              <a:t>Sum of  alternatives</a:t>
            </a:r>
            <a:r>
              <a:rPr lang="fi-FI" i="0" dirty="0" smtClean="0">
                <a:sym typeface="Symbol"/>
              </a:rPr>
              <a:t> A and B </a:t>
            </a:r>
            <a:r>
              <a:rPr lang="fi-FI" dirty="0">
                <a:sym typeface="Symbol"/>
              </a:rPr>
              <a:t>dominates </a:t>
            </a:r>
            <a:r>
              <a:rPr lang="fi-FI" dirty="0" smtClean="0">
                <a:sym typeface="Symbol"/>
              </a:rPr>
              <a:t>sum od alternatives C and D</a:t>
            </a:r>
            <a:r>
              <a:rPr lang="fi-FI" i="0" dirty="0" smtClean="0">
                <a:sym typeface="Symbol"/>
              </a:rPr>
              <a:t>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July 3-6, 2016</a:t>
            </a:r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EURO 2016</a:t>
            </a:r>
            <a:endParaRPr lang="fi-FI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805BCDE0-955E-2A43-932A-046BF80DB991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826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5" y="265113"/>
            <a:ext cx="8207375" cy="648171"/>
          </a:xfrm>
        </p:spPr>
        <p:txBody>
          <a:bodyPr/>
          <a:lstStyle/>
          <a:p>
            <a:r>
              <a:rPr lang="en-GB" dirty="0" smtClean="0"/>
              <a:t>Experiment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93468" y="1129308"/>
            <a:ext cx="8207374" cy="361240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Choice Problems:</a:t>
            </a:r>
            <a:endParaRPr lang="en-GB" sz="2400" dirty="0" smtClean="0"/>
          </a:p>
          <a:p>
            <a:pPr marL="342900" indent="-342900">
              <a:buFont typeface="Arial" charset="0"/>
              <a:buChar char="•"/>
            </a:pPr>
            <a:r>
              <a:rPr lang="en-GB" sz="2000" b="0" dirty="0" smtClean="0">
                <a:latin typeface="Georgia"/>
                <a:ea typeface="MS PGothic" pitchFamily="34" charset="-128"/>
                <a:cs typeface="MS PGothic" charset="0"/>
              </a:rPr>
              <a:t>The </a:t>
            </a:r>
            <a:r>
              <a:rPr lang="en-GB" sz="2000" b="0" dirty="0">
                <a:latin typeface="Georgia"/>
                <a:ea typeface="MS PGothic" pitchFamily="34" charset="-128"/>
                <a:cs typeface="MS PGothic" charset="0"/>
              </a:rPr>
              <a:t>number </a:t>
            </a:r>
            <a:r>
              <a:rPr lang="en-GB" sz="2000" b="0" dirty="0" smtClean="0">
                <a:latin typeface="Georgia"/>
                <a:ea typeface="MS PGothic" pitchFamily="34" charset="-128"/>
                <a:cs typeface="MS PGothic" charset="0"/>
              </a:rPr>
              <a:t> of criteria 2 and 3</a:t>
            </a:r>
          </a:p>
          <a:p>
            <a:pPr marL="342900" indent="-342900">
              <a:buFont typeface="Arial" charset="0"/>
              <a:buChar char="•"/>
            </a:pPr>
            <a:r>
              <a:rPr lang="en-GB" sz="2000" b="0" dirty="0" smtClean="0">
                <a:latin typeface="Georgia"/>
                <a:ea typeface="MS PGothic" pitchFamily="34" charset="-128"/>
                <a:cs typeface="MS PGothic" charset="0"/>
              </a:rPr>
              <a:t>The number of alternatives 3, 4, and 6</a:t>
            </a:r>
          </a:p>
          <a:p>
            <a:endParaRPr lang="en-GB" sz="2000" b="0" dirty="0" smtClean="0">
              <a:latin typeface="Georgia"/>
              <a:ea typeface="MS PGothic" pitchFamily="34" charset="-128"/>
              <a:cs typeface="MS PGothic" charset="0"/>
            </a:endParaRPr>
          </a:p>
          <a:p>
            <a:r>
              <a:rPr lang="en-GB" sz="2400" dirty="0" smtClean="0"/>
              <a:t>Subjects:</a:t>
            </a:r>
          </a:p>
          <a:p>
            <a:pPr lvl="1"/>
            <a:r>
              <a:rPr lang="en-GB" sz="2000" dirty="0" smtClean="0"/>
              <a:t>39 </a:t>
            </a:r>
            <a:r>
              <a:rPr lang="en-GB" sz="2000" dirty="0" smtClean="0"/>
              <a:t>Students </a:t>
            </a:r>
            <a:r>
              <a:rPr lang="en-GB" sz="2000" dirty="0" smtClean="0"/>
              <a:t> </a:t>
            </a:r>
            <a:r>
              <a:rPr lang="en-GB" dirty="0" smtClean="0"/>
              <a:t>(</a:t>
            </a:r>
            <a:r>
              <a:rPr lang="en-GB" sz="2000" dirty="0" smtClean="0"/>
              <a:t>Aalto University School of Business) at different </a:t>
            </a:r>
            <a:r>
              <a:rPr lang="en-GB" sz="2000" dirty="0" smtClean="0"/>
              <a:t>levels</a:t>
            </a:r>
          </a:p>
          <a:p>
            <a:pPr lvl="2"/>
            <a:endParaRPr lang="en-GB" sz="1600" dirty="0" smtClean="0"/>
          </a:p>
          <a:p>
            <a:pPr lvl="1"/>
            <a:endParaRPr lang="en-GB" sz="2000" dirty="0" smtClean="0"/>
          </a:p>
          <a:p>
            <a:pPr lvl="2"/>
            <a:endParaRPr lang="en-GB" sz="1600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July 3-6, 2016</a:t>
            </a:r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EURO 2016</a:t>
            </a:r>
            <a:endParaRPr lang="fi-FI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805BCDE0-955E-2A43-932A-046BF80DB991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979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9295146"/>
              </p:ext>
            </p:extLst>
          </p:nvPr>
        </p:nvGraphicFramePr>
        <p:xfrm>
          <a:off x="1547664" y="1152300"/>
          <a:ext cx="4487462" cy="2124688"/>
        </p:xfrm>
        <a:graphic>
          <a:graphicData uri="http://schemas.openxmlformats.org/drawingml/2006/table">
            <a:tbl>
              <a:tblPr/>
              <a:tblGrid>
                <a:gridCol w="641066"/>
                <a:gridCol w="641066"/>
                <a:gridCol w="641066"/>
                <a:gridCol w="641066"/>
                <a:gridCol w="641066"/>
                <a:gridCol w="641066"/>
                <a:gridCol w="641066"/>
              </a:tblGrid>
              <a:tr h="531172"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31172"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Crit</a:t>
                      </a:r>
                      <a:r>
                        <a:rPr lang="fi-FI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</a:t>
                      </a:r>
                      <a:endParaRPr lang="fi-FI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31172"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Crit</a:t>
                      </a:r>
                      <a:r>
                        <a:rPr lang="fi-FI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</a:t>
                      </a:r>
                      <a:endParaRPr lang="fi-FI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31172"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Crit</a:t>
                      </a:r>
                      <a:r>
                        <a:rPr lang="fi-FI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</a:t>
                      </a:r>
                      <a:endParaRPr lang="fi-FI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5" y="265113"/>
            <a:ext cx="8207375" cy="648171"/>
          </a:xfrm>
        </p:spPr>
        <p:txBody>
          <a:bodyPr/>
          <a:lstStyle/>
          <a:p>
            <a:r>
              <a:rPr lang="en-GB" dirty="0" smtClean="0"/>
              <a:t>Experiment: Basic Data Matrices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84650" y="814282"/>
            <a:ext cx="799288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2000" b="1" dirty="0" err="1" smtClean="0"/>
              <a:t>All</a:t>
            </a:r>
            <a:r>
              <a:rPr lang="fi-FI" sz="2000" b="1" dirty="0" smtClean="0"/>
              <a:t> Data </a:t>
            </a:r>
            <a:r>
              <a:rPr lang="fi-FI" sz="2000" b="1" dirty="0" err="1" smtClean="0"/>
              <a:t>Sets</a:t>
            </a:r>
            <a:r>
              <a:rPr lang="fi-FI" sz="2000" b="1" dirty="0" smtClean="0"/>
              <a:t> </a:t>
            </a:r>
            <a:r>
              <a:rPr lang="fi-FI" sz="2000" b="1" dirty="0" err="1" smtClean="0"/>
              <a:t>were</a:t>
            </a:r>
            <a:r>
              <a:rPr lang="fi-FI" sz="2000" b="1" dirty="0" smtClean="0"/>
              <a:t> </a:t>
            </a:r>
            <a:r>
              <a:rPr lang="fi-FI" sz="2000" b="1" dirty="0" err="1" smtClean="0"/>
              <a:t>generated</a:t>
            </a:r>
            <a:r>
              <a:rPr lang="fi-FI" sz="2000" b="1" dirty="0" smtClean="0"/>
              <a:t> </a:t>
            </a:r>
            <a:r>
              <a:rPr lang="fi-FI" sz="2000" b="1" dirty="0" err="1" smtClean="0"/>
              <a:t>from</a:t>
            </a:r>
            <a:r>
              <a:rPr lang="fi-FI" sz="2000" b="1" dirty="0" smtClean="0"/>
              <a:t> the </a:t>
            </a:r>
            <a:r>
              <a:rPr lang="fi-FI" sz="2000" b="1" dirty="0" err="1" smtClean="0"/>
              <a:t>basic</a:t>
            </a:r>
            <a:r>
              <a:rPr lang="fi-FI" sz="2000" b="1" dirty="0" smtClean="0"/>
              <a:t> </a:t>
            </a:r>
            <a:r>
              <a:rPr lang="fi-FI" sz="2000" b="1" dirty="0" err="1" smtClean="0"/>
              <a:t>matrix</a:t>
            </a:r>
            <a:r>
              <a:rPr lang="fi-FI" sz="2000" b="1" dirty="0" smtClean="0"/>
              <a:t> </a:t>
            </a:r>
            <a:endParaRPr lang="fi-FI" sz="2000" b="1" dirty="0"/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3195412"/>
              </p:ext>
            </p:extLst>
          </p:nvPr>
        </p:nvGraphicFramePr>
        <p:xfrm>
          <a:off x="5004048" y="1489348"/>
          <a:ext cx="2630074" cy="1593516"/>
        </p:xfrm>
        <a:graphic>
          <a:graphicData uri="http://schemas.openxmlformats.org/drawingml/2006/table">
            <a:tbl>
              <a:tblPr/>
              <a:tblGrid>
                <a:gridCol w="706876"/>
                <a:gridCol w="641066"/>
                <a:gridCol w="641066"/>
                <a:gridCol w="641066"/>
              </a:tblGrid>
              <a:tr h="531172"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31172"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Crit</a:t>
                      </a:r>
                      <a:r>
                        <a:rPr lang="fi-FI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</a:t>
                      </a:r>
                      <a:endParaRPr lang="fi-FI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31172"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Crit</a:t>
                      </a:r>
                      <a:r>
                        <a:rPr lang="fi-FI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</a:t>
                      </a:r>
                      <a:endParaRPr lang="fi-FI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2896945"/>
              </p:ext>
            </p:extLst>
          </p:nvPr>
        </p:nvGraphicFramePr>
        <p:xfrm>
          <a:off x="4860032" y="1666564"/>
          <a:ext cx="3205330" cy="1593516"/>
        </p:xfrm>
        <a:graphic>
          <a:graphicData uri="http://schemas.openxmlformats.org/drawingml/2006/table">
            <a:tbl>
              <a:tblPr/>
              <a:tblGrid>
                <a:gridCol w="641066"/>
                <a:gridCol w="641066"/>
                <a:gridCol w="641066"/>
                <a:gridCol w="641066"/>
                <a:gridCol w="641066"/>
              </a:tblGrid>
              <a:tr h="531172"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31172"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Crit</a:t>
                      </a:r>
                      <a:r>
                        <a:rPr lang="fi-FI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</a:t>
                      </a:r>
                      <a:endParaRPr lang="fi-FI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31172"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Crit</a:t>
                      </a:r>
                      <a:r>
                        <a:rPr lang="fi-FI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</a:t>
                      </a:r>
                      <a:endParaRPr lang="fi-FI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3710025"/>
              </p:ext>
            </p:extLst>
          </p:nvPr>
        </p:nvGraphicFramePr>
        <p:xfrm>
          <a:off x="4620546" y="2020520"/>
          <a:ext cx="4127921" cy="1341036"/>
        </p:xfrm>
        <a:graphic>
          <a:graphicData uri="http://schemas.openxmlformats.org/drawingml/2006/table">
            <a:tbl>
              <a:tblPr/>
              <a:tblGrid>
                <a:gridCol w="589703"/>
                <a:gridCol w="589703"/>
                <a:gridCol w="589703"/>
                <a:gridCol w="589703"/>
                <a:gridCol w="589703"/>
                <a:gridCol w="589703"/>
                <a:gridCol w="589703"/>
              </a:tblGrid>
              <a:tr h="447012"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47012"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Crit</a:t>
                      </a:r>
                      <a:r>
                        <a:rPr lang="fi-FI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</a:t>
                      </a:r>
                      <a:endParaRPr lang="fi-FI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47012"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Crit</a:t>
                      </a:r>
                      <a:r>
                        <a:rPr lang="fi-FI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</a:t>
                      </a:r>
                      <a:endParaRPr lang="fi-FI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5968425"/>
              </p:ext>
            </p:extLst>
          </p:nvPr>
        </p:nvGraphicFramePr>
        <p:xfrm>
          <a:off x="1187624" y="1921396"/>
          <a:ext cx="3205330" cy="1997440"/>
        </p:xfrm>
        <a:graphic>
          <a:graphicData uri="http://schemas.openxmlformats.org/drawingml/2006/table">
            <a:tbl>
              <a:tblPr/>
              <a:tblGrid>
                <a:gridCol w="641066"/>
                <a:gridCol w="641066"/>
                <a:gridCol w="641066"/>
                <a:gridCol w="641066"/>
                <a:gridCol w="641066"/>
              </a:tblGrid>
              <a:tr h="403924"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31172"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Crit</a:t>
                      </a:r>
                      <a:r>
                        <a:rPr lang="fi-FI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</a:t>
                      </a:r>
                      <a:endParaRPr lang="fi-FI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31172"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Crit</a:t>
                      </a:r>
                      <a:r>
                        <a:rPr lang="fi-FI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</a:t>
                      </a:r>
                      <a:endParaRPr lang="fi-FI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31172"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Crit</a:t>
                      </a:r>
                      <a:r>
                        <a:rPr lang="fi-FI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</a:t>
                      </a:r>
                      <a:endParaRPr lang="fi-FI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1067968"/>
              </p:ext>
            </p:extLst>
          </p:nvPr>
        </p:nvGraphicFramePr>
        <p:xfrm>
          <a:off x="221657" y="2454945"/>
          <a:ext cx="4259437" cy="1872208"/>
        </p:xfrm>
        <a:graphic>
          <a:graphicData uri="http://schemas.openxmlformats.org/drawingml/2006/table">
            <a:tbl>
              <a:tblPr/>
              <a:tblGrid>
                <a:gridCol w="608491"/>
                <a:gridCol w="608491"/>
                <a:gridCol w="608491"/>
                <a:gridCol w="608491"/>
                <a:gridCol w="608491"/>
                <a:gridCol w="608491"/>
                <a:gridCol w="608491"/>
              </a:tblGrid>
              <a:tr h="468052"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Crit</a:t>
                      </a:r>
                      <a:r>
                        <a:rPr lang="fi-FI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</a:t>
                      </a:r>
                      <a:endParaRPr lang="fi-FI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Crit</a:t>
                      </a:r>
                      <a:r>
                        <a:rPr lang="fi-FI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</a:t>
                      </a:r>
                      <a:endParaRPr lang="fi-FI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Crit</a:t>
                      </a:r>
                      <a:r>
                        <a:rPr lang="fi-FI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</a:t>
                      </a:r>
                      <a:endParaRPr lang="fi-FI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July 3-6, 2016</a:t>
            </a:r>
            <a:endParaRPr lang="fi-FI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EURO 2016</a:t>
            </a:r>
            <a:endParaRPr lang="fi-FI" dirty="0" smtClean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805BCDE0-955E-2A43-932A-046BF80DB991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523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3048568"/>
              </p:ext>
            </p:extLst>
          </p:nvPr>
        </p:nvGraphicFramePr>
        <p:xfrm>
          <a:off x="1546439" y="769269"/>
          <a:ext cx="4105682" cy="1584176"/>
        </p:xfrm>
        <a:graphic>
          <a:graphicData uri="http://schemas.openxmlformats.org/drawingml/2006/table">
            <a:tbl>
              <a:tblPr/>
              <a:tblGrid>
                <a:gridCol w="586526"/>
                <a:gridCol w="586526"/>
                <a:gridCol w="586526"/>
                <a:gridCol w="586526"/>
                <a:gridCol w="586526"/>
                <a:gridCol w="586526"/>
                <a:gridCol w="586526"/>
              </a:tblGrid>
              <a:tr h="463382"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3598"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Crit</a:t>
                      </a:r>
                      <a:r>
                        <a:rPr lang="fi-FI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</a:t>
                      </a:r>
                      <a:endParaRPr lang="fi-FI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73598"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Crit</a:t>
                      </a:r>
                      <a:r>
                        <a:rPr lang="fi-FI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</a:t>
                      </a:r>
                      <a:endParaRPr lang="fi-FI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73598"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Crit</a:t>
                      </a:r>
                      <a:r>
                        <a:rPr lang="fi-FI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</a:t>
                      </a:r>
                      <a:endParaRPr lang="fi-FI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5" y="265113"/>
            <a:ext cx="8207375" cy="648171"/>
          </a:xfrm>
        </p:spPr>
        <p:txBody>
          <a:bodyPr/>
          <a:lstStyle/>
          <a:p>
            <a:r>
              <a:rPr lang="en-GB" dirty="0" smtClean="0"/>
              <a:t>Experiment: Matrices Used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08720" y="2364795"/>
            <a:ext cx="7791672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2000" dirty="0" smtClean="0"/>
              <a:t>For </a:t>
            </a:r>
            <a:r>
              <a:rPr lang="fi-FI" sz="2000" dirty="0" err="1" smtClean="0"/>
              <a:t>each</a:t>
            </a:r>
            <a:r>
              <a:rPr lang="fi-FI" sz="2000" dirty="0" smtClean="0"/>
              <a:t> </a:t>
            </a:r>
            <a:r>
              <a:rPr lang="fi-FI" sz="2000" dirty="0" err="1" smtClean="0"/>
              <a:t>matrix</a:t>
            </a:r>
            <a:r>
              <a:rPr lang="fi-FI" sz="2000" dirty="0" smtClean="0"/>
              <a:t>:</a:t>
            </a:r>
          </a:p>
          <a:p>
            <a:pPr marL="342900" indent="-342900">
              <a:buFont typeface="Arial" charset="0"/>
              <a:buChar char="•"/>
            </a:pPr>
            <a:r>
              <a:rPr lang="fi-FI" sz="2000" dirty="0" smtClean="0"/>
              <a:t>Columns and </a:t>
            </a:r>
            <a:r>
              <a:rPr lang="fi-FI" sz="2000" dirty="0" smtClean="0"/>
              <a:t>rows </a:t>
            </a:r>
            <a:r>
              <a:rPr lang="fi-FI" sz="2000" dirty="0" smtClean="0"/>
              <a:t>were scrambled </a:t>
            </a:r>
          </a:p>
          <a:p>
            <a:pPr marL="342900" indent="-342900">
              <a:buFont typeface="Arial" charset="0"/>
              <a:buChar char="•"/>
            </a:pPr>
            <a:r>
              <a:rPr lang="fi-FI" sz="2000" dirty="0" err="1" smtClean="0"/>
              <a:t>Onto</a:t>
            </a:r>
            <a:r>
              <a:rPr lang="fi-FI" sz="2000" dirty="0" smtClean="0"/>
              <a:t> </a:t>
            </a:r>
            <a:r>
              <a:rPr lang="fi-FI" sz="2000" dirty="0" err="1" smtClean="0"/>
              <a:t>each</a:t>
            </a:r>
            <a:r>
              <a:rPr lang="fi-FI" sz="2000" dirty="0" smtClean="0"/>
              <a:t> </a:t>
            </a:r>
            <a:r>
              <a:rPr lang="fi-FI" sz="2000" dirty="0" err="1" smtClean="0"/>
              <a:t>row</a:t>
            </a:r>
            <a:r>
              <a:rPr lang="fi-FI" sz="2000" dirty="0" smtClean="0"/>
              <a:t> a </a:t>
            </a:r>
            <a:r>
              <a:rPr lang="fi-FI" sz="2000" dirty="0" err="1" smtClean="0"/>
              <a:t>randomly</a:t>
            </a:r>
            <a:r>
              <a:rPr lang="fi-FI" sz="2000" dirty="0" smtClean="0"/>
              <a:t> </a:t>
            </a:r>
            <a:r>
              <a:rPr lang="fi-FI" sz="2000" dirty="0" err="1" smtClean="0"/>
              <a:t>generated</a:t>
            </a:r>
            <a:r>
              <a:rPr lang="fi-FI" sz="2000" dirty="0" smtClean="0"/>
              <a:t> </a:t>
            </a:r>
            <a:r>
              <a:rPr lang="fi-FI" sz="2000" dirty="0" err="1" smtClean="0"/>
              <a:t>integer</a:t>
            </a:r>
            <a:r>
              <a:rPr lang="fi-FI" sz="2000" dirty="0" smtClean="0"/>
              <a:t> </a:t>
            </a:r>
            <a:r>
              <a:rPr lang="fi-FI" sz="2000" dirty="0" err="1" smtClean="0"/>
              <a:t>constant</a:t>
            </a:r>
            <a:r>
              <a:rPr lang="fi-FI" sz="2000" dirty="0" smtClean="0"/>
              <a:t> </a:t>
            </a:r>
            <a:r>
              <a:rPr lang="fi-FI" sz="2000" dirty="0" err="1" smtClean="0"/>
              <a:t>was</a:t>
            </a:r>
            <a:r>
              <a:rPr lang="fi-FI" sz="2000" dirty="0" smtClean="0"/>
              <a:t> </a:t>
            </a:r>
            <a:r>
              <a:rPr lang="fi-FI" sz="2000" dirty="0" err="1" smtClean="0"/>
              <a:t>added</a:t>
            </a:r>
            <a:endParaRPr lang="fi-FI" sz="2000" dirty="0" smtClean="0"/>
          </a:p>
          <a:p>
            <a:pPr marL="342900" indent="-342900">
              <a:buFont typeface="Arial" charset="0"/>
              <a:buChar char="•"/>
            </a:pPr>
            <a:r>
              <a:rPr lang="fi-FI" sz="2000" dirty="0" err="1" smtClean="0"/>
              <a:t>Random</a:t>
            </a:r>
            <a:r>
              <a:rPr lang="fi-FI" sz="2000" dirty="0" smtClean="0"/>
              <a:t> </a:t>
            </a:r>
            <a:r>
              <a:rPr lang="fi-FI" sz="2000" dirty="0" err="1" smtClean="0"/>
              <a:t>numbers</a:t>
            </a:r>
            <a:r>
              <a:rPr lang="fi-FI" sz="2000" dirty="0" smtClean="0"/>
              <a:t> </a:t>
            </a:r>
            <a:r>
              <a:rPr lang="fi-FI" sz="2000" dirty="0" err="1" smtClean="0"/>
              <a:t>were</a:t>
            </a:r>
            <a:r>
              <a:rPr lang="fi-FI" sz="2000" dirty="0" smtClean="0"/>
              <a:t> </a:t>
            </a:r>
            <a:r>
              <a:rPr lang="fi-FI" sz="2000" dirty="0" err="1" smtClean="0"/>
              <a:t>generated</a:t>
            </a:r>
            <a:r>
              <a:rPr lang="fi-FI" sz="2000" dirty="0" smtClean="0"/>
              <a:t> </a:t>
            </a:r>
            <a:r>
              <a:rPr lang="fi-FI" sz="2000" dirty="0" err="1" smtClean="0"/>
              <a:t>within</a:t>
            </a:r>
            <a:r>
              <a:rPr lang="fi-FI" sz="2000" dirty="0" smtClean="0"/>
              <a:t> the </a:t>
            </a:r>
            <a:r>
              <a:rPr lang="fi-FI" sz="2000" dirty="0" err="1" smtClean="0"/>
              <a:t>intervals</a:t>
            </a:r>
            <a:r>
              <a:rPr lang="fi-FI" sz="2000" dirty="0" smtClean="0"/>
              <a:t>:</a:t>
            </a:r>
          </a:p>
          <a:p>
            <a:pPr marL="800100" lvl="1" indent="-342900">
              <a:buFont typeface="Arial" charset="0"/>
              <a:buChar char="•"/>
            </a:pPr>
            <a:r>
              <a:rPr lang="fi-FI" sz="2000" dirty="0" smtClean="0"/>
              <a:t>[-1,1]</a:t>
            </a:r>
          </a:p>
          <a:p>
            <a:pPr marL="800100" lvl="1" indent="-342900">
              <a:buFont typeface="Arial" charset="0"/>
              <a:buChar char="•"/>
            </a:pPr>
            <a:r>
              <a:rPr lang="fi-FI" sz="2000" dirty="0" smtClean="0"/>
              <a:t>[1, 2]</a:t>
            </a:r>
          </a:p>
          <a:p>
            <a:pPr marL="800100" lvl="1" indent="-342900">
              <a:buFont typeface="Arial" charset="0"/>
              <a:buChar char="•"/>
            </a:pPr>
            <a:r>
              <a:rPr lang="fi-FI" sz="2000" dirty="0" smtClean="0"/>
              <a:t>[2, 5]</a:t>
            </a:r>
          </a:p>
          <a:p>
            <a:pPr marL="800100" lvl="1" indent="-342900">
              <a:buFont typeface="Arial" charset="0"/>
              <a:buChar char="•"/>
            </a:pPr>
            <a:r>
              <a:rPr lang="fi-FI" sz="2000" dirty="0"/>
              <a:t>[</a:t>
            </a:r>
            <a:r>
              <a:rPr lang="fi-FI" sz="2000" dirty="0" smtClean="0"/>
              <a:t>3, 8]</a:t>
            </a:r>
            <a:endParaRPr lang="fi-FI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July 3-6, 2016</a:t>
            </a:r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EURO 2016</a:t>
            </a:r>
            <a:endParaRPr lang="fi-FI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805BCDE0-955E-2A43-932A-046BF80DB991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511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3265673"/>
              </p:ext>
            </p:extLst>
          </p:nvPr>
        </p:nvGraphicFramePr>
        <p:xfrm>
          <a:off x="468315" y="913284"/>
          <a:ext cx="2932630" cy="1210578"/>
        </p:xfrm>
        <a:graphic>
          <a:graphicData uri="http://schemas.openxmlformats.org/drawingml/2006/table">
            <a:tbl>
              <a:tblPr/>
              <a:tblGrid>
                <a:gridCol w="586526"/>
                <a:gridCol w="586526"/>
                <a:gridCol w="586526"/>
                <a:gridCol w="586526"/>
                <a:gridCol w="586526"/>
              </a:tblGrid>
              <a:tr h="463382"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3598"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Pop</a:t>
                      </a:r>
                      <a:endParaRPr lang="fi-FI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73598"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Rock</a:t>
                      </a:r>
                      <a:endParaRPr lang="fi-FI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5" y="250224"/>
            <a:ext cx="2447501" cy="648171"/>
          </a:xfrm>
        </p:spPr>
        <p:txBody>
          <a:bodyPr/>
          <a:lstStyle/>
          <a:p>
            <a:r>
              <a:rPr lang="en-GB" dirty="0" smtClean="0"/>
              <a:t>Example 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668823"/>
              </p:ext>
            </p:extLst>
          </p:nvPr>
        </p:nvGraphicFramePr>
        <p:xfrm>
          <a:off x="4211960" y="409228"/>
          <a:ext cx="3048000" cy="82296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Rock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086145"/>
              </p:ext>
            </p:extLst>
          </p:nvPr>
        </p:nvGraphicFramePr>
        <p:xfrm>
          <a:off x="4237559" y="1712382"/>
          <a:ext cx="3048000" cy="82296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Rock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346425"/>
              </p:ext>
            </p:extLst>
          </p:nvPr>
        </p:nvGraphicFramePr>
        <p:xfrm>
          <a:off x="4239788" y="2863378"/>
          <a:ext cx="3048000" cy="851535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Rock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889816" y="1366586"/>
            <a:ext cx="23979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solidFill>
                  <a:srgbClr val="000000"/>
                </a:solidFill>
                <a:latin typeface="Calibri"/>
              </a:rPr>
              <a:t> </a:t>
            </a:r>
            <a:r>
              <a:rPr lang="fi-FI" dirty="0"/>
              <a:t> </a:t>
            </a:r>
            <a:r>
              <a:rPr lang="fi-FI" dirty="0">
                <a:solidFill>
                  <a:srgbClr val="000000"/>
                </a:solidFill>
                <a:latin typeface="Calibri"/>
              </a:rPr>
              <a:t>D</a:t>
            </a:r>
            <a:r>
              <a:rPr lang="fi-FI" dirty="0"/>
              <a:t> </a:t>
            </a:r>
            <a:r>
              <a:rPr lang="fi-FI" dirty="0" smtClean="0"/>
              <a:t>	    </a:t>
            </a:r>
            <a:r>
              <a:rPr lang="fi-FI" dirty="0" smtClean="0">
                <a:solidFill>
                  <a:srgbClr val="000000"/>
                </a:solidFill>
                <a:latin typeface="Calibri"/>
              </a:rPr>
              <a:t>A</a:t>
            </a:r>
            <a:r>
              <a:rPr lang="fi-FI" dirty="0" smtClean="0"/>
              <a:t>        </a:t>
            </a:r>
            <a:r>
              <a:rPr lang="fi-FI" dirty="0" smtClean="0">
                <a:solidFill>
                  <a:srgbClr val="000000"/>
                </a:solidFill>
                <a:latin typeface="Calibri"/>
              </a:rPr>
              <a:t>B</a:t>
            </a:r>
            <a:r>
              <a:rPr lang="fi-FI" dirty="0" smtClean="0"/>
              <a:t>       </a:t>
            </a:r>
            <a:r>
              <a:rPr lang="fi-FI" dirty="0" smtClean="0">
                <a:solidFill>
                  <a:srgbClr val="000000"/>
                </a:solidFill>
                <a:latin typeface="Calibri"/>
              </a:rPr>
              <a:t>C</a:t>
            </a:r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9" name="Rectangle 8"/>
          <p:cNvSpPr/>
          <p:nvPr/>
        </p:nvSpPr>
        <p:spPr>
          <a:xfrm>
            <a:off x="4788024" y="49188"/>
            <a:ext cx="24975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 smtClean="0">
                <a:solidFill>
                  <a:srgbClr val="000000"/>
                </a:solidFill>
                <a:latin typeface="Calibri"/>
              </a:rPr>
              <a:t>   D</a:t>
            </a:r>
            <a:r>
              <a:rPr lang="fi-FI" dirty="0" smtClean="0"/>
              <a:t>       </a:t>
            </a:r>
            <a:r>
              <a:rPr lang="fi-FI" dirty="0" smtClean="0">
                <a:solidFill>
                  <a:srgbClr val="000000"/>
                </a:solidFill>
                <a:latin typeface="Calibri"/>
              </a:rPr>
              <a:t>C</a:t>
            </a:r>
            <a:r>
              <a:rPr lang="fi-FI" dirty="0" smtClean="0"/>
              <a:t>        </a:t>
            </a:r>
            <a:r>
              <a:rPr lang="fi-FI" dirty="0" smtClean="0">
                <a:solidFill>
                  <a:srgbClr val="000000"/>
                </a:solidFill>
                <a:latin typeface="Calibri"/>
              </a:rPr>
              <a:t>B</a:t>
            </a:r>
            <a:r>
              <a:rPr lang="fi-FI" dirty="0" smtClean="0"/>
              <a:t>        </a:t>
            </a:r>
            <a:r>
              <a:rPr lang="fi-FI" dirty="0" smtClean="0">
                <a:solidFill>
                  <a:srgbClr val="000000"/>
                </a:solidFill>
                <a:latin typeface="Calibri"/>
              </a:rPr>
              <a:t>A</a:t>
            </a:r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10" name="Rectangle 9"/>
          <p:cNvSpPr/>
          <p:nvPr/>
        </p:nvSpPr>
        <p:spPr>
          <a:xfrm>
            <a:off x="4837393" y="2560940"/>
            <a:ext cx="24225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 smtClean="0">
                <a:solidFill>
                  <a:srgbClr val="000000"/>
                </a:solidFill>
                <a:latin typeface="Calibri"/>
              </a:rPr>
              <a:t>   A</a:t>
            </a:r>
            <a:r>
              <a:rPr lang="fi-FI" dirty="0" smtClean="0"/>
              <a:t>       </a:t>
            </a:r>
            <a:r>
              <a:rPr lang="fi-FI" dirty="0" smtClean="0">
                <a:solidFill>
                  <a:srgbClr val="000000"/>
                </a:solidFill>
                <a:latin typeface="Calibri"/>
              </a:rPr>
              <a:t>D</a:t>
            </a:r>
            <a:r>
              <a:rPr lang="fi-FI" dirty="0" smtClean="0"/>
              <a:t>        </a:t>
            </a:r>
            <a:r>
              <a:rPr lang="fi-FI" dirty="0" smtClean="0">
                <a:solidFill>
                  <a:srgbClr val="000000"/>
                </a:solidFill>
                <a:latin typeface="Calibri"/>
              </a:rPr>
              <a:t>C</a:t>
            </a:r>
            <a:r>
              <a:rPr lang="fi-FI" dirty="0" smtClean="0"/>
              <a:t>        </a:t>
            </a:r>
            <a:r>
              <a:rPr lang="fi-FI" dirty="0" smtClean="0">
                <a:solidFill>
                  <a:srgbClr val="000000"/>
                </a:solidFill>
                <a:latin typeface="Calibri"/>
              </a:rPr>
              <a:t>B</a:t>
            </a:r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11" name="Rectangle 10"/>
          <p:cNvSpPr/>
          <p:nvPr/>
        </p:nvSpPr>
        <p:spPr>
          <a:xfrm>
            <a:off x="4861987" y="3714913"/>
            <a:ext cx="23979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 smtClean="0">
                <a:solidFill>
                  <a:srgbClr val="000000"/>
                </a:solidFill>
                <a:latin typeface="Calibri"/>
              </a:rPr>
              <a:t>  A</a:t>
            </a:r>
            <a:r>
              <a:rPr lang="fi-FI" dirty="0" smtClean="0"/>
              <a:t>       </a:t>
            </a:r>
            <a:r>
              <a:rPr lang="fi-FI" dirty="0" smtClean="0">
                <a:solidFill>
                  <a:srgbClr val="000000"/>
                </a:solidFill>
                <a:latin typeface="Calibri"/>
              </a:rPr>
              <a:t>D</a:t>
            </a:r>
            <a:r>
              <a:rPr lang="fi-FI" dirty="0" smtClean="0"/>
              <a:t>        </a:t>
            </a:r>
            <a:r>
              <a:rPr lang="fi-FI" dirty="0" smtClean="0">
                <a:solidFill>
                  <a:srgbClr val="000000"/>
                </a:solidFill>
                <a:latin typeface="Calibri"/>
              </a:rPr>
              <a:t>B</a:t>
            </a:r>
            <a:r>
              <a:rPr lang="fi-FI" dirty="0" smtClean="0"/>
              <a:t>        </a:t>
            </a:r>
            <a:r>
              <a:rPr lang="fi-FI" dirty="0" smtClean="0">
                <a:solidFill>
                  <a:srgbClr val="000000"/>
                </a:solidFill>
                <a:latin typeface="Calibri"/>
              </a:rPr>
              <a:t>C</a:t>
            </a:r>
            <a:r>
              <a:rPr lang="fi-FI" dirty="0" smtClean="0"/>
              <a:t> </a:t>
            </a:r>
            <a:endParaRPr lang="fi-FI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214491"/>
              </p:ext>
            </p:extLst>
          </p:nvPr>
        </p:nvGraphicFramePr>
        <p:xfrm>
          <a:off x="4254927" y="4081636"/>
          <a:ext cx="3048000" cy="82296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Rock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95755"/>
              </p:ext>
            </p:extLst>
          </p:nvPr>
        </p:nvGraphicFramePr>
        <p:xfrm>
          <a:off x="7302927" y="664498"/>
          <a:ext cx="609600" cy="56769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2621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</a:t>
                      </a:r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21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638626"/>
              </p:ext>
            </p:extLst>
          </p:nvPr>
        </p:nvGraphicFramePr>
        <p:xfrm>
          <a:off x="7302927" y="1993404"/>
          <a:ext cx="609600" cy="56769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283747"/>
              </p:ext>
            </p:extLst>
          </p:nvPr>
        </p:nvGraphicFramePr>
        <p:xfrm>
          <a:off x="7316388" y="3145532"/>
          <a:ext cx="609600" cy="56769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888891"/>
              </p:ext>
            </p:extLst>
          </p:nvPr>
        </p:nvGraphicFramePr>
        <p:xfrm>
          <a:off x="7337088" y="4369668"/>
          <a:ext cx="609600" cy="56769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24" name="Straight Arrow Connector 23"/>
          <p:cNvCxnSpPr/>
          <p:nvPr/>
        </p:nvCxnSpPr>
        <p:spPr>
          <a:xfrm flipV="1">
            <a:off x="1331640" y="250224"/>
            <a:ext cx="5544616" cy="807076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Date Placeholder 1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July 3-6, 2016</a:t>
            </a:r>
            <a:endParaRPr lang="fi-FI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EURO 2016</a:t>
            </a:r>
            <a:endParaRPr lang="fi-FI" dirty="0" smtClean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805BCDE0-955E-2A43-932A-046BF80DB991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865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Two</a:t>
            </a:r>
            <a:r>
              <a:rPr lang="fi-FI" dirty="0" smtClean="0"/>
              <a:t> </a:t>
            </a:r>
            <a:r>
              <a:rPr lang="fi-FI" dirty="0" err="1" smtClean="0"/>
              <a:t>types</a:t>
            </a:r>
            <a:r>
              <a:rPr lang="fi-FI" dirty="0" smtClean="0"/>
              <a:t> of </a:t>
            </a:r>
            <a:r>
              <a:rPr lang="fi-FI" dirty="0" err="1" smtClean="0"/>
              <a:t>goods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i-FI" dirty="0" smtClean="0"/>
              <a:t>Hedonic: </a:t>
            </a:r>
          </a:p>
          <a:p>
            <a:r>
              <a:rPr lang="en-US" sz="2000" b="0" dirty="0" smtClean="0">
                <a:latin typeface="NimbusRomNo9L-Regu"/>
              </a:rPr>
              <a:t>fulfilling </a:t>
            </a:r>
            <a:r>
              <a:rPr lang="en-US" sz="2000" b="0" dirty="0">
                <a:latin typeface="NimbusRomNo9L-Regu"/>
              </a:rPr>
              <a:t>our hedonic </a:t>
            </a:r>
            <a:r>
              <a:rPr lang="en-US" sz="2000" b="0" dirty="0" smtClean="0">
                <a:latin typeface="NimbusRomNo9L-Regu"/>
              </a:rPr>
              <a:t>needs</a:t>
            </a:r>
          </a:p>
          <a:p>
            <a:endParaRPr lang="en-US" sz="2000" b="0" dirty="0">
              <a:latin typeface="NimbusRomNo9L-Regu"/>
            </a:endParaRPr>
          </a:p>
          <a:p>
            <a:endParaRPr lang="en-US" sz="2000" b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fi-FI" dirty="0" smtClean="0"/>
              <a:t>Utilitarian:</a:t>
            </a:r>
          </a:p>
          <a:p>
            <a:r>
              <a:rPr lang="fi-FI" b="0" dirty="0" smtClean="0"/>
              <a:t>Useful</a:t>
            </a:r>
            <a:endParaRPr lang="en-US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5.7.2016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http://cdn.playbuzz.com/cdn/18d5bb73-0c84-4bc0-abd6-fb39354f78e1/d6a00550-f751-4682-88c0-cec97f96cdc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99" y="2281436"/>
            <a:ext cx="2892261" cy="18076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humbs.dreamstime.com/t/pencil-eraser-pad-paper-51884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8" y="2281436"/>
            <a:ext cx="2715549" cy="1810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EURO 2016, Poznan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21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uiExpand="1" build="p"/>
    </p:bldLst>
  </p:timing>
</p:sld>
</file>

<file path=ppt/theme/theme1.xml><?xml version="1.0" encoding="utf-8"?>
<a:theme xmlns:a="http://schemas.openxmlformats.org/drawingml/2006/main" name="BIZ_EN">
  <a:themeElements>
    <a:clrScheme name="Aalto-kauppa">
      <a:dk1>
        <a:sysClr val="windowText" lastClr="000000"/>
      </a:dk1>
      <a:lt1>
        <a:sysClr val="window" lastClr="FFFFFF"/>
      </a:lt1>
      <a:dk2>
        <a:srgbClr val="78BE20"/>
      </a:dk2>
      <a:lt2>
        <a:srgbClr val="8C857B"/>
      </a:lt2>
      <a:accent1>
        <a:srgbClr val="78BE20"/>
      </a:accent1>
      <a:accent2>
        <a:srgbClr val="FFCD00"/>
      </a:accent2>
      <a:accent3>
        <a:srgbClr val="EF3340"/>
      </a:accent3>
      <a:accent4>
        <a:srgbClr val="005EB8"/>
      </a:accent4>
      <a:accent5>
        <a:srgbClr val="8C857B"/>
      </a:accent5>
      <a:accent6>
        <a:srgbClr val="00965E"/>
      </a:accent6>
      <a:hlink>
        <a:srgbClr val="000000"/>
      </a:hlink>
      <a:folHlink>
        <a:srgbClr val="928B81"/>
      </a:folHlink>
    </a:clrScheme>
    <a:fontScheme name="Aalto-yliopi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8" id="{ECD78E7F-3D48-4012-844A-6582CCB7ACC9}" vid="{1E3A92F0-686A-4013-A75C-489663080FEB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alto Content - Green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FED100"/>
      </a:accent1>
      <a:accent2>
        <a:srgbClr val="E00034"/>
      </a:accent2>
      <a:accent3>
        <a:srgbClr val="0065BD"/>
      </a:accent3>
      <a:accent4>
        <a:srgbClr val="009B3A"/>
      </a:accent4>
      <a:accent5>
        <a:srgbClr val="6639B7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Aalto Content - Green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FED100"/>
      </a:accent1>
      <a:accent2>
        <a:srgbClr val="E00034"/>
      </a:accent2>
      <a:accent3>
        <a:srgbClr val="0065BD"/>
      </a:accent3>
      <a:accent4>
        <a:srgbClr val="009B3A"/>
      </a:accent4>
      <a:accent5>
        <a:srgbClr val="6639B7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Aalto University">
  <a:themeElements>
    <a:clrScheme name="Aalto-kauppa">
      <a:dk1>
        <a:sysClr val="windowText" lastClr="000000"/>
      </a:dk1>
      <a:lt1>
        <a:sysClr val="window" lastClr="FFFFFF"/>
      </a:lt1>
      <a:dk2>
        <a:srgbClr val="78BE20"/>
      </a:dk2>
      <a:lt2>
        <a:srgbClr val="8C857B"/>
      </a:lt2>
      <a:accent1>
        <a:srgbClr val="78BE20"/>
      </a:accent1>
      <a:accent2>
        <a:srgbClr val="FFCD00"/>
      </a:accent2>
      <a:accent3>
        <a:srgbClr val="EF3340"/>
      </a:accent3>
      <a:accent4>
        <a:srgbClr val="005EB8"/>
      </a:accent4>
      <a:accent5>
        <a:srgbClr val="8C857B"/>
      </a:accent5>
      <a:accent6>
        <a:srgbClr val="00965E"/>
      </a:accent6>
      <a:hlink>
        <a:srgbClr val="000000"/>
      </a:hlink>
      <a:folHlink>
        <a:srgbClr val="928B81"/>
      </a:folHlink>
    </a:clrScheme>
    <a:fontScheme name="Aalto-yliopi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7.xml><?xml version="1.0" encoding="utf-8"?>
<a:theme xmlns:a="http://schemas.openxmlformats.org/drawingml/2006/main" name="1_Aalto University">
  <a:themeElements>
    <a:clrScheme name="Aalto-kauppa">
      <a:dk1>
        <a:sysClr val="windowText" lastClr="000000"/>
      </a:dk1>
      <a:lt1>
        <a:sysClr val="window" lastClr="FFFFFF"/>
      </a:lt1>
      <a:dk2>
        <a:srgbClr val="78BE20"/>
      </a:dk2>
      <a:lt2>
        <a:srgbClr val="8C857B"/>
      </a:lt2>
      <a:accent1>
        <a:srgbClr val="78BE20"/>
      </a:accent1>
      <a:accent2>
        <a:srgbClr val="FFCD00"/>
      </a:accent2>
      <a:accent3>
        <a:srgbClr val="EF3340"/>
      </a:accent3>
      <a:accent4>
        <a:srgbClr val="005EB8"/>
      </a:accent4>
      <a:accent5>
        <a:srgbClr val="8C857B"/>
      </a:accent5>
      <a:accent6>
        <a:srgbClr val="00965E"/>
      </a:accent6>
      <a:hlink>
        <a:srgbClr val="000000"/>
      </a:hlink>
      <a:folHlink>
        <a:srgbClr val="928B81"/>
      </a:folHlink>
    </a:clrScheme>
    <a:fontScheme name="Aalto-yliopi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8.xml><?xml version="1.0" encoding="utf-8"?>
<a:theme xmlns:a="http://schemas.openxmlformats.org/drawingml/2006/main" name="2_Aalto University">
  <a:themeElements>
    <a:clrScheme name="Aalto-kauppa">
      <a:dk1>
        <a:sysClr val="windowText" lastClr="000000"/>
      </a:dk1>
      <a:lt1>
        <a:sysClr val="window" lastClr="FFFFFF"/>
      </a:lt1>
      <a:dk2>
        <a:srgbClr val="78BE20"/>
      </a:dk2>
      <a:lt2>
        <a:srgbClr val="8C857B"/>
      </a:lt2>
      <a:accent1>
        <a:srgbClr val="78BE20"/>
      </a:accent1>
      <a:accent2>
        <a:srgbClr val="FFCD00"/>
      </a:accent2>
      <a:accent3>
        <a:srgbClr val="EF3340"/>
      </a:accent3>
      <a:accent4>
        <a:srgbClr val="005EB8"/>
      </a:accent4>
      <a:accent5>
        <a:srgbClr val="8C857B"/>
      </a:accent5>
      <a:accent6>
        <a:srgbClr val="00965E"/>
      </a:accent6>
      <a:hlink>
        <a:srgbClr val="000000"/>
      </a:hlink>
      <a:folHlink>
        <a:srgbClr val="928B81"/>
      </a:folHlink>
    </a:clrScheme>
    <a:fontScheme name="Aalto-yliopi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BIZ_EN</Template>
  <TotalTime>0</TotalTime>
  <Words>1179</Words>
  <Application>Microsoft Office PowerPoint</Application>
  <PresentationFormat>On-screen Show (16:10)</PresentationFormat>
  <Paragraphs>413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BIZ_EN</vt:lpstr>
      <vt:lpstr>1_Custom Design</vt:lpstr>
      <vt:lpstr>Custom Design</vt:lpstr>
      <vt:lpstr>Aalto Content - Green</vt:lpstr>
      <vt:lpstr>1_Aalto Content - Green</vt:lpstr>
      <vt:lpstr>Aalto University</vt:lpstr>
      <vt:lpstr>1_Aalto University</vt:lpstr>
      <vt:lpstr>2_Aalto University</vt:lpstr>
      <vt:lpstr>Context Matters: Effects of Emotional Attachment and Information Overload</vt:lpstr>
      <vt:lpstr>Purpose</vt:lpstr>
      <vt:lpstr>How ?</vt:lpstr>
      <vt:lpstr>Key Element: Choice Quality = Rationality</vt:lpstr>
      <vt:lpstr>Experiment</vt:lpstr>
      <vt:lpstr>Experiment: Basic Data Matrices</vt:lpstr>
      <vt:lpstr>Experiment: Matrices Used</vt:lpstr>
      <vt:lpstr>Example </vt:lpstr>
      <vt:lpstr>Two types of goods</vt:lpstr>
      <vt:lpstr>Evaluation</vt:lpstr>
      <vt:lpstr>Descriptive  Analysis</vt:lpstr>
      <vt:lpstr>Results: # of Rational Choices (One Alternative was Chosen: Maximum #  of Rational Choices = 156)</vt:lpstr>
      <vt:lpstr>Preliminary Results: # of Rational Choices # of Criteria</vt:lpstr>
      <vt:lpstr>Results: # of Rational Choices (Two Alternatives were Chosen: Maximum #  of Rational Choices = 156)</vt:lpstr>
      <vt:lpstr>Results: # of Rational Choices (Summary)</vt:lpstr>
      <vt:lpstr>Confirmatory  Analysis</vt:lpstr>
      <vt:lpstr>Variables in the Estimation Model</vt:lpstr>
      <vt:lpstr>Model</vt:lpstr>
      <vt:lpstr>Results</vt:lpstr>
      <vt:lpstr>Results</vt:lpstr>
      <vt:lpstr>Results</vt:lpstr>
      <vt:lpstr>Conclusions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2014-07-08T08:10:39Z</dcterms:created>
  <dcterms:modified xsi:type="dcterms:W3CDTF">2016-07-01T08:49:45Z</dcterms:modified>
</cp:coreProperties>
</file>