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1" r:id="rId1"/>
  </p:sldMasterIdLst>
  <p:notesMasterIdLst>
    <p:notesMasterId r:id="rId16"/>
  </p:notesMasterIdLst>
  <p:handoutMasterIdLst>
    <p:handoutMasterId r:id="rId17"/>
  </p:handoutMasterIdLst>
  <p:sldIdLst>
    <p:sldId id="257" r:id="rId2"/>
    <p:sldId id="352" r:id="rId3"/>
    <p:sldId id="370" r:id="rId4"/>
    <p:sldId id="362" r:id="rId5"/>
    <p:sldId id="358" r:id="rId6"/>
    <p:sldId id="363" r:id="rId7"/>
    <p:sldId id="364" r:id="rId8"/>
    <p:sldId id="350" r:id="rId9"/>
    <p:sldId id="371" r:id="rId10"/>
    <p:sldId id="351" r:id="rId11"/>
    <p:sldId id="368" r:id="rId12"/>
    <p:sldId id="369" r:id="rId13"/>
    <p:sldId id="353" r:id="rId14"/>
    <p:sldId id="336" r:id="rId15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B14C"/>
    <a:srgbClr val="3F48CC"/>
    <a:srgbClr val="9F9F9F"/>
    <a:srgbClr val="ED1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8869" autoAdjust="0"/>
  </p:normalViewPr>
  <p:slideViewPr>
    <p:cSldViewPr snapToGrid="0">
      <p:cViewPr>
        <p:scale>
          <a:sx n="70" d="100"/>
          <a:sy n="70" d="100"/>
        </p:scale>
        <p:origin x="678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82D74D-CF27-4D18-B145-201533AEEA49}" type="datetimeFigureOut">
              <a:rPr lang="en-GB" smtClean="0"/>
              <a:t>05/07/2016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2679C0-B0C5-4534-8431-34102767F7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22196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D94B2-026C-47D1-A031-ACF46DD75405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8D78D3-21B0-4832-B0B1-663974453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31390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5379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sz="1200" dirty="0">
              <a:solidFill>
                <a:srgbClr val="0000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00366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sz="1200" dirty="0">
              <a:solidFill>
                <a:srgbClr val="0000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353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sz="1200" dirty="0">
              <a:solidFill>
                <a:srgbClr val="0000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86124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sz="1200" dirty="0">
              <a:solidFill>
                <a:srgbClr val="0000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44981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174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sz="1200" dirty="0">
              <a:solidFill>
                <a:srgbClr val="0000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1674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sz="1200" dirty="0">
              <a:solidFill>
                <a:srgbClr val="0000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3700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dirty="0" smtClean="0">
                <a:solidFill>
                  <a:schemeClr val="tx1"/>
                </a:solidFill>
              </a:rPr>
              <a:t>The</a:t>
            </a:r>
            <a:r>
              <a:rPr lang="en-GB" altLang="en-US" sz="1200" baseline="0" dirty="0" smtClean="0">
                <a:solidFill>
                  <a:schemeClr val="tx1"/>
                </a:solidFill>
              </a:rPr>
              <a:t> analyst</a:t>
            </a:r>
            <a:endParaRPr lang="en-GB" alt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260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sz="1200" dirty="0">
              <a:solidFill>
                <a:srgbClr val="0000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9070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sz="1200" dirty="0">
              <a:solidFill>
                <a:srgbClr val="0000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1104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sz="1200" dirty="0">
              <a:solidFill>
                <a:srgbClr val="0000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77038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sz="1200" dirty="0">
              <a:solidFill>
                <a:srgbClr val="0000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05027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altLang="en-US" sz="1200" dirty="0">
                  <a:solidFill>
                    <a:srgbClr val="000000"/>
                  </a:solidFill>
                </a:endParaRP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 smtClean="0">
                    <a:latin typeface="Calibri" panose="020F0502020204030204" pitchFamily="34" charset="0"/>
                  </a:rPr>
                  <a:t>The region of intersection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t-IT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sz="120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GB" sz="120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sz="1200" dirty="0">
                    <a:latin typeface="Calibri" panose="020F0502020204030204" pitchFamily="34" charset="0"/>
                  </a:rPr>
                  <a:t> and union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t-IT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sz="120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GB" sz="120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sz="1200" dirty="0">
                    <a:latin typeface="Calibri" panose="020F0502020204030204" pitchFamily="34" charset="0"/>
                  </a:rPr>
                  <a:t> between these two sets can be measured according to set theory. </a:t>
                </a:r>
                <a:endParaRPr lang="it-IT" sz="1200" dirty="0">
                  <a:latin typeface="Calibri" panose="020F0502020204030204" pitchFamily="34" charset="0"/>
                </a:endParaRPr>
              </a:p>
              <a:p>
                <a:endParaRPr lang="en-GB" dirty="0"/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altLang="en-US" sz="1200" dirty="0">
                  <a:solidFill>
                    <a:srgbClr val="000000"/>
                  </a:solidFill>
                </a:endParaRP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 smtClean="0">
                    <a:latin typeface="Calibri" panose="020F0502020204030204" pitchFamily="34" charset="0"/>
                  </a:rPr>
                  <a:t>The region of intersection </a:t>
                </a:r>
                <a:r>
                  <a:rPr lang="it-IT" sz="1200" i="0">
                    <a:latin typeface="Cambria Math" panose="02040503050406030204" pitchFamily="18" charset="0"/>
                  </a:rPr>
                  <a:t>(</a:t>
                </a:r>
                <a:r>
                  <a:rPr lang="en-GB" sz="1200" i="0">
                    <a:latin typeface="Cambria Math" panose="02040503050406030204" pitchFamily="18" charset="0"/>
                  </a:rPr>
                  <a:t>𝐴∩𝐵)</a:t>
                </a:r>
                <a:r>
                  <a:rPr lang="en-US" sz="1200" dirty="0">
                    <a:latin typeface="Calibri" panose="020F0502020204030204" pitchFamily="34" charset="0"/>
                  </a:rPr>
                  <a:t> and union </a:t>
                </a:r>
                <a:r>
                  <a:rPr lang="it-IT" sz="1200" i="0">
                    <a:latin typeface="Cambria Math" panose="02040503050406030204" pitchFamily="18" charset="0"/>
                  </a:rPr>
                  <a:t>(</a:t>
                </a:r>
                <a:r>
                  <a:rPr lang="en-GB" sz="1200" i="0">
                    <a:latin typeface="Cambria Math" panose="02040503050406030204" pitchFamily="18" charset="0"/>
                  </a:rPr>
                  <a:t>𝐴∪𝐵)</a:t>
                </a:r>
                <a:r>
                  <a:rPr lang="en-US" sz="1200" dirty="0">
                    <a:latin typeface="Calibri" panose="020F0502020204030204" pitchFamily="34" charset="0"/>
                  </a:rPr>
                  <a:t> between these two sets can be measured according to set theory. </a:t>
                </a:r>
                <a:endParaRPr lang="it-IT" sz="1200" dirty="0">
                  <a:latin typeface="Calibri" panose="020F0502020204030204" pitchFamily="34" charset="0"/>
                </a:endParaRPr>
              </a:p>
              <a:p>
                <a:endParaRPr lang="en-GB" dirty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3116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6748" y="6446416"/>
            <a:ext cx="1081596" cy="365125"/>
          </a:xfrm>
          <a:prstGeom prst="rect">
            <a:avLst/>
          </a:prstGeom>
        </p:spPr>
        <p:txBody>
          <a:bodyPr anchor="ctr"/>
          <a:lstStyle>
            <a:lvl1pPr algn="r">
              <a:defRPr sz="1400" b="1">
                <a:solidFill>
                  <a:schemeClr val="bg1"/>
                </a:solidFill>
                <a:latin typeface="DINPro-Medium" panose="020B0604020101020102" pitchFamily="34" charset="0"/>
              </a:defRPr>
            </a:lvl1pPr>
          </a:lstStyle>
          <a:p>
            <a:r>
              <a:rPr lang="en-GB" dirty="0"/>
              <a:t>Slide </a:t>
            </a:r>
            <a:fld id="{D32973EB-A831-44A3-9AA3-A24C04BE8DA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0136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90500" y="6476805"/>
            <a:ext cx="6438900" cy="365125"/>
          </a:xfrm>
          <a:prstGeom prst="rect">
            <a:avLst/>
          </a:prstGeom>
        </p:spPr>
        <p:txBody>
          <a:bodyPr/>
          <a:lstStyle/>
          <a:p>
            <a:endParaRPr lang="en-GB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26748" y="6446416"/>
            <a:ext cx="1081596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Slide </a:t>
            </a:r>
            <a:fld id="{D32973EB-A831-44A3-9AA3-A24C04BE8DA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0984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90500" y="6476805"/>
            <a:ext cx="6438900" cy="365125"/>
          </a:xfrm>
          <a:prstGeom prst="rect">
            <a:avLst/>
          </a:prstGeom>
        </p:spPr>
        <p:txBody>
          <a:bodyPr/>
          <a:lstStyle/>
          <a:p>
            <a:endParaRPr lang="en-GB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726748" y="6446416"/>
            <a:ext cx="1081596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Slide </a:t>
            </a:r>
            <a:fld id="{D32973EB-A831-44A3-9AA3-A24C04BE8DA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1533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DINPro-Black" panose="020B0A04020101010102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latin typeface="DINPro" panose="020B0504020101020102" pitchFamily="34" charset="0"/>
              </a:defRPr>
            </a:lvl1pPr>
            <a:lvl2pPr>
              <a:defRPr>
                <a:latin typeface="DINPro" panose="020B0504020101020102" pitchFamily="34" charset="0"/>
              </a:defRPr>
            </a:lvl2pPr>
            <a:lvl3pPr>
              <a:defRPr>
                <a:latin typeface="DINPro" panose="020B0504020101020102" pitchFamily="34" charset="0"/>
              </a:defRPr>
            </a:lvl3pPr>
            <a:lvl4pPr>
              <a:defRPr>
                <a:latin typeface="DINPro" panose="020B0504020101020102" pitchFamily="34" charset="0"/>
              </a:defRPr>
            </a:lvl4pPr>
            <a:lvl5pPr>
              <a:defRPr>
                <a:latin typeface="DINPro" panose="020B0504020101020102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6748" y="6446416"/>
            <a:ext cx="1081596" cy="365125"/>
          </a:xfrm>
          <a:prstGeom prst="rect">
            <a:avLst/>
          </a:prstGeom>
        </p:spPr>
        <p:txBody>
          <a:bodyPr anchor="ctr"/>
          <a:lstStyle>
            <a:lvl1pPr algn="r">
              <a:defRPr sz="1400" b="1">
                <a:solidFill>
                  <a:schemeClr val="bg1"/>
                </a:solidFill>
                <a:latin typeface="DINPro-Medium" panose="020B0604020101020102" pitchFamily="34" charset="0"/>
              </a:defRPr>
            </a:lvl1pPr>
          </a:lstStyle>
          <a:p>
            <a:r>
              <a:rPr lang="en-GB" dirty="0"/>
              <a:t>Slide </a:t>
            </a:r>
            <a:fld id="{D32973EB-A831-44A3-9AA3-A24C04BE8DA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2046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8" y="1709741"/>
            <a:ext cx="8543925" cy="2852737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8" y="4589466"/>
            <a:ext cx="8543925" cy="150018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77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825625"/>
            <a:ext cx="448468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2" y="1825625"/>
            <a:ext cx="444658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6748" y="6446416"/>
            <a:ext cx="1081596" cy="365125"/>
          </a:xfrm>
          <a:prstGeom prst="rect">
            <a:avLst/>
          </a:prstGeom>
        </p:spPr>
        <p:txBody>
          <a:bodyPr anchor="ctr"/>
          <a:lstStyle>
            <a:lvl1pPr algn="r">
              <a:defRPr sz="1400" b="1">
                <a:solidFill>
                  <a:schemeClr val="bg1"/>
                </a:solidFill>
                <a:latin typeface="DINPro-Medium" panose="020B0604020101020102" pitchFamily="34" charset="0"/>
              </a:defRPr>
            </a:lvl1pPr>
          </a:lstStyle>
          <a:p>
            <a:r>
              <a:rPr lang="en-GB" dirty="0"/>
              <a:t>Slide </a:t>
            </a:r>
            <a:fld id="{D32973EB-A831-44A3-9AA3-A24C04BE8DA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5359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365128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726748" y="6446416"/>
            <a:ext cx="1081596" cy="365125"/>
          </a:xfrm>
          <a:prstGeom prst="rect">
            <a:avLst/>
          </a:prstGeom>
        </p:spPr>
        <p:txBody>
          <a:bodyPr anchor="ctr"/>
          <a:lstStyle>
            <a:lvl1pPr algn="r">
              <a:defRPr sz="1400" b="1">
                <a:solidFill>
                  <a:schemeClr val="bg1"/>
                </a:solidFill>
                <a:latin typeface="DINPro-Medium" panose="020B0604020101020102" pitchFamily="34" charset="0"/>
              </a:defRPr>
            </a:lvl1pPr>
          </a:lstStyle>
          <a:p>
            <a:r>
              <a:rPr lang="en-GB" dirty="0"/>
              <a:t>Slide </a:t>
            </a:r>
            <a:fld id="{D32973EB-A831-44A3-9AA3-A24C04BE8DA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9875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6748" y="6446416"/>
            <a:ext cx="1081596" cy="365125"/>
          </a:xfrm>
          <a:prstGeom prst="rect">
            <a:avLst/>
          </a:prstGeom>
        </p:spPr>
        <p:txBody>
          <a:bodyPr anchor="ctr"/>
          <a:lstStyle>
            <a:lvl1pPr algn="r">
              <a:defRPr sz="1400" b="1">
                <a:solidFill>
                  <a:schemeClr val="bg1"/>
                </a:solidFill>
                <a:latin typeface="DINPro-Medium" panose="020B0604020101020102" pitchFamily="34" charset="0"/>
              </a:defRPr>
            </a:lvl1pPr>
          </a:lstStyle>
          <a:p>
            <a:r>
              <a:rPr lang="en-GB" dirty="0"/>
              <a:t>Slide </a:t>
            </a:r>
            <a:fld id="{D32973EB-A831-44A3-9AA3-A24C04BE8DA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0504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90500" y="6476805"/>
            <a:ext cx="6438900" cy="365125"/>
          </a:xfrm>
          <a:prstGeom prst="rect">
            <a:avLst/>
          </a:prstGeom>
        </p:spPr>
        <p:txBody>
          <a:bodyPr/>
          <a:lstStyle/>
          <a:p>
            <a:endParaRPr lang="en-GB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726748" y="6446416"/>
            <a:ext cx="1081596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Slide </a:t>
            </a:r>
            <a:fld id="{D32973EB-A831-44A3-9AA3-A24C04BE8DA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1228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1" y="987428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9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90500" y="6476805"/>
            <a:ext cx="6438900" cy="365125"/>
          </a:xfrm>
          <a:prstGeom prst="rect">
            <a:avLst/>
          </a:prstGeom>
        </p:spPr>
        <p:txBody>
          <a:bodyPr/>
          <a:lstStyle/>
          <a:p>
            <a:endParaRPr lang="en-GB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26748" y="6446416"/>
            <a:ext cx="1081596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Slide </a:t>
            </a:r>
            <a:fld id="{D32973EB-A831-44A3-9AA3-A24C04BE8DA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7654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1341" y="987428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9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90500" y="6476805"/>
            <a:ext cx="6438900" cy="365125"/>
          </a:xfrm>
          <a:prstGeom prst="rect">
            <a:avLst/>
          </a:prstGeom>
        </p:spPr>
        <p:txBody>
          <a:bodyPr/>
          <a:lstStyle/>
          <a:p>
            <a:endParaRPr lang="en-GB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26748" y="6446416"/>
            <a:ext cx="1081596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Slide </a:t>
            </a:r>
            <a:fld id="{D32973EB-A831-44A3-9AA3-A24C04BE8DA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5583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6353013"/>
            <a:ext cx="3314700" cy="504000"/>
          </a:xfrm>
          <a:prstGeom prst="rect">
            <a:avLst/>
          </a:prstGeom>
          <a:solidFill>
            <a:srgbClr val="002060"/>
          </a:solidFill>
          <a:ln>
            <a:solidFill>
              <a:srgbClr val="1A32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/>
          </a:p>
        </p:txBody>
      </p:sp>
      <p:sp>
        <p:nvSpPr>
          <p:cNvPr id="10" name="Rectangle 9"/>
          <p:cNvSpPr/>
          <p:nvPr userDrawn="1"/>
        </p:nvSpPr>
        <p:spPr>
          <a:xfrm>
            <a:off x="3314701" y="6352910"/>
            <a:ext cx="3314700" cy="504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6629400" y="6353010"/>
            <a:ext cx="3276600" cy="504000"/>
          </a:xfrm>
          <a:prstGeom prst="rect">
            <a:avLst/>
          </a:prstGeom>
          <a:solidFill>
            <a:srgbClr val="969696"/>
          </a:solidFill>
          <a:ln>
            <a:solidFill>
              <a:srgbClr val="9696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3000" y="294332"/>
            <a:ext cx="9360000" cy="5899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3000" y="1094875"/>
            <a:ext cx="9360000" cy="5087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GB" dirty="0">
                <a:solidFill>
                  <a:prstClr val="white"/>
                </a:solidFill>
              </a:rPr>
              <a:t>, Paris Dauphine University (France)</a:t>
            </a:r>
          </a:p>
          <a:p>
            <a:pPr algn="ctr"/>
            <a:endParaRPr lang="en-GB" sz="1050" dirty="0">
              <a:solidFill>
                <a:prstClr val="white"/>
              </a:solidFill>
            </a:endParaRPr>
          </a:p>
          <a:p>
            <a:pPr lvl="4"/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-73734" y="6327966"/>
            <a:ext cx="9949254" cy="784830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pPr lvl="0" algn="ctr"/>
            <a:endParaRPr lang="en-GB" sz="1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GB" sz="1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 Giordano,</a:t>
            </a:r>
            <a:r>
              <a:rPr lang="en-GB" sz="1000" b="1" baseline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I.</a:t>
            </a:r>
            <a:r>
              <a:rPr lang="en-GB" sz="1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Pluchinotta</a:t>
            </a:r>
          </a:p>
          <a:p>
            <a:pPr algn="ctr"/>
            <a:endParaRPr lang="it-IT" sz="1000" i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000" i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5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0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0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000" i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000" i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000" i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100" i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</a:t>
            </a:r>
            <a:r>
              <a:rPr lang="en-GB" sz="1100" i="0" baseline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2016</a:t>
            </a:r>
            <a:r>
              <a:rPr lang="en-GB" sz="1100" i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r>
              <a:rPr lang="en-GB" sz="1100" i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GB" sz="1100" i="0" baseline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749D997F-9FF9-414E-ADA8-7CD7F80C6798}" type="slidenum">
              <a:rPr lang="en-GB" sz="1100" i="0" baseline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GB" sz="1100" i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089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Garamond" panose="02020404030301010803" pitchFamily="18" charset="0"/>
          <a:ea typeface="+mj-ea"/>
          <a:cs typeface="Arial" panose="020B0604020202020204" pitchFamily="34" charset="0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8129" y="1398361"/>
            <a:ext cx="7429500" cy="1742757"/>
          </a:xfrm>
        </p:spPr>
        <p:txBody>
          <a:bodyPr anchor="ctr"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</a:rPr>
              <a:t>How to make ambiguity an enabling factor in group decision: </a:t>
            </a:r>
            <a:br>
              <a:rPr lang="en-US" sz="3200" dirty="0">
                <a:latin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</a:rPr>
              <a:t>hints from drought risk management</a:t>
            </a:r>
            <a:endParaRPr lang="en-GB" sz="3200" dirty="0">
              <a:latin typeface="Arial" panose="020B0604020202020204" pitchFamily="34" charset="0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342508" y="3815820"/>
            <a:ext cx="4073084" cy="2639458"/>
          </a:xfrm>
        </p:spPr>
        <p:txBody>
          <a:bodyPr>
            <a:normAutofit/>
          </a:bodyPr>
          <a:lstStyle/>
          <a:p>
            <a:pPr algn="l"/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Raffaele Giordano</a:t>
            </a:r>
          </a:p>
          <a:p>
            <a:pPr algn="l"/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Irene Pluchinotta</a:t>
            </a:r>
            <a:endParaRPr lang="en-US" sz="26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011680" y="3217255"/>
            <a:ext cx="5798820" cy="1524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0" y="6346901"/>
            <a:ext cx="3315600" cy="504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3315600" y="6346901"/>
            <a:ext cx="3315600" cy="504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6629400" y="6353010"/>
            <a:ext cx="3276600" cy="504000"/>
          </a:xfrm>
          <a:prstGeom prst="rect">
            <a:avLst/>
          </a:prstGeom>
          <a:solidFill>
            <a:srgbClr val="969696"/>
          </a:solidFill>
          <a:ln>
            <a:solidFill>
              <a:srgbClr val="9696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1" name="Subtitle 7"/>
          <p:cNvSpPr txBox="1">
            <a:spLocks/>
          </p:cNvSpPr>
          <p:nvPr/>
        </p:nvSpPr>
        <p:spPr>
          <a:xfrm>
            <a:off x="3712942" y="3877812"/>
            <a:ext cx="5832916" cy="2639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  <a:defRPr sz="195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37147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625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74295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463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11442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148590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185737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032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7180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Research Institute – National Research Council, Italy</a:t>
            </a:r>
          </a:p>
          <a:p>
            <a:endParaRPr lang="en-US" sz="2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LAMSADE-CNRS, Paris Dauphine University (France)</a:t>
            </a:r>
            <a:endParaRPr lang="en-US" sz="1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796" y="143258"/>
            <a:ext cx="1318002" cy="696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448" y="750367"/>
            <a:ext cx="1318002" cy="505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magine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37" y="175495"/>
            <a:ext cx="828000" cy="108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787" y="288222"/>
            <a:ext cx="4335225" cy="84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5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9852" y="157852"/>
            <a:ext cx="8083147" cy="589914"/>
          </a:xfrm>
        </p:spPr>
        <p:txBody>
          <a:bodyPr>
            <a:noAutofit/>
          </a:bodyPr>
          <a:lstStyle/>
          <a:p>
            <a:pPr algn="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The Ambiguity analysis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3000" y="972210"/>
            <a:ext cx="3382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Calibri" panose="020F0502020204030204" pitchFamily="34" charset="0"/>
              </a:rPr>
              <a:t>DIFFERENCES IN IS PERCEPTION: </a:t>
            </a:r>
          </a:p>
          <a:p>
            <a:r>
              <a:rPr lang="it-IT" b="1" dirty="0" smtClean="0">
                <a:latin typeface="Calibri" panose="020F0502020204030204" pitchFamily="34" charset="0"/>
              </a:rPr>
              <a:t>THE JACCARD INDEX</a:t>
            </a:r>
            <a:endParaRPr lang="it-IT" b="1" dirty="0"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03938" y="972210"/>
            <a:ext cx="4402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Calibri" panose="020F0502020204030204" pitchFamily="34" charset="0"/>
              </a:rPr>
              <a:t>DIFFERENCES IN MMDS: </a:t>
            </a:r>
          </a:p>
          <a:p>
            <a:r>
              <a:rPr lang="it-IT" b="1" dirty="0" smtClean="0">
                <a:latin typeface="Calibri" panose="020F0502020204030204" pitchFamily="34" charset="0"/>
              </a:rPr>
              <a:t>THE MODEL DISTANCE RATIO (MDR) INDEX</a:t>
            </a:r>
            <a:endParaRPr lang="it-IT" b="1" dirty="0">
              <a:latin typeface="Calibri" panose="020F0502020204030204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656287"/>
              </p:ext>
            </p:extLst>
          </p:nvPr>
        </p:nvGraphicFramePr>
        <p:xfrm>
          <a:off x="273000" y="1724515"/>
          <a:ext cx="4490071" cy="93554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941735">
                  <a:extLst>
                    <a:ext uri="{9D8B030D-6E8A-4147-A177-3AD203B41FA5}">
                      <a16:colId xmlns="" xmlns:a16="http://schemas.microsoft.com/office/drawing/2014/main" val="3115281443"/>
                    </a:ext>
                  </a:extLst>
                </a:gridCol>
                <a:gridCol w="1699177">
                  <a:extLst>
                    <a:ext uri="{9D8B030D-6E8A-4147-A177-3AD203B41FA5}">
                      <a16:colId xmlns="" xmlns:a16="http://schemas.microsoft.com/office/drawing/2014/main" val="3590385615"/>
                    </a:ext>
                  </a:extLst>
                </a:gridCol>
                <a:gridCol w="773626">
                  <a:extLst>
                    <a:ext uri="{9D8B030D-6E8A-4147-A177-3AD203B41FA5}">
                      <a16:colId xmlns="" xmlns:a16="http://schemas.microsoft.com/office/drawing/2014/main" val="1171266462"/>
                    </a:ext>
                  </a:extLst>
                </a:gridCol>
                <a:gridCol w="1075533">
                  <a:extLst>
                    <a:ext uri="{9D8B030D-6E8A-4147-A177-3AD203B41FA5}">
                      <a16:colId xmlns="" xmlns:a16="http://schemas.microsoft.com/office/drawing/2014/main" val="2779437380"/>
                    </a:ext>
                  </a:extLst>
                </a:gridCol>
              </a:tblGrid>
              <a:tr h="2619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 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Actor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J index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Distance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166440702"/>
                  </a:ext>
                </a:extLst>
              </a:tr>
              <a:tr h="2245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Analyst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Irrigation </a:t>
                      </a:r>
                      <a:r>
                        <a:rPr lang="en-GB" sz="1200" dirty="0" smtClean="0">
                          <a:effectLst/>
                        </a:rPr>
                        <a:t>Consortium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0,42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0,58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533735370"/>
                  </a:ext>
                </a:extLst>
              </a:tr>
              <a:tr h="2245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Analyst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Farmer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0,48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0,52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517268066"/>
                  </a:ext>
                </a:extLst>
              </a:tr>
              <a:tr h="2245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Analyst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Regional </a:t>
                      </a:r>
                      <a:r>
                        <a:rPr lang="en-GB" sz="1200" dirty="0" smtClean="0">
                          <a:effectLst/>
                        </a:rPr>
                        <a:t>Authority 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0,35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0,65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284059884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313488"/>
              </p:ext>
            </p:extLst>
          </p:nvPr>
        </p:nvGraphicFramePr>
        <p:xfrm>
          <a:off x="5503937" y="1724515"/>
          <a:ext cx="4129063" cy="147218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047078">
                  <a:extLst>
                    <a:ext uri="{9D8B030D-6E8A-4147-A177-3AD203B41FA5}">
                      <a16:colId xmlns="" xmlns:a16="http://schemas.microsoft.com/office/drawing/2014/main" val="516873763"/>
                    </a:ext>
                  </a:extLst>
                </a:gridCol>
                <a:gridCol w="1003099">
                  <a:extLst>
                    <a:ext uri="{9D8B030D-6E8A-4147-A177-3AD203B41FA5}">
                      <a16:colId xmlns="" xmlns:a16="http://schemas.microsoft.com/office/drawing/2014/main" val="3242076019"/>
                    </a:ext>
                  </a:extLst>
                </a:gridCol>
                <a:gridCol w="1206626">
                  <a:extLst>
                    <a:ext uri="{9D8B030D-6E8A-4147-A177-3AD203B41FA5}">
                      <a16:colId xmlns="" xmlns:a16="http://schemas.microsoft.com/office/drawing/2014/main" val="4161437198"/>
                    </a:ext>
                  </a:extLst>
                </a:gridCol>
                <a:gridCol w="872260">
                  <a:extLst>
                    <a:ext uri="{9D8B030D-6E8A-4147-A177-3AD203B41FA5}">
                      <a16:colId xmlns="" xmlns:a16="http://schemas.microsoft.com/office/drawing/2014/main" val="1377941159"/>
                    </a:ext>
                  </a:extLst>
                </a:gridCol>
              </a:tblGrid>
              <a:tr h="414706">
                <a:tc>
                  <a:txBody>
                    <a:bodyPr/>
                    <a:lstStyle/>
                    <a:p>
                      <a:pPr marR="469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0" dirty="0">
                          <a:effectLst/>
                        </a:rPr>
                        <a:t> </a:t>
                      </a:r>
                      <a:endParaRPr lang="it-IT" sz="1200" kern="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69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0" dirty="0">
                          <a:effectLst/>
                        </a:rPr>
                        <a:t>Regional </a:t>
                      </a:r>
                      <a:r>
                        <a:rPr lang="en-GB" sz="1200" kern="0" dirty="0" smtClean="0">
                          <a:effectLst/>
                        </a:rPr>
                        <a:t>Authority</a:t>
                      </a:r>
                      <a:endParaRPr lang="it-IT" sz="1200" kern="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69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0" dirty="0">
                          <a:effectLst/>
                        </a:rPr>
                        <a:t>Irrigation Consortium</a:t>
                      </a:r>
                      <a:endParaRPr lang="it-IT" sz="1200" kern="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69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0" dirty="0">
                          <a:effectLst/>
                        </a:rPr>
                        <a:t>Farmers</a:t>
                      </a:r>
                      <a:endParaRPr lang="it-IT" sz="1200" kern="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013306170"/>
                  </a:ext>
                </a:extLst>
              </a:tr>
              <a:tr h="414706">
                <a:tc>
                  <a:txBody>
                    <a:bodyPr/>
                    <a:lstStyle/>
                    <a:p>
                      <a:pPr marR="469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0" dirty="0">
                          <a:effectLst/>
                        </a:rPr>
                        <a:t>Regional </a:t>
                      </a:r>
                      <a:r>
                        <a:rPr lang="en-GB" sz="1200" kern="0" dirty="0" smtClean="0">
                          <a:effectLst/>
                        </a:rPr>
                        <a:t>Authority</a:t>
                      </a:r>
                      <a:endParaRPr lang="it-IT" sz="1200" kern="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69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0" dirty="0">
                          <a:effectLst/>
                        </a:rPr>
                        <a:t>-</a:t>
                      </a:r>
                      <a:endParaRPr lang="it-IT" sz="1200" kern="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69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0" dirty="0">
                          <a:effectLst/>
                        </a:rPr>
                        <a:t>0,21</a:t>
                      </a:r>
                      <a:endParaRPr lang="it-IT" sz="1200" kern="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69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0" dirty="0">
                          <a:effectLst/>
                        </a:rPr>
                        <a:t>0,90</a:t>
                      </a:r>
                      <a:endParaRPr lang="it-IT" sz="1200" kern="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462784804"/>
                  </a:ext>
                </a:extLst>
              </a:tr>
              <a:tr h="414706">
                <a:tc>
                  <a:txBody>
                    <a:bodyPr/>
                    <a:lstStyle/>
                    <a:p>
                      <a:pPr marR="469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0">
                          <a:effectLst/>
                        </a:rPr>
                        <a:t>Irrigation Consortium</a:t>
                      </a:r>
                      <a:endParaRPr lang="it-IT" sz="1200" kern="5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69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0">
                          <a:effectLst/>
                        </a:rPr>
                        <a:t>0,21</a:t>
                      </a:r>
                      <a:endParaRPr lang="it-IT" sz="1200" kern="5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69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0">
                          <a:effectLst/>
                        </a:rPr>
                        <a:t>-</a:t>
                      </a:r>
                      <a:endParaRPr lang="it-IT" sz="1200" kern="5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69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0" dirty="0">
                          <a:effectLst/>
                        </a:rPr>
                        <a:t>0,82</a:t>
                      </a:r>
                      <a:endParaRPr lang="it-IT" sz="1200" kern="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18109086"/>
                  </a:ext>
                </a:extLst>
              </a:tr>
              <a:tr h="198010">
                <a:tc>
                  <a:txBody>
                    <a:bodyPr/>
                    <a:lstStyle/>
                    <a:p>
                      <a:pPr marR="469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0" dirty="0">
                          <a:effectLst/>
                        </a:rPr>
                        <a:t>Farmers</a:t>
                      </a:r>
                      <a:endParaRPr lang="it-IT" sz="1200" kern="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69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0" dirty="0">
                          <a:effectLst/>
                        </a:rPr>
                        <a:t>0,90</a:t>
                      </a:r>
                      <a:endParaRPr lang="it-IT" sz="1200" kern="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69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0">
                          <a:effectLst/>
                        </a:rPr>
                        <a:t>0,82</a:t>
                      </a:r>
                      <a:endParaRPr lang="it-IT" sz="1200" kern="5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69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kern="0" dirty="0">
                          <a:effectLst/>
                        </a:rPr>
                        <a:t>-</a:t>
                      </a:r>
                      <a:endParaRPr lang="it-IT" sz="1200" kern="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4074343219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32056" y="3189552"/>
            <a:ext cx="4531015" cy="2923877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latin typeface="Calibri" panose="020F0502020204030204" pitchFamily="34" charset="0"/>
              </a:rPr>
              <a:t>The main </a:t>
            </a:r>
            <a:r>
              <a:rPr lang="it-IT" sz="1600" b="1" dirty="0" err="1">
                <a:latin typeface="Calibri" panose="020F0502020204030204" pitchFamily="34" charset="0"/>
              </a:rPr>
              <a:t>differences</a:t>
            </a:r>
            <a:r>
              <a:rPr lang="it-IT" sz="1600" b="1" dirty="0" smtClean="0">
                <a:latin typeface="Calibri" panose="020F0502020204030204" pitchFamily="34" charset="0"/>
              </a:rPr>
              <a:t>:</a:t>
            </a:r>
          </a:p>
          <a:p>
            <a:endParaRPr lang="it-IT" sz="600" b="1" dirty="0">
              <a:latin typeface="Calibri" panose="020F0502020204030204" pitchFamily="34" charset="0"/>
            </a:endParaRPr>
          </a:p>
          <a:p>
            <a:r>
              <a:rPr lang="en-GB" sz="1600" dirty="0" smtClean="0">
                <a:latin typeface="Calibri" panose="020F0502020204030204" pitchFamily="34" charset="0"/>
              </a:rPr>
              <a:t>1) the IC neglects </a:t>
            </a:r>
            <a:r>
              <a:rPr lang="en-GB" sz="1600" dirty="0">
                <a:latin typeface="Calibri" panose="020F0502020204030204" pitchFamily="34" charset="0"/>
              </a:rPr>
              <a:t>the capability of the </a:t>
            </a:r>
            <a:r>
              <a:rPr lang="en-GB" sz="1600" dirty="0" smtClean="0">
                <a:latin typeface="Calibri" panose="020F0502020204030204" pitchFamily="34" charset="0"/>
              </a:rPr>
              <a:t>F </a:t>
            </a:r>
            <a:r>
              <a:rPr lang="en-GB" sz="1600" dirty="0">
                <a:latin typeface="Calibri" panose="020F0502020204030204" pitchFamily="34" charset="0"/>
              </a:rPr>
              <a:t>to activate illegal </a:t>
            </a:r>
            <a:r>
              <a:rPr lang="en-GB" sz="1600" dirty="0" smtClean="0">
                <a:latin typeface="Calibri" panose="020F0502020204030204" pitchFamily="34" charset="0"/>
              </a:rPr>
              <a:t>pumping</a:t>
            </a:r>
          </a:p>
          <a:p>
            <a:endParaRPr lang="en-GB" sz="1600" dirty="0">
              <a:latin typeface="Calibri" panose="020F0502020204030204" pitchFamily="34" charset="0"/>
            </a:endParaRPr>
          </a:p>
          <a:p>
            <a:r>
              <a:rPr lang="en-GB" sz="1600" dirty="0">
                <a:latin typeface="Calibri" panose="020F0502020204030204" pitchFamily="34" charset="0"/>
              </a:rPr>
              <a:t>2) </a:t>
            </a:r>
            <a:r>
              <a:rPr lang="en-US" sz="1600" dirty="0">
                <a:latin typeface="Calibri" panose="020F0502020204030204" pitchFamily="34" charset="0"/>
              </a:rPr>
              <a:t>the </a:t>
            </a:r>
            <a:r>
              <a:rPr lang="en-US" sz="1600" dirty="0" smtClean="0">
                <a:latin typeface="Calibri" panose="020F0502020204030204" pitchFamily="34" charset="0"/>
              </a:rPr>
              <a:t>IC considers </a:t>
            </a:r>
            <a:r>
              <a:rPr lang="en-US" sz="1600" dirty="0">
                <a:latin typeface="Calibri" panose="020F0502020204030204" pitchFamily="34" charset="0"/>
              </a:rPr>
              <a:t>the information flow as a crucial resource in the interaction with </a:t>
            </a:r>
            <a:r>
              <a:rPr lang="en-US" sz="1600" dirty="0" smtClean="0">
                <a:latin typeface="Calibri" panose="020F0502020204030204" pitchFamily="34" charset="0"/>
              </a:rPr>
              <a:t>F</a:t>
            </a:r>
          </a:p>
          <a:p>
            <a:endParaRPr lang="en-US" sz="1600" dirty="0">
              <a:latin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</a:rPr>
              <a:t>3) the </a:t>
            </a:r>
            <a:r>
              <a:rPr lang="en-US" sz="1600" dirty="0" smtClean="0">
                <a:latin typeface="Calibri" panose="020F0502020204030204" pitchFamily="34" charset="0"/>
              </a:rPr>
              <a:t>RA ignores </a:t>
            </a:r>
            <a:r>
              <a:rPr lang="en-US" sz="1600" dirty="0">
                <a:latin typeface="Calibri" panose="020F0502020204030204" pitchFamily="34" charset="0"/>
              </a:rPr>
              <a:t>the role played by the </a:t>
            </a:r>
            <a:r>
              <a:rPr lang="en-US" sz="1600" dirty="0" smtClean="0">
                <a:latin typeface="Calibri" panose="020F0502020204030204" pitchFamily="34" charset="0"/>
              </a:rPr>
              <a:t>market</a:t>
            </a:r>
          </a:p>
          <a:p>
            <a:endParaRPr lang="en-US" sz="1600" dirty="0">
              <a:latin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</a:rPr>
              <a:t>4) the </a:t>
            </a:r>
            <a:r>
              <a:rPr lang="en-US" sz="1600" dirty="0" smtClean="0">
                <a:latin typeface="Calibri" panose="020F0502020204030204" pitchFamily="34" charset="0"/>
              </a:rPr>
              <a:t>RA perceives </a:t>
            </a:r>
            <a:r>
              <a:rPr lang="en-US" sz="1600" dirty="0">
                <a:latin typeface="Calibri" panose="020F0502020204030204" pitchFamily="34" charset="0"/>
              </a:rPr>
              <a:t>the control of the territory as a crucial resource to achieve its main goal</a:t>
            </a:r>
            <a:endParaRPr lang="it-IT" sz="1600" dirty="0"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72752" y="3500328"/>
            <a:ext cx="4285397" cy="1892826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latin typeface="Calibri" panose="020F0502020204030204" pitchFamily="34" charset="0"/>
              </a:rPr>
              <a:t>The main </a:t>
            </a:r>
            <a:r>
              <a:rPr lang="it-IT" sz="1600" b="1" dirty="0" err="1">
                <a:latin typeface="Calibri" panose="020F0502020204030204" pitchFamily="34" charset="0"/>
              </a:rPr>
              <a:t>differences</a:t>
            </a:r>
            <a:r>
              <a:rPr lang="it-IT" sz="1600" b="1" dirty="0" smtClean="0">
                <a:latin typeface="Calibri" panose="020F0502020204030204" pitchFamily="34" charset="0"/>
              </a:rPr>
              <a:t>:</a:t>
            </a:r>
          </a:p>
          <a:p>
            <a:endParaRPr lang="it-IT" sz="600" b="1" dirty="0">
              <a:latin typeface="Calibri" panose="020F0502020204030204" pitchFamily="34" charset="0"/>
            </a:endParaRPr>
          </a:p>
          <a:p>
            <a:r>
              <a:rPr lang="en-GB" sz="1600" dirty="0" smtClean="0">
                <a:latin typeface="Calibri" panose="020F0502020204030204" pitchFamily="34" charset="0"/>
              </a:rPr>
              <a:t>1) The RA perceives </a:t>
            </a:r>
            <a:r>
              <a:rPr lang="en-GB" sz="1600" dirty="0">
                <a:latin typeface="Calibri" panose="020F0502020204030204" pitchFamily="34" charset="0"/>
              </a:rPr>
              <a:t>the limits to GW as an action to restore the system </a:t>
            </a:r>
            <a:r>
              <a:rPr lang="en-GB" sz="1600" dirty="0" smtClean="0">
                <a:latin typeface="Calibri" panose="020F0502020204030204" pitchFamily="34" charset="0"/>
              </a:rPr>
              <a:t>equilibrium</a:t>
            </a:r>
          </a:p>
          <a:p>
            <a:endParaRPr lang="en-GB" sz="1600" dirty="0">
              <a:latin typeface="Calibri" panose="020F0502020204030204" pitchFamily="34" charset="0"/>
            </a:endParaRPr>
          </a:p>
          <a:p>
            <a:r>
              <a:rPr lang="en-GB" sz="1600" dirty="0">
                <a:latin typeface="Calibri" panose="020F0502020204030204" pitchFamily="34" charset="0"/>
              </a:rPr>
              <a:t>2) </a:t>
            </a:r>
            <a:r>
              <a:rPr lang="en-US" sz="1600" dirty="0">
                <a:latin typeface="Calibri" panose="020F0502020204030204" pitchFamily="34" charset="0"/>
              </a:rPr>
              <a:t>The </a:t>
            </a:r>
            <a:r>
              <a:rPr lang="en-US" sz="1600" dirty="0" smtClean="0">
                <a:latin typeface="Calibri" panose="020F0502020204030204" pitchFamily="34" charset="0"/>
              </a:rPr>
              <a:t>RA and </a:t>
            </a:r>
            <a:r>
              <a:rPr lang="en-US" sz="1600" dirty="0">
                <a:latin typeface="Calibri" panose="020F0502020204030204" pitchFamily="34" charset="0"/>
              </a:rPr>
              <a:t>the </a:t>
            </a:r>
            <a:r>
              <a:rPr lang="en-US" sz="1600" dirty="0" smtClean="0">
                <a:latin typeface="Calibri" panose="020F0502020204030204" pitchFamily="34" charset="0"/>
              </a:rPr>
              <a:t>IC perceive </a:t>
            </a:r>
            <a:r>
              <a:rPr lang="en-US" sz="1600" dirty="0">
                <a:latin typeface="Calibri" panose="020F0502020204030204" pitchFamily="34" charset="0"/>
              </a:rPr>
              <a:t>the water availability as the only driver influencing the system </a:t>
            </a:r>
            <a:r>
              <a:rPr lang="en-US" sz="1600" dirty="0" smtClean="0">
                <a:latin typeface="Calibri" panose="020F0502020204030204" pitchFamily="34" charset="0"/>
              </a:rPr>
              <a:t>dynamic</a:t>
            </a:r>
            <a:endParaRPr 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10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9852" y="157852"/>
            <a:ext cx="8083147" cy="589914"/>
          </a:xfrm>
        </p:spPr>
        <p:txBody>
          <a:bodyPr>
            <a:noAutofit/>
          </a:bodyPr>
          <a:lstStyle/>
          <a:p>
            <a:pPr algn="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The learning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process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/>
            </a:r>
            <a:b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</a:b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036228"/>
              </p:ext>
            </p:extLst>
          </p:nvPr>
        </p:nvGraphicFramePr>
        <p:xfrm>
          <a:off x="2233115" y="3911396"/>
          <a:ext cx="5098047" cy="1111353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931250">
                  <a:extLst>
                    <a:ext uri="{9D8B030D-6E8A-4147-A177-3AD203B41FA5}">
                      <a16:colId xmlns="" xmlns:a16="http://schemas.microsoft.com/office/drawing/2014/main" val="3624838704"/>
                    </a:ext>
                  </a:extLst>
                </a:gridCol>
                <a:gridCol w="2149643">
                  <a:extLst>
                    <a:ext uri="{9D8B030D-6E8A-4147-A177-3AD203B41FA5}">
                      <a16:colId xmlns="" xmlns:a16="http://schemas.microsoft.com/office/drawing/2014/main" val="3216783234"/>
                    </a:ext>
                  </a:extLst>
                </a:gridCol>
                <a:gridCol w="2017154">
                  <a:extLst>
                    <a:ext uri="{9D8B030D-6E8A-4147-A177-3AD203B41FA5}">
                      <a16:colId xmlns="" xmlns:a16="http://schemas.microsoft.com/office/drawing/2014/main" val="1651475117"/>
                    </a:ext>
                  </a:extLst>
                </a:gridCol>
              </a:tblGrid>
              <a:tr h="3094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Actor</a:t>
                      </a:r>
                      <a:endParaRPr lang="it-IT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J coefficients</a:t>
                      </a:r>
                      <a:endParaRPr lang="it-IT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/>
                </a:tc>
                <a:extLst>
                  <a:ext uri="{0D108BD9-81ED-4DB2-BD59-A6C34878D82A}">
                    <a16:rowId xmlns="" xmlns:a16="http://schemas.microsoft.com/office/drawing/2014/main" val="1910178283"/>
                  </a:ext>
                </a:extLst>
              </a:tr>
              <a:tr h="2673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Analyst</a:t>
                      </a:r>
                      <a:endParaRPr lang="it-IT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Irrigation consortium</a:t>
                      </a:r>
                      <a:endParaRPr lang="it-IT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0,64</a:t>
                      </a:r>
                      <a:endParaRPr lang="it-IT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/>
                </a:tc>
                <a:extLst>
                  <a:ext uri="{0D108BD9-81ED-4DB2-BD59-A6C34878D82A}">
                    <a16:rowId xmlns="" xmlns:a16="http://schemas.microsoft.com/office/drawing/2014/main" val="2799851559"/>
                  </a:ext>
                </a:extLst>
              </a:tr>
              <a:tr h="2673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Analyst</a:t>
                      </a:r>
                      <a:endParaRPr lang="it-IT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Farmer</a:t>
                      </a:r>
                      <a:endParaRPr lang="it-IT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0,53</a:t>
                      </a:r>
                      <a:endParaRPr lang="it-IT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/>
                </a:tc>
                <a:extLst>
                  <a:ext uri="{0D108BD9-81ED-4DB2-BD59-A6C34878D82A}">
                    <a16:rowId xmlns="" xmlns:a16="http://schemas.microsoft.com/office/drawing/2014/main" val="700753855"/>
                  </a:ext>
                </a:extLst>
              </a:tr>
              <a:tr h="2673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Analyst</a:t>
                      </a:r>
                      <a:endParaRPr lang="it-IT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Regional Authority</a:t>
                      </a:r>
                      <a:endParaRPr lang="it-IT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0,62</a:t>
                      </a:r>
                      <a:endParaRPr lang="it-IT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/>
                </a:tc>
                <a:extLst>
                  <a:ext uri="{0D108BD9-81ED-4DB2-BD59-A6C34878D82A}">
                    <a16:rowId xmlns="" xmlns:a16="http://schemas.microsoft.com/office/drawing/2014/main" val="1572709793"/>
                  </a:ext>
                </a:extLst>
              </a:tr>
            </a:tbl>
          </a:graphicData>
        </a:graphic>
      </p:graphicFrame>
      <p:sp>
        <p:nvSpPr>
          <p:cNvPr id="12" name="CasellaDiTesto 3"/>
          <p:cNvSpPr txBox="1"/>
          <p:nvPr/>
        </p:nvSpPr>
        <p:spPr>
          <a:xfrm>
            <a:off x="617591" y="1175419"/>
            <a:ext cx="88925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2060"/>
              </a:buClr>
              <a:buSzPct val="140000"/>
              <a:buFont typeface="Wingdings" panose="05000000000000000000" pitchFamily="2" charset="2"/>
              <a:buChar char="§"/>
            </a:pPr>
            <a:r>
              <a:rPr lang="en-US" dirty="0"/>
              <a:t>The Irrigation Consortium became aware of the importance of providing information to farmers in time to actually influence their decision process</a:t>
            </a:r>
          </a:p>
          <a:p>
            <a:pPr marL="285750" indent="-285750">
              <a:buClr>
                <a:srgbClr val="002060"/>
              </a:buClr>
              <a:buSzPct val="140000"/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Clr>
                <a:srgbClr val="002060"/>
              </a:buClr>
              <a:buSzPct val="140000"/>
              <a:buFont typeface="Wingdings" panose="05000000000000000000" pitchFamily="2" charset="2"/>
              <a:buChar char="§"/>
            </a:pPr>
            <a:r>
              <a:rPr lang="en-US" dirty="0"/>
              <a:t>The Irrigation Consortium became aware of the illegal pumping activities, which requires a better understanding of the impact of the water price policy.</a:t>
            </a:r>
          </a:p>
          <a:p>
            <a:pPr marL="285750" indent="-285750">
              <a:buClr>
                <a:srgbClr val="002060"/>
              </a:buClr>
              <a:buSzPct val="140000"/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Clr>
                <a:srgbClr val="002060"/>
              </a:buClr>
              <a:buSzPct val="140000"/>
              <a:buFont typeface="Wingdings" panose="05000000000000000000" pitchFamily="2" charset="2"/>
              <a:buChar char="§"/>
            </a:pPr>
            <a:r>
              <a:rPr lang="en-US" dirty="0"/>
              <a:t>The Regional Authority introduced the irrigation consortium’s role in influencing the farmers’ </a:t>
            </a:r>
            <a:r>
              <a:rPr lang="en-US" dirty="0" err="1"/>
              <a:t>behaviour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02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9852" y="157852"/>
            <a:ext cx="8083147" cy="589914"/>
          </a:xfrm>
        </p:spPr>
        <p:txBody>
          <a:bodyPr>
            <a:noAutofit/>
          </a:bodyPr>
          <a:lstStyle/>
          <a:p>
            <a:pPr algn="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The learning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process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/>
            </a:r>
            <a:b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</a:b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12" name="Immagine 3" descr="Loops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" t="18208" r="26791" b="20705"/>
          <a:stretch/>
        </p:blipFill>
        <p:spPr bwMode="auto">
          <a:xfrm>
            <a:off x="734642" y="747766"/>
            <a:ext cx="8735062" cy="53963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1538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000" y="157852"/>
            <a:ext cx="9360000" cy="589914"/>
          </a:xfrm>
        </p:spPr>
        <p:txBody>
          <a:bodyPr>
            <a:noAutofit/>
          </a:bodyPr>
          <a:lstStyle/>
          <a:p>
            <a:pPr algn="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Conclusions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49682" y="1299032"/>
            <a:ext cx="900663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2060"/>
              </a:buClr>
              <a:buSzPct val="140000"/>
              <a:buFont typeface="Wingdings" panose="05000000000000000000" pitchFamily="2" charset="2"/>
              <a:buChar char="§"/>
            </a:pPr>
            <a:r>
              <a:rPr lang="en-US" sz="2000" dirty="0" smtClean="0"/>
              <a:t>Decision-agents </a:t>
            </a:r>
            <a:r>
              <a:rPr lang="en-US" sz="2000" dirty="0"/>
              <a:t>have a limited understanding of the complexity of the </a:t>
            </a:r>
            <a:r>
              <a:rPr lang="en-US" sz="2000" b="1" dirty="0" smtClean="0">
                <a:solidFill>
                  <a:srgbClr val="002060"/>
                </a:solidFill>
              </a:rPr>
              <a:t>INTERACTION SPACE</a:t>
            </a:r>
            <a:endParaRPr lang="en-US" sz="2000" b="1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002060"/>
              </a:buClr>
              <a:buSzPct val="140000"/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85750" indent="-285750">
              <a:buClr>
                <a:srgbClr val="002060"/>
              </a:buClr>
              <a:buSzPct val="140000"/>
              <a:buFont typeface="Wingdings" panose="05000000000000000000" pitchFamily="2" charset="2"/>
              <a:buChar char="§"/>
            </a:pPr>
            <a:r>
              <a:rPr lang="en-US" sz="2000" dirty="0" smtClean="0"/>
              <a:t>Decision-agents tend </a:t>
            </a:r>
            <a:r>
              <a:rPr lang="en-US" sz="2000" dirty="0"/>
              <a:t>to neglect the existence of different and equally valid problem framing </a:t>
            </a:r>
            <a:r>
              <a:rPr lang="en-US" sz="2000" dirty="0"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2000" dirty="0" smtClean="0"/>
              <a:t>they </a:t>
            </a:r>
            <a:r>
              <a:rPr lang="en-US" sz="2000" dirty="0"/>
              <a:t>ignore the </a:t>
            </a:r>
            <a:r>
              <a:rPr lang="en-US" sz="2000" b="1" dirty="0" smtClean="0">
                <a:solidFill>
                  <a:srgbClr val="002060"/>
                </a:solidFill>
              </a:rPr>
              <a:t>AMBIGUITY</a:t>
            </a:r>
            <a:endParaRPr lang="en-US" sz="2000" b="1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002060"/>
              </a:buClr>
              <a:buSzPct val="140000"/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85750" indent="-285750">
              <a:buClr>
                <a:srgbClr val="002060"/>
              </a:buClr>
              <a:buSzPct val="140000"/>
              <a:buFont typeface="Wingdings" panose="05000000000000000000" pitchFamily="2" charset="2"/>
              <a:buChar char="§"/>
            </a:pPr>
            <a:r>
              <a:rPr lang="en-US" sz="2000" dirty="0" smtClean="0"/>
              <a:t>In order to take actions, decision-agents make assumptions about how the others are going to act and/or react to their actions </a:t>
            </a:r>
            <a:r>
              <a:rPr lang="en-US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2000" b="1" dirty="0" smtClean="0">
                <a:solidFill>
                  <a:srgbClr val="002060"/>
                </a:solidFill>
              </a:rPr>
              <a:t>CONFLICTING SITUATION</a:t>
            </a:r>
          </a:p>
          <a:p>
            <a:pPr marL="285750" indent="-285750">
              <a:buClr>
                <a:srgbClr val="002060"/>
              </a:buClr>
              <a:buSzPct val="140000"/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85750" indent="-285750">
              <a:buClr>
                <a:srgbClr val="002060"/>
              </a:buClr>
              <a:buSzPct val="140000"/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002060"/>
                </a:solidFill>
              </a:rPr>
              <a:t>COLLABORATIVE DROUGHT RISK MANAGEMENT CLAIMS FOR A DECISION-MAKING ENVIRONMENT IN WHICH THE PARTIES ARE FULLY AWARE OF THEIR ROLE AND THE ROLES OF THE OTHERS IN THE INTERACTION ENVIRONMENT (INTERDEPENDENCY PRINCIPLE) </a:t>
            </a:r>
            <a:endParaRPr lang="en-US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15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8129" y="2188775"/>
            <a:ext cx="7429500" cy="1742757"/>
          </a:xfrm>
        </p:spPr>
        <p:txBody>
          <a:bodyPr anchor="ctr"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</a:rPr>
              <a:t>Thank you.</a:t>
            </a:r>
            <a:endParaRPr lang="en-GB" sz="3200" dirty="0">
              <a:latin typeface="Arial" panose="020B0604020202020204" pitchFamily="34" charset="0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208129" y="3546845"/>
            <a:ext cx="7429500" cy="2639458"/>
          </a:xfrm>
        </p:spPr>
        <p:txBody>
          <a:bodyPr>
            <a:normAutofit/>
          </a:bodyPr>
          <a:lstStyle/>
          <a:p>
            <a:endParaRPr lang="en-US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raffaele.giordano@cnr.it</a:t>
            </a:r>
          </a:p>
          <a:p>
            <a:endParaRPr lang="en-US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irene.pluchinotta@dauphine.fr</a:t>
            </a:r>
            <a:endParaRPr lang="en-US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073990" y="3413414"/>
            <a:ext cx="5798820" cy="1524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0" y="6346901"/>
            <a:ext cx="3315600" cy="504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3315600" y="6346901"/>
            <a:ext cx="3315600" cy="504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6629400" y="6353010"/>
            <a:ext cx="3276600" cy="504000"/>
          </a:xfrm>
          <a:prstGeom prst="rect">
            <a:avLst/>
          </a:prstGeom>
          <a:solidFill>
            <a:srgbClr val="969696"/>
          </a:solidFill>
          <a:ln>
            <a:solidFill>
              <a:srgbClr val="9696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234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000" y="157852"/>
            <a:ext cx="9360000" cy="589914"/>
          </a:xfrm>
        </p:spPr>
        <p:txBody>
          <a:bodyPr>
            <a:noAutofit/>
          </a:bodyPr>
          <a:lstStyle/>
          <a:p>
            <a:pPr algn="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Background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87" name="Oval 2"/>
          <p:cNvSpPr>
            <a:spLocks noChangeArrowheads="1"/>
          </p:cNvSpPr>
          <p:nvPr/>
        </p:nvSpPr>
        <p:spPr bwMode="auto">
          <a:xfrm>
            <a:off x="1668597" y="785073"/>
            <a:ext cx="5629292" cy="4886340"/>
          </a:xfrm>
          <a:prstGeom prst="ellipse">
            <a:avLst/>
          </a:prstGeom>
          <a:solidFill>
            <a:schemeClr val="folHlink">
              <a:alpha val="59000"/>
            </a:schemeClr>
          </a:solidFill>
          <a:ln w="476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grpSp>
        <p:nvGrpSpPr>
          <p:cNvPr id="88" name="Group 3"/>
          <p:cNvGrpSpPr>
            <a:grpSpLocks/>
          </p:cNvGrpSpPr>
          <p:nvPr/>
        </p:nvGrpSpPr>
        <p:grpSpPr bwMode="auto">
          <a:xfrm>
            <a:off x="2065807" y="1321869"/>
            <a:ext cx="4974723" cy="3696078"/>
            <a:chOff x="1056" y="288"/>
            <a:chExt cx="3648" cy="2832"/>
          </a:xfrm>
        </p:grpSpPr>
        <p:sp>
          <p:nvSpPr>
            <p:cNvPr id="89" name="Oval 4"/>
            <p:cNvSpPr>
              <a:spLocks noChangeArrowheads="1"/>
            </p:cNvSpPr>
            <p:nvPr/>
          </p:nvSpPr>
          <p:spPr bwMode="auto">
            <a:xfrm>
              <a:off x="1152" y="288"/>
              <a:ext cx="3264" cy="2832"/>
            </a:xfrm>
            <a:prstGeom prst="ellipse">
              <a:avLst/>
            </a:prstGeom>
            <a:solidFill>
              <a:srgbClr val="FF0000">
                <a:alpha val="66000"/>
              </a:srgbClr>
            </a:solidFill>
            <a:ln w="476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pic>
          <p:nvPicPr>
            <p:cNvPr id="90" name="Picture 5" descr="pict2"/>
            <p:cNvPicPr>
              <a:picLocks noChangeAspect="1" noChangeArrowheads="1"/>
            </p:cNvPicPr>
            <p:nvPr/>
          </p:nvPicPr>
          <p:blipFill>
            <a:blip r:embed="rId3" cstate="print"/>
            <a:srcRect l="3448" r="6897"/>
            <a:stretch>
              <a:fillRect/>
            </a:stretch>
          </p:blipFill>
          <p:spPr bwMode="auto">
            <a:xfrm>
              <a:off x="3120" y="1195"/>
              <a:ext cx="858" cy="691"/>
            </a:xfrm>
            <a:prstGeom prst="rect">
              <a:avLst/>
            </a:prstGeom>
            <a:noFill/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</p:pic>
        <p:pic>
          <p:nvPicPr>
            <p:cNvPr id="91" name="Picture 6" descr="pict3"/>
            <p:cNvPicPr>
              <a:picLocks noChangeAspect="1" noChangeArrowheads="1"/>
            </p:cNvPicPr>
            <p:nvPr/>
          </p:nvPicPr>
          <p:blipFill>
            <a:blip r:embed="rId4"/>
            <a:srcRect l="41006" t="38000" r="41006" b="38857"/>
            <a:stretch>
              <a:fillRect/>
            </a:stretch>
          </p:blipFill>
          <p:spPr bwMode="auto">
            <a:xfrm>
              <a:off x="3417" y="2403"/>
              <a:ext cx="616" cy="573"/>
            </a:xfrm>
            <a:prstGeom prst="rect">
              <a:avLst/>
            </a:prstGeom>
            <a:noFill/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</p:pic>
        <p:pic>
          <p:nvPicPr>
            <p:cNvPr id="92" name="Picture 7" descr="pict6"/>
            <p:cNvPicPr>
              <a:picLocks noChangeAspect="1" noChangeArrowheads="1"/>
            </p:cNvPicPr>
            <p:nvPr/>
          </p:nvPicPr>
          <p:blipFill>
            <a:blip r:embed="rId5"/>
            <a:srcRect l="39722" t="37999" r="39722" b="38000"/>
            <a:stretch>
              <a:fillRect/>
            </a:stretch>
          </p:blipFill>
          <p:spPr bwMode="auto">
            <a:xfrm>
              <a:off x="3912" y="749"/>
              <a:ext cx="528" cy="446"/>
            </a:xfrm>
            <a:prstGeom prst="rect">
              <a:avLst/>
            </a:prstGeom>
            <a:noFill/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</p:pic>
        <p:pic>
          <p:nvPicPr>
            <p:cNvPr id="93" name="Picture 8" descr="pict7"/>
            <p:cNvPicPr>
              <a:picLocks noChangeAspect="1" noChangeArrowheads="1"/>
            </p:cNvPicPr>
            <p:nvPr/>
          </p:nvPicPr>
          <p:blipFill>
            <a:blip r:embed="rId6"/>
            <a:srcRect l="41862" t="40286" r="42720" b="40285"/>
            <a:stretch>
              <a:fillRect/>
            </a:stretch>
          </p:blipFill>
          <p:spPr bwMode="auto">
            <a:xfrm>
              <a:off x="3087" y="336"/>
              <a:ext cx="594" cy="541"/>
            </a:xfrm>
            <a:prstGeom prst="rect">
              <a:avLst/>
            </a:prstGeom>
            <a:noFill/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</p:pic>
        <p:pic>
          <p:nvPicPr>
            <p:cNvPr id="94" name="Picture 9" descr="pict8"/>
            <p:cNvPicPr>
              <a:picLocks noChangeAspect="1" noChangeArrowheads="1"/>
            </p:cNvPicPr>
            <p:nvPr/>
          </p:nvPicPr>
          <p:blipFill>
            <a:blip r:embed="rId7"/>
            <a:srcRect l="39722" t="39714" r="41006" b="39714"/>
            <a:stretch>
              <a:fillRect/>
            </a:stretch>
          </p:blipFill>
          <p:spPr bwMode="auto">
            <a:xfrm>
              <a:off x="2493" y="718"/>
              <a:ext cx="495" cy="381"/>
            </a:xfrm>
            <a:prstGeom prst="rect">
              <a:avLst/>
            </a:prstGeom>
            <a:noFill/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</p:pic>
        <p:pic>
          <p:nvPicPr>
            <p:cNvPr id="95" name="Picture 10" descr="pict9"/>
            <p:cNvPicPr>
              <a:picLocks noChangeAspect="1" noChangeArrowheads="1"/>
            </p:cNvPicPr>
            <p:nvPr/>
          </p:nvPicPr>
          <p:blipFill>
            <a:blip r:embed="rId8"/>
            <a:srcRect l="38437" t="39311" r="39722" b="39513"/>
            <a:stretch>
              <a:fillRect/>
            </a:stretch>
          </p:blipFill>
          <p:spPr bwMode="auto">
            <a:xfrm>
              <a:off x="2196" y="1481"/>
              <a:ext cx="561" cy="445"/>
            </a:xfrm>
            <a:prstGeom prst="rect">
              <a:avLst/>
            </a:prstGeom>
            <a:noFill/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</p:pic>
        <p:pic>
          <p:nvPicPr>
            <p:cNvPr id="96" name="Picture 11" descr="pict10"/>
            <p:cNvPicPr>
              <a:picLocks noChangeAspect="1" noChangeArrowheads="1"/>
            </p:cNvPicPr>
            <p:nvPr/>
          </p:nvPicPr>
          <p:blipFill>
            <a:blip r:embed="rId9"/>
            <a:srcRect l="41098" t="34572" r="41006" b="34570"/>
            <a:stretch>
              <a:fillRect/>
            </a:stretch>
          </p:blipFill>
          <p:spPr bwMode="auto">
            <a:xfrm>
              <a:off x="1668" y="2022"/>
              <a:ext cx="429" cy="572"/>
            </a:xfrm>
            <a:prstGeom prst="rect">
              <a:avLst/>
            </a:prstGeom>
            <a:noFill/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</p:pic>
        <p:pic>
          <p:nvPicPr>
            <p:cNvPr id="97" name="Picture 12" descr="pict11"/>
            <p:cNvPicPr>
              <a:picLocks noChangeAspect="1" noChangeArrowheads="1"/>
            </p:cNvPicPr>
            <p:nvPr/>
          </p:nvPicPr>
          <p:blipFill>
            <a:blip r:embed="rId10"/>
            <a:srcRect l="39722" t="41429" r="39722" b="41428"/>
            <a:stretch>
              <a:fillRect/>
            </a:stretch>
          </p:blipFill>
          <p:spPr bwMode="auto">
            <a:xfrm>
              <a:off x="2922" y="2054"/>
              <a:ext cx="528" cy="318"/>
            </a:xfrm>
            <a:prstGeom prst="rect">
              <a:avLst/>
            </a:prstGeom>
            <a:noFill/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</p:pic>
        <p:pic>
          <p:nvPicPr>
            <p:cNvPr id="98" name="Picture 13" descr="pict12"/>
            <p:cNvPicPr>
              <a:picLocks noChangeAspect="1" noChangeArrowheads="1"/>
            </p:cNvPicPr>
            <p:nvPr/>
          </p:nvPicPr>
          <p:blipFill>
            <a:blip r:embed="rId11"/>
            <a:srcRect l="38008" t="38318" r="38008" b="38318"/>
            <a:stretch>
              <a:fillRect/>
            </a:stretch>
          </p:blipFill>
          <p:spPr bwMode="auto">
            <a:xfrm>
              <a:off x="1056" y="1258"/>
              <a:ext cx="876" cy="732"/>
            </a:xfrm>
            <a:prstGeom prst="rect">
              <a:avLst/>
            </a:prstGeom>
            <a:noFill/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</p:pic>
        <p:pic>
          <p:nvPicPr>
            <p:cNvPr id="99" name="Picture 14" descr="pict1"/>
            <p:cNvPicPr>
              <a:picLocks noChangeAspect="1" noChangeArrowheads="1"/>
            </p:cNvPicPr>
            <p:nvPr/>
          </p:nvPicPr>
          <p:blipFill>
            <a:blip r:embed="rId12"/>
            <a:srcRect l="4358" t="3877" r="56424" b="43143"/>
            <a:stretch>
              <a:fillRect/>
            </a:stretch>
          </p:blipFill>
          <p:spPr bwMode="auto">
            <a:xfrm>
              <a:off x="1536" y="336"/>
              <a:ext cx="891" cy="869"/>
            </a:xfrm>
            <a:prstGeom prst="rect">
              <a:avLst/>
            </a:prstGeom>
            <a:noFill/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</p:pic>
        <p:sp>
          <p:nvSpPr>
            <p:cNvPr id="100" name="Line 15"/>
            <p:cNvSpPr>
              <a:spLocks noChangeShapeType="1"/>
            </p:cNvSpPr>
            <p:nvPr/>
          </p:nvSpPr>
          <p:spPr bwMode="auto">
            <a:xfrm>
              <a:off x="2955" y="2722"/>
              <a:ext cx="3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01" name="Line 16"/>
            <p:cNvSpPr>
              <a:spLocks noChangeShapeType="1"/>
            </p:cNvSpPr>
            <p:nvPr/>
          </p:nvSpPr>
          <p:spPr bwMode="auto">
            <a:xfrm flipV="1">
              <a:off x="4044" y="2308"/>
              <a:ext cx="99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02" name="Line 17"/>
            <p:cNvSpPr>
              <a:spLocks noChangeShapeType="1"/>
            </p:cNvSpPr>
            <p:nvPr/>
          </p:nvSpPr>
          <p:spPr bwMode="auto">
            <a:xfrm flipV="1">
              <a:off x="2856" y="1608"/>
              <a:ext cx="231" cy="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03" name="Line 18"/>
            <p:cNvSpPr>
              <a:spLocks noChangeShapeType="1"/>
            </p:cNvSpPr>
            <p:nvPr/>
          </p:nvSpPr>
          <p:spPr bwMode="auto">
            <a:xfrm>
              <a:off x="2427" y="1958"/>
              <a:ext cx="0" cy="2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04" name="Line 19"/>
            <p:cNvSpPr>
              <a:spLocks noChangeShapeType="1"/>
            </p:cNvSpPr>
            <p:nvPr/>
          </p:nvSpPr>
          <p:spPr bwMode="auto">
            <a:xfrm flipH="1">
              <a:off x="1965" y="1895"/>
              <a:ext cx="297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05" name="Line 20"/>
            <p:cNvSpPr>
              <a:spLocks noChangeShapeType="1"/>
            </p:cNvSpPr>
            <p:nvPr/>
          </p:nvSpPr>
          <p:spPr bwMode="auto">
            <a:xfrm>
              <a:off x="2196" y="1227"/>
              <a:ext cx="132" cy="2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06" name="Line 21"/>
            <p:cNvSpPr>
              <a:spLocks noChangeShapeType="1"/>
            </p:cNvSpPr>
            <p:nvPr/>
          </p:nvSpPr>
          <p:spPr bwMode="auto">
            <a:xfrm>
              <a:off x="1965" y="1672"/>
              <a:ext cx="1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07" name="Line 22"/>
            <p:cNvSpPr>
              <a:spLocks noChangeShapeType="1"/>
            </p:cNvSpPr>
            <p:nvPr/>
          </p:nvSpPr>
          <p:spPr bwMode="auto">
            <a:xfrm flipV="1">
              <a:off x="1899" y="940"/>
              <a:ext cx="2013" cy="4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08" name="Line 23"/>
            <p:cNvSpPr>
              <a:spLocks noChangeShapeType="1"/>
            </p:cNvSpPr>
            <p:nvPr/>
          </p:nvSpPr>
          <p:spPr bwMode="auto">
            <a:xfrm flipV="1">
              <a:off x="2658" y="1004"/>
              <a:ext cx="1254" cy="4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09" name="Line 24"/>
            <p:cNvSpPr>
              <a:spLocks noChangeShapeType="1"/>
            </p:cNvSpPr>
            <p:nvPr/>
          </p:nvSpPr>
          <p:spPr bwMode="auto">
            <a:xfrm flipV="1">
              <a:off x="2592" y="1736"/>
              <a:ext cx="594" cy="5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10" name="Line 25"/>
            <p:cNvSpPr>
              <a:spLocks noChangeShapeType="1"/>
            </p:cNvSpPr>
            <p:nvPr/>
          </p:nvSpPr>
          <p:spPr bwMode="auto">
            <a:xfrm flipV="1">
              <a:off x="3318" y="1895"/>
              <a:ext cx="33" cy="1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11" name="Line 26"/>
            <p:cNvSpPr>
              <a:spLocks noChangeShapeType="1"/>
            </p:cNvSpPr>
            <p:nvPr/>
          </p:nvSpPr>
          <p:spPr bwMode="auto">
            <a:xfrm>
              <a:off x="3714" y="686"/>
              <a:ext cx="198" cy="1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12" name="Line 27"/>
            <p:cNvSpPr>
              <a:spLocks noChangeShapeType="1"/>
            </p:cNvSpPr>
            <p:nvPr/>
          </p:nvSpPr>
          <p:spPr bwMode="auto">
            <a:xfrm>
              <a:off x="4110" y="1258"/>
              <a:ext cx="0" cy="5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13" name="Line 28"/>
            <p:cNvSpPr>
              <a:spLocks noChangeShapeType="1"/>
            </p:cNvSpPr>
            <p:nvPr/>
          </p:nvSpPr>
          <p:spPr bwMode="auto">
            <a:xfrm>
              <a:off x="3384" y="2340"/>
              <a:ext cx="99" cy="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14" name="Line 29"/>
            <p:cNvSpPr>
              <a:spLocks noChangeShapeType="1"/>
            </p:cNvSpPr>
            <p:nvPr/>
          </p:nvSpPr>
          <p:spPr bwMode="auto">
            <a:xfrm>
              <a:off x="2724" y="1863"/>
              <a:ext cx="297" cy="1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15" name="Line 30"/>
            <p:cNvSpPr>
              <a:spLocks noChangeShapeType="1"/>
            </p:cNvSpPr>
            <p:nvPr/>
          </p:nvSpPr>
          <p:spPr bwMode="auto">
            <a:xfrm flipV="1">
              <a:off x="1833" y="1036"/>
              <a:ext cx="726" cy="2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16" name="Line 31"/>
            <p:cNvSpPr>
              <a:spLocks noChangeShapeType="1"/>
            </p:cNvSpPr>
            <p:nvPr/>
          </p:nvSpPr>
          <p:spPr bwMode="auto">
            <a:xfrm flipH="1">
              <a:off x="2526" y="1131"/>
              <a:ext cx="132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17" name="Line 32"/>
            <p:cNvSpPr>
              <a:spLocks noChangeShapeType="1"/>
            </p:cNvSpPr>
            <p:nvPr/>
          </p:nvSpPr>
          <p:spPr bwMode="auto">
            <a:xfrm flipH="1" flipV="1">
              <a:off x="3681" y="1926"/>
              <a:ext cx="33" cy="4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18" name="Line 33"/>
            <p:cNvSpPr>
              <a:spLocks noChangeShapeType="1"/>
            </p:cNvSpPr>
            <p:nvPr/>
          </p:nvSpPr>
          <p:spPr bwMode="auto">
            <a:xfrm flipV="1">
              <a:off x="2625" y="845"/>
              <a:ext cx="594" cy="5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pic>
          <p:nvPicPr>
            <p:cNvPr id="119" name="Picture 34" descr="pict4"/>
            <p:cNvPicPr>
              <a:picLocks noChangeAspect="1" noChangeArrowheads="1"/>
            </p:cNvPicPr>
            <p:nvPr/>
          </p:nvPicPr>
          <p:blipFill>
            <a:blip r:embed="rId13"/>
            <a:srcRect l="19879" t="14980" r="20030" b="17146"/>
            <a:stretch>
              <a:fillRect/>
            </a:stretch>
          </p:blipFill>
          <p:spPr bwMode="auto">
            <a:xfrm>
              <a:off x="2064" y="2244"/>
              <a:ext cx="891" cy="727"/>
            </a:xfrm>
            <a:prstGeom prst="rect">
              <a:avLst/>
            </a:prstGeom>
            <a:noFill/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</p:pic>
        <p:sp>
          <p:nvSpPr>
            <p:cNvPr id="120" name="Line 35"/>
            <p:cNvSpPr>
              <a:spLocks noChangeShapeType="1"/>
            </p:cNvSpPr>
            <p:nvPr/>
          </p:nvSpPr>
          <p:spPr bwMode="auto">
            <a:xfrm>
              <a:off x="1932" y="1227"/>
              <a:ext cx="231" cy="11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pic>
          <p:nvPicPr>
            <p:cNvPr id="121" name="Picture 36" descr="pict13"/>
            <p:cNvPicPr>
              <a:picLocks noChangeAspect="1" noChangeArrowheads="1"/>
            </p:cNvPicPr>
            <p:nvPr/>
          </p:nvPicPr>
          <p:blipFill>
            <a:blip r:embed="rId14"/>
            <a:srcRect l="41006" t="34572" r="39722" b="34572"/>
            <a:stretch>
              <a:fillRect/>
            </a:stretch>
          </p:blipFill>
          <p:spPr bwMode="auto">
            <a:xfrm>
              <a:off x="4209" y="1322"/>
              <a:ext cx="495" cy="573"/>
            </a:xfrm>
            <a:prstGeom prst="rect">
              <a:avLst/>
            </a:prstGeom>
            <a:noFill/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</p:pic>
        <p:pic>
          <p:nvPicPr>
            <p:cNvPr id="122" name="Picture 37" descr="pict5"/>
            <p:cNvPicPr>
              <a:picLocks noChangeAspect="1" noChangeArrowheads="1"/>
            </p:cNvPicPr>
            <p:nvPr/>
          </p:nvPicPr>
          <p:blipFill>
            <a:blip r:embed="rId15"/>
            <a:srcRect l="41006" t="40526" r="41006" b="40527"/>
            <a:stretch>
              <a:fillRect/>
            </a:stretch>
          </p:blipFill>
          <p:spPr bwMode="auto">
            <a:xfrm>
              <a:off x="3978" y="1831"/>
              <a:ext cx="594" cy="477"/>
            </a:xfrm>
            <a:prstGeom prst="rect">
              <a:avLst/>
            </a:prstGeom>
            <a:noFill/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</p:pic>
        <p:sp>
          <p:nvSpPr>
            <p:cNvPr id="123" name="Line 38"/>
            <p:cNvSpPr>
              <a:spLocks noChangeShapeType="1"/>
            </p:cNvSpPr>
            <p:nvPr/>
          </p:nvSpPr>
          <p:spPr bwMode="auto">
            <a:xfrm>
              <a:off x="4374" y="1131"/>
              <a:ext cx="99" cy="1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24" name="Line 39"/>
            <p:cNvSpPr>
              <a:spLocks noChangeShapeType="1"/>
            </p:cNvSpPr>
            <p:nvPr/>
          </p:nvSpPr>
          <p:spPr bwMode="auto">
            <a:xfrm flipV="1">
              <a:off x="2823" y="2308"/>
              <a:ext cx="165" cy="1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25" name="Group 48"/>
          <p:cNvGrpSpPr>
            <a:grpSpLocks/>
          </p:cNvGrpSpPr>
          <p:nvPr/>
        </p:nvGrpSpPr>
        <p:grpSpPr bwMode="auto">
          <a:xfrm>
            <a:off x="8418492" y="1821935"/>
            <a:ext cx="498475" cy="787400"/>
            <a:chOff x="4224" y="240"/>
            <a:chExt cx="480" cy="816"/>
          </a:xfrm>
        </p:grpSpPr>
        <p:sp>
          <p:nvSpPr>
            <p:cNvPr id="126" name="Oval 49"/>
            <p:cNvSpPr>
              <a:spLocks noChangeArrowheads="1"/>
            </p:cNvSpPr>
            <p:nvPr/>
          </p:nvSpPr>
          <p:spPr bwMode="auto">
            <a:xfrm>
              <a:off x="4320" y="240"/>
              <a:ext cx="288" cy="288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7" name="Line 50"/>
            <p:cNvSpPr>
              <a:spLocks noChangeShapeType="1"/>
            </p:cNvSpPr>
            <p:nvPr/>
          </p:nvSpPr>
          <p:spPr bwMode="auto">
            <a:xfrm>
              <a:off x="4464" y="528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8" name="Line 51"/>
            <p:cNvSpPr>
              <a:spLocks noChangeShapeType="1"/>
            </p:cNvSpPr>
            <p:nvPr/>
          </p:nvSpPr>
          <p:spPr bwMode="auto">
            <a:xfrm flipH="1">
              <a:off x="4272" y="864"/>
              <a:ext cx="192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9" name="Line 52"/>
            <p:cNvSpPr>
              <a:spLocks noChangeShapeType="1"/>
            </p:cNvSpPr>
            <p:nvPr/>
          </p:nvSpPr>
          <p:spPr bwMode="auto">
            <a:xfrm>
              <a:off x="4464" y="864"/>
              <a:ext cx="192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0" name="Line 53"/>
            <p:cNvSpPr>
              <a:spLocks noChangeShapeType="1"/>
            </p:cNvSpPr>
            <p:nvPr/>
          </p:nvSpPr>
          <p:spPr bwMode="auto">
            <a:xfrm>
              <a:off x="4224" y="624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31" name="Line 54"/>
          <p:cNvSpPr>
            <a:spLocks noChangeShapeType="1"/>
          </p:cNvSpPr>
          <p:nvPr/>
        </p:nvSpPr>
        <p:spPr bwMode="auto">
          <a:xfrm flipV="1">
            <a:off x="6416636" y="2322001"/>
            <a:ext cx="2071702" cy="642942"/>
          </a:xfrm>
          <a:prstGeom prst="line">
            <a:avLst/>
          </a:prstGeom>
          <a:noFill/>
          <a:ln w="635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32" name="CasellaDiTesto 53"/>
          <p:cNvSpPr txBox="1"/>
          <p:nvPr/>
        </p:nvSpPr>
        <p:spPr>
          <a:xfrm rot="20559138">
            <a:off x="7059578" y="1887480"/>
            <a:ext cx="19288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Information</a:t>
            </a:r>
          </a:p>
        </p:txBody>
      </p:sp>
      <p:sp>
        <p:nvSpPr>
          <p:cNvPr id="133" name="Line 54"/>
          <p:cNvSpPr>
            <a:spLocks noChangeShapeType="1"/>
          </p:cNvSpPr>
          <p:nvPr/>
        </p:nvSpPr>
        <p:spPr bwMode="auto">
          <a:xfrm flipH="1">
            <a:off x="6979163" y="2679191"/>
            <a:ext cx="1580613" cy="1362532"/>
          </a:xfrm>
          <a:prstGeom prst="line">
            <a:avLst/>
          </a:prstGeom>
          <a:noFill/>
          <a:ln w="635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34" name="CasellaDiTesto 55"/>
          <p:cNvSpPr txBox="1"/>
          <p:nvPr/>
        </p:nvSpPr>
        <p:spPr>
          <a:xfrm>
            <a:off x="7369327" y="3661405"/>
            <a:ext cx="1357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/>
              <a:t>Decisions</a:t>
            </a:r>
            <a:endParaRPr lang="it-IT" sz="1600" dirty="0"/>
          </a:p>
        </p:txBody>
      </p:sp>
      <p:sp>
        <p:nvSpPr>
          <p:cNvPr id="135" name="Line 54"/>
          <p:cNvSpPr>
            <a:spLocks noChangeShapeType="1"/>
          </p:cNvSpPr>
          <p:nvPr/>
        </p:nvSpPr>
        <p:spPr bwMode="auto">
          <a:xfrm flipH="1" flipV="1">
            <a:off x="1844604" y="964679"/>
            <a:ext cx="1143008" cy="928694"/>
          </a:xfrm>
          <a:prstGeom prst="line">
            <a:avLst/>
          </a:prstGeom>
          <a:noFill/>
          <a:ln w="635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36" name="CasellaDiTesto 57"/>
          <p:cNvSpPr txBox="1"/>
          <p:nvPr/>
        </p:nvSpPr>
        <p:spPr>
          <a:xfrm rot="2359394">
            <a:off x="1804953" y="1180305"/>
            <a:ext cx="19288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Information</a:t>
            </a:r>
          </a:p>
        </p:txBody>
      </p:sp>
      <p:grpSp>
        <p:nvGrpSpPr>
          <p:cNvPr id="137" name="Group 48"/>
          <p:cNvGrpSpPr>
            <a:grpSpLocks/>
          </p:cNvGrpSpPr>
          <p:nvPr/>
        </p:nvGrpSpPr>
        <p:grpSpPr bwMode="auto">
          <a:xfrm>
            <a:off x="1344539" y="321737"/>
            <a:ext cx="498475" cy="787400"/>
            <a:chOff x="4224" y="240"/>
            <a:chExt cx="480" cy="816"/>
          </a:xfrm>
        </p:grpSpPr>
        <p:sp>
          <p:nvSpPr>
            <p:cNvPr id="138" name="Oval 49"/>
            <p:cNvSpPr>
              <a:spLocks noChangeArrowheads="1"/>
            </p:cNvSpPr>
            <p:nvPr/>
          </p:nvSpPr>
          <p:spPr bwMode="auto">
            <a:xfrm>
              <a:off x="4320" y="240"/>
              <a:ext cx="288" cy="288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9" name="Line 50"/>
            <p:cNvSpPr>
              <a:spLocks noChangeShapeType="1"/>
            </p:cNvSpPr>
            <p:nvPr/>
          </p:nvSpPr>
          <p:spPr bwMode="auto">
            <a:xfrm>
              <a:off x="4464" y="528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0" name="Line 51"/>
            <p:cNvSpPr>
              <a:spLocks noChangeShapeType="1"/>
            </p:cNvSpPr>
            <p:nvPr/>
          </p:nvSpPr>
          <p:spPr bwMode="auto">
            <a:xfrm flipH="1">
              <a:off x="4272" y="864"/>
              <a:ext cx="192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1" name="Line 52"/>
            <p:cNvSpPr>
              <a:spLocks noChangeShapeType="1"/>
            </p:cNvSpPr>
            <p:nvPr/>
          </p:nvSpPr>
          <p:spPr bwMode="auto">
            <a:xfrm>
              <a:off x="4464" y="864"/>
              <a:ext cx="192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2" name="Line 53"/>
            <p:cNvSpPr>
              <a:spLocks noChangeShapeType="1"/>
            </p:cNvSpPr>
            <p:nvPr/>
          </p:nvSpPr>
          <p:spPr bwMode="auto">
            <a:xfrm>
              <a:off x="4224" y="624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43" name="Line 54"/>
          <p:cNvSpPr>
            <a:spLocks noChangeShapeType="1"/>
          </p:cNvSpPr>
          <p:nvPr/>
        </p:nvSpPr>
        <p:spPr bwMode="auto">
          <a:xfrm>
            <a:off x="1487414" y="1178993"/>
            <a:ext cx="1068216" cy="1309478"/>
          </a:xfrm>
          <a:prstGeom prst="line">
            <a:avLst/>
          </a:prstGeom>
          <a:noFill/>
          <a:ln w="635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44" name="CasellaDiTesto 65"/>
          <p:cNvSpPr txBox="1"/>
          <p:nvPr/>
        </p:nvSpPr>
        <p:spPr>
          <a:xfrm>
            <a:off x="1361409" y="2195250"/>
            <a:ext cx="1357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/>
              <a:t>Decisions</a:t>
            </a:r>
            <a:endParaRPr lang="it-IT" sz="1600" dirty="0"/>
          </a:p>
        </p:txBody>
      </p:sp>
      <p:grpSp>
        <p:nvGrpSpPr>
          <p:cNvPr id="145" name="Group 48"/>
          <p:cNvGrpSpPr>
            <a:grpSpLocks/>
          </p:cNvGrpSpPr>
          <p:nvPr/>
        </p:nvGrpSpPr>
        <p:grpSpPr bwMode="auto">
          <a:xfrm>
            <a:off x="1273101" y="5320815"/>
            <a:ext cx="498475" cy="787400"/>
            <a:chOff x="4224" y="240"/>
            <a:chExt cx="480" cy="816"/>
          </a:xfrm>
        </p:grpSpPr>
        <p:sp>
          <p:nvSpPr>
            <p:cNvPr id="146" name="Oval 49"/>
            <p:cNvSpPr>
              <a:spLocks noChangeArrowheads="1"/>
            </p:cNvSpPr>
            <p:nvPr/>
          </p:nvSpPr>
          <p:spPr bwMode="auto">
            <a:xfrm>
              <a:off x="4320" y="240"/>
              <a:ext cx="288" cy="288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7" name="Line 50"/>
            <p:cNvSpPr>
              <a:spLocks noChangeShapeType="1"/>
            </p:cNvSpPr>
            <p:nvPr/>
          </p:nvSpPr>
          <p:spPr bwMode="auto">
            <a:xfrm>
              <a:off x="4464" y="528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8" name="Line 51"/>
            <p:cNvSpPr>
              <a:spLocks noChangeShapeType="1"/>
            </p:cNvSpPr>
            <p:nvPr/>
          </p:nvSpPr>
          <p:spPr bwMode="auto">
            <a:xfrm flipH="1">
              <a:off x="4272" y="864"/>
              <a:ext cx="192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9" name="Line 52"/>
            <p:cNvSpPr>
              <a:spLocks noChangeShapeType="1"/>
            </p:cNvSpPr>
            <p:nvPr/>
          </p:nvSpPr>
          <p:spPr bwMode="auto">
            <a:xfrm>
              <a:off x="4464" y="864"/>
              <a:ext cx="192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0" name="Line 53"/>
            <p:cNvSpPr>
              <a:spLocks noChangeShapeType="1"/>
            </p:cNvSpPr>
            <p:nvPr/>
          </p:nvSpPr>
          <p:spPr bwMode="auto">
            <a:xfrm>
              <a:off x="4224" y="624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51" name="Line 54"/>
          <p:cNvSpPr>
            <a:spLocks noChangeShapeType="1"/>
          </p:cNvSpPr>
          <p:nvPr/>
        </p:nvSpPr>
        <p:spPr bwMode="auto">
          <a:xfrm flipH="1">
            <a:off x="1773166" y="4679455"/>
            <a:ext cx="1643074" cy="1214446"/>
          </a:xfrm>
          <a:prstGeom prst="line">
            <a:avLst/>
          </a:prstGeom>
          <a:noFill/>
          <a:ln w="635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52" name="CasellaDiTesto 73"/>
          <p:cNvSpPr txBox="1"/>
          <p:nvPr/>
        </p:nvSpPr>
        <p:spPr>
          <a:xfrm>
            <a:off x="2130356" y="5536711"/>
            <a:ext cx="19288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Information</a:t>
            </a:r>
          </a:p>
        </p:txBody>
      </p:sp>
      <p:sp>
        <p:nvSpPr>
          <p:cNvPr id="153" name="Line 54"/>
          <p:cNvSpPr>
            <a:spLocks noChangeShapeType="1"/>
          </p:cNvSpPr>
          <p:nvPr/>
        </p:nvSpPr>
        <p:spPr bwMode="auto">
          <a:xfrm flipV="1">
            <a:off x="1709891" y="3848894"/>
            <a:ext cx="830477" cy="1709751"/>
          </a:xfrm>
          <a:prstGeom prst="line">
            <a:avLst/>
          </a:prstGeom>
          <a:noFill/>
          <a:ln w="635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54" name="CasellaDiTesto 75"/>
          <p:cNvSpPr txBox="1"/>
          <p:nvPr/>
        </p:nvSpPr>
        <p:spPr>
          <a:xfrm>
            <a:off x="1339465" y="3788890"/>
            <a:ext cx="1357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/>
              <a:t>Decisions</a:t>
            </a:r>
            <a:endParaRPr lang="it-IT" sz="1600" dirty="0"/>
          </a:p>
        </p:txBody>
      </p:sp>
      <p:grpSp>
        <p:nvGrpSpPr>
          <p:cNvPr id="155" name="Gruppo 84"/>
          <p:cNvGrpSpPr/>
          <p:nvPr/>
        </p:nvGrpSpPr>
        <p:grpSpPr>
          <a:xfrm rot="2476491">
            <a:off x="6954891" y="2460878"/>
            <a:ext cx="1393673" cy="857256"/>
            <a:chOff x="7143768" y="3714752"/>
            <a:chExt cx="1857388" cy="857256"/>
          </a:xfrm>
        </p:grpSpPr>
        <p:sp>
          <p:nvSpPr>
            <p:cNvPr id="156" name="Nuvola 76"/>
            <p:cNvSpPr/>
            <p:nvPr/>
          </p:nvSpPr>
          <p:spPr>
            <a:xfrm>
              <a:off x="7143768" y="3714752"/>
              <a:ext cx="1857388" cy="857256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7" name="CasellaDiTesto 77"/>
            <p:cNvSpPr txBox="1"/>
            <p:nvPr/>
          </p:nvSpPr>
          <p:spPr>
            <a:xfrm>
              <a:off x="7358082" y="3786190"/>
              <a:ext cx="14287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 err="1">
                  <a:solidFill>
                    <a:schemeClr val="bg1"/>
                  </a:solidFill>
                </a:rPr>
                <a:t>Mental</a:t>
              </a:r>
              <a:r>
                <a:rPr lang="it-IT" dirty="0">
                  <a:solidFill>
                    <a:schemeClr val="bg1"/>
                  </a:solidFill>
                </a:rPr>
                <a:t> </a:t>
              </a:r>
            </a:p>
            <a:p>
              <a:pPr algn="ctr"/>
              <a:r>
                <a:rPr lang="it-IT" dirty="0" err="1">
                  <a:solidFill>
                    <a:schemeClr val="bg1"/>
                  </a:solidFill>
                </a:rPr>
                <a:t>model</a:t>
              </a:r>
              <a:endParaRPr lang="it-IT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8" name="Gruppo 80"/>
          <p:cNvGrpSpPr/>
          <p:nvPr/>
        </p:nvGrpSpPr>
        <p:grpSpPr>
          <a:xfrm rot="19769529">
            <a:off x="1159609" y="1203772"/>
            <a:ext cx="1398547" cy="857256"/>
            <a:chOff x="7296168" y="3867152"/>
            <a:chExt cx="1857388" cy="857256"/>
          </a:xfrm>
        </p:grpSpPr>
        <p:sp>
          <p:nvSpPr>
            <p:cNvPr id="159" name="Nuvola 78"/>
            <p:cNvSpPr/>
            <p:nvPr/>
          </p:nvSpPr>
          <p:spPr>
            <a:xfrm>
              <a:off x="7296168" y="3867152"/>
              <a:ext cx="1857388" cy="857256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0" name="CasellaDiTesto 79"/>
            <p:cNvSpPr txBox="1"/>
            <p:nvPr/>
          </p:nvSpPr>
          <p:spPr>
            <a:xfrm>
              <a:off x="7563549" y="3931247"/>
              <a:ext cx="14287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 err="1">
                  <a:solidFill>
                    <a:schemeClr val="bg1"/>
                  </a:solidFill>
                </a:rPr>
                <a:t>Mental</a:t>
              </a:r>
              <a:r>
                <a:rPr lang="it-IT" dirty="0">
                  <a:solidFill>
                    <a:schemeClr val="bg1"/>
                  </a:solidFill>
                </a:rPr>
                <a:t> </a:t>
              </a:r>
            </a:p>
            <a:p>
              <a:pPr algn="ctr"/>
              <a:r>
                <a:rPr lang="it-IT" dirty="0" err="1">
                  <a:solidFill>
                    <a:schemeClr val="bg1"/>
                  </a:solidFill>
                </a:rPr>
                <a:t>model</a:t>
              </a:r>
              <a:endParaRPr lang="it-IT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1" name="Gruppo 81"/>
          <p:cNvGrpSpPr/>
          <p:nvPr/>
        </p:nvGrpSpPr>
        <p:grpSpPr>
          <a:xfrm rot="1684051">
            <a:off x="1462420" y="4602700"/>
            <a:ext cx="1444572" cy="857256"/>
            <a:chOff x="7296168" y="3867152"/>
            <a:chExt cx="1857388" cy="857256"/>
          </a:xfrm>
        </p:grpSpPr>
        <p:sp>
          <p:nvSpPr>
            <p:cNvPr id="162" name="Nuvola 82"/>
            <p:cNvSpPr/>
            <p:nvPr/>
          </p:nvSpPr>
          <p:spPr>
            <a:xfrm>
              <a:off x="7296168" y="3867152"/>
              <a:ext cx="1857388" cy="857256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3" name="CasellaDiTesto 83"/>
            <p:cNvSpPr txBox="1"/>
            <p:nvPr/>
          </p:nvSpPr>
          <p:spPr>
            <a:xfrm>
              <a:off x="7510482" y="3938590"/>
              <a:ext cx="14287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 err="1">
                  <a:solidFill>
                    <a:schemeClr val="bg1"/>
                  </a:solidFill>
                </a:rPr>
                <a:t>Mental</a:t>
              </a:r>
              <a:r>
                <a:rPr lang="it-IT" dirty="0">
                  <a:solidFill>
                    <a:schemeClr val="bg1"/>
                  </a:solidFill>
                </a:rPr>
                <a:t> </a:t>
              </a:r>
            </a:p>
            <a:p>
              <a:pPr algn="ctr"/>
              <a:r>
                <a:rPr lang="it-IT" dirty="0" err="1">
                  <a:solidFill>
                    <a:schemeClr val="bg1"/>
                  </a:solidFill>
                </a:rPr>
                <a:t>model</a:t>
              </a:r>
              <a:endParaRPr lang="it-IT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582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132" grpId="0"/>
      <p:bldP spid="133" grpId="0" animBg="1"/>
      <p:bldP spid="134" grpId="0"/>
      <p:bldP spid="135" grpId="0" animBg="1"/>
      <p:bldP spid="136" grpId="0"/>
      <p:bldP spid="143" grpId="0" animBg="1"/>
      <p:bldP spid="144" grpId="0"/>
      <p:bldP spid="151" grpId="0" animBg="1"/>
      <p:bldP spid="152" grpId="0"/>
      <p:bldP spid="153" grpId="0" animBg="1"/>
      <p:bldP spid="1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000" y="157852"/>
            <a:ext cx="9360000" cy="589914"/>
          </a:xfrm>
        </p:spPr>
        <p:txBody>
          <a:bodyPr>
            <a:noAutofit/>
          </a:bodyPr>
          <a:lstStyle/>
          <a:p>
            <a:pPr algn="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Background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82" name="Picture 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3199" y="787877"/>
            <a:ext cx="4670539" cy="42551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9571" y="878159"/>
            <a:ext cx="880068" cy="10522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1929" y="906826"/>
            <a:ext cx="4410075" cy="4133850"/>
          </a:xfrm>
          <a:prstGeom prst="rect">
            <a:avLst/>
          </a:prstGeom>
        </p:spPr>
      </p:pic>
      <p:cxnSp>
        <p:nvCxnSpPr>
          <p:cNvPr id="9" name="Straight Arrow Connector 8"/>
          <p:cNvCxnSpPr>
            <a:stCxn id="6" idx="3"/>
          </p:cNvCxnSpPr>
          <p:nvPr/>
        </p:nvCxnSpPr>
        <p:spPr>
          <a:xfrm>
            <a:off x="2819639" y="1404287"/>
            <a:ext cx="2052612" cy="670171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>
            <a:stCxn id="6" idx="3"/>
          </p:cNvCxnSpPr>
          <p:nvPr/>
        </p:nvCxnSpPr>
        <p:spPr>
          <a:xfrm>
            <a:off x="2819639" y="1404287"/>
            <a:ext cx="646892" cy="1570923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>
            <a:stCxn id="6" idx="3"/>
          </p:cNvCxnSpPr>
          <p:nvPr/>
        </p:nvCxnSpPr>
        <p:spPr>
          <a:xfrm>
            <a:off x="2819639" y="1404287"/>
            <a:ext cx="1128664" cy="844811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6" name="Picture 16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9558" y="4505554"/>
            <a:ext cx="880068" cy="105225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2819" y="1010967"/>
            <a:ext cx="4181475" cy="3886200"/>
          </a:xfrm>
          <a:prstGeom prst="rect">
            <a:avLst/>
          </a:prstGeom>
        </p:spPr>
      </p:pic>
      <p:cxnSp>
        <p:nvCxnSpPr>
          <p:cNvPr id="168" name="Straight Arrow Connector 167"/>
          <p:cNvCxnSpPr/>
          <p:nvPr/>
        </p:nvCxnSpPr>
        <p:spPr>
          <a:xfrm flipH="1" flipV="1">
            <a:off x="7282004" y="3603007"/>
            <a:ext cx="1070427" cy="1064526"/>
          </a:xfrm>
          <a:prstGeom prst="straightConnector1">
            <a:avLst/>
          </a:prstGeom>
          <a:ln w="19050">
            <a:solidFill>
              <a:srgbClr val="3F48CC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/>
          <p:nvPr/>
        </p:nvCxnSpPr>
        <p:spPr>
          <a:xfrm flipH="1" flipV="1">
            <a:off x="4230806" y="3729086"/>
            <a:ext cx="4121625" cy="938447"/>
          </a:xfrm>
          <a:prstGeom prst="straightConnector1">
            <a:avLst/>
          </a:prstGeom>
          <a:ln w="19050">
            <a:solidFill>
              <a:srgbClr val="3F48CC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/>
          <p:nvPr/>
        </p:nvCxnSpPr>
        <p:spPr>
          <a:xfrm flipH="1" flipV="1">
            <a:off x="6664809" y="3599897"/>
            <a:ext cx="1687622" cy="1064278"/>
          </a:xfrm>
          <a:prstGeom prst="straightConnector1">
            <a:avLst/>
          </a:prstGeom>
          <a:ln w="19050">
            <a:solidFill>
              <a:srgbClr val="3F48CC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/>
          <p:nvPr/>
        </p:nvCxnSpPr>
        <p:spPr>
          <a:xfrm flipH="1" flipV="1">
            <a:off x="5076967" y="2973751"/>
            <a:ext cx="3275464" cy="1690424"/>
          </a:xfrm>
          <a:prstGeom prst="straightConnector1">
            <a:avLst/>
          </a:prstGeom>
          <a:ln w="19050">
            <a:solidFill>
              <a:srgbClr val="3F48CC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503" y="4444044"/>
            <a:ext cx="880068" cy="10522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2786" y="985843"/>
            <a:ext cx="4095750" cy="3924300"/>
          </a:xfrm>
          <a:prstGeom prst="rect">
            <a:avLst/>
          </a:prstGeom>
        </p:spPr>
      </p:pic>
      <p:cxnSp>
        <p:nvCxnSpPr>
          <p:cNvPr id="18" name="Straight Arrow Connector 17"/>
          <p:cNvCxnSpPr>
            <a:stCxn id="16" idx="0"/>
          </p:cNvCxnSpPr>
          <p:nvPr/>
        </p:nvCxnSpPr>
        <p:spPr>
          <a:xfrm flipV="1">
            <a:off x="1499537" y="2425657"/>
            <a:ext cx="1976344" cy="2018387"/>
          </a:xfrm>
          <a:prstGeom prst="straightConnector1">
            <a:avLst/>
          </a:prstGeom>
          <a:ln w="19050">
            <a:solidFill>
              <a:srgbClr val="22B14C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6" idx="0"/>
          </p:cNvCxnSpPr>
          <p:nvPr/>
        </p:nvCxnSpPr>
        <p:spPr>
          <a:xfrm flipV="1">
            <a:off x="1499537" y="3930555"/>
            <a:ext cx="1976344" cy="513489"/>
          </a:xfrm>
          <a:prstGeom prst="straightConnector1">
            <a:avLst/>
          </a:prstGeom>
          <a:ln w="19050">
            <a:solidFill>
              <a:srgbClr val="22B14C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6" idx="0"/>
          </p:cNvCxnSpPr>
          <p:nvPr/>
        </p:nvCxnSpPr>
        <p:spPr>
          <a:xfrm flipV="1">
            <a:off x="1499537" y="3151769"/>
            <a:ext cx="1812426" cy="1292275"/>
          </a:xfrm>
          <a:prstGeom prst="straightConnector1">
            <a:avLst/>
          </a:prstGeom>
          <a:ln w="19050">
            <a:solidFill>
              <a:srgbClr val="22B14C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6" idx="0"/>
          </p:cNvCxnSpPr>
          <p:nvPr/>
        </p:nvCxnSpPr>
        <p:spPr>
          <a:xfrm flipV="1">
            <a:off x="1499537" y="3746945"/>
            <a:ext cx="1765093" cy="697099"/>
          </a:xfrm>
          <a:prstGeom prst="straightConnector1">
            <a:avLst/>
          </a:prstGeom>
          <a:ln w="19050">
            <a:solidFill>
              <a:srgbClr val="22B14C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981532" y="5401315"/>
            <a:ext cx="5942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The </a:t>
            </a:r>
            <a:r>
              <a:rPr lang="it-IT" dirty="0" err="1" smtClean="0"/>
              <a:t>behavioural</a:t>
            </a:r>
            <a:r>
              <a:rPr lang="it-IT" dirty="0" smtClean="0"/>
              <a:t> </a:t>
            </a:r>
            <a:r>
              <a:rPr lang="it-IT" dirty="0" err="1" smtClean="0"/>
              <a:t>repertoires</a:t>
            </a:r>
            <a:r>
              <a:rPr lang="it-IT" dirty="0" smtClean="0"/>
              <a:t> the agents use to </a:t>
            </a:r>
            <a:r>
              <a:rPr lang="it-IT" dirty="0" err="1" smtClean="0"/>
              <a:t>interact</a:t>
            </a:r>
            <a:r>
              <a:rPr lang="it-IT" dirty="0" smtClean="0"/>
              <a:t> with </a:t>
            </a:r>
            <a:r>
              <a:rPr lang="it-IT" dirty="0" err="1" smtClean="0"/>
              <a:t>one</a:t>
            </a:r>
            <a:r>
              <a:rPr lang="it-IT" dirty="0" smtClean="0"/>
              <a:t> </a:t>
            </a:r>
            <a:r>
              <a:rPr lang="it-IT" dirty="0" err="1" smtClean="0"/>
              <a:t>another</a:t>
            </a:r>
            <a:r>
              <a:rPr lang="it-IT" dirty="0" smtClean="0"/>
              <a:t> </a:t>
            </a:r>
            <a:r>
              <a:rPr lang="it-IT" dirty="0" err="1" smtClean="0"/>
              <a:t>affect</a:t>
            </a:r>
            <a:r>
              <a:rPr lang="it-IT" dirty="0" smtClean="0"/>
              <a:t> the </a:t>
            </a:r>
            <a:r>
              <a:rPr lang="it-IT" dirty="0" err="1" smtClean="0"/>
              <a:t>creation</a:t>
            </a:r>
            <a:r>
              <a:rPr lang="it-IT" dirty="0" smtClean="0"/>
              <a:t> of the </a:t>
            </a:r>
            <a:r>
              <a:rPr lang="it-IT" dirty="0" err="1" smtClean="0"/>
              <a:t>sharing</a:t>
            </a:r>
            <a:r>
              <a:rPr lang="it-IT" dirty="0" smtClean="0"/>
              <a:t> </a:t>
            </a:r>
            <a:r>
              <a:rPr lang="it-IT" dirty="0" err="1" smtClean="0"/>
              <a:t>understanding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4165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000" y="157852"/>
            <a:ext cx="9360000" cy="589914"/>
          </a:xfrm>
        </p:spPr>
        <p:txBody>
          <a:bodyPr>
            <a:noAutofit/>
          </a:bodyPr>
          <a:lstStyle/>
          <a:p>
            <a:pPr algn="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Goal and methodology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6" name="CasellaDiTesto 3"/>
          <p:cNvSpPr txBox="1"/>
          <p:nvPr/>
        </p:nvSpPr>
        <p:spPr>
          <a:xfrm>
            <a:off x="449682" y="2963796"/>
            <a:ext cx="90066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2060"/>
              </a:buClr>
              <a:buSzPct val="140000"/>
              <a:buFont typeface="Wingdings" panose="05000000000000000000" pitchFamily="2" charset="2"/>
              <a:buChar char="§"/>
            </a:pPr>
            <a:r>
              <a:rPr lang="en-US" sz="2000" dirty="0" smtClean="0"/>
              <a:t>Decision-agents’ </a:t>
            </a:r>
            <a:r>
              <a:rPr lang="en-US" sz="2000" dirty="0"/>
              <a:t>understanding of the interaction space</a:t>
            </a:r>
          </a:p>
          <a:p>
            <a:pPr marL="285750" indent="-285750">
              <a:buClr>
                <a:srgbClr val="002060"/>
              </a:buClr>
              <a:buSzPct val="140000"/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85750" indent="-285750">
              <a:buClr>
                <a:srgbClr val="002060"/>
              </a:buClr>
              <a:buSzPct val="140000"/>
              <a:buFont typeface="Wingdings" panose="05000000000000000000" pitchFamily="2" charset="2"/>
              <a:buChar char="§"/>
            </a:pPr>
            <a:r>
              <a:rPr lang="en-US" sz="2000" dirty="0" smtClean="0"/>
              <a:t>Decision-agents’ </a:t>
            </a:r>
            <a:r>
              <a:rPr lang="en-US" sz="2000" dirty="0"/>
              <a:t>understanding of the system dynamic </a:t>
            </a:r>
            <a:r>
              <a:rPr lang="en-US" sz="2000" dirty="0" smtClean="0"/>
              <a:t>(</a:t>
            </a:r>
            <a:r>
              <a:rPr lang="en-US" sz="2000" dirty="0"/>
              <a:t>Mental Model of Dynamic System)</a:t>
            </a:r>
          </a:p>
          <a:p>
            <a:pPr marL="285750" indent="-285750">
              <a:buClr>
                <a:srgbClr val="002060"/>
              </a:buClr>
              <a:buSzPct val="140000"/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85750" indent="-285750">
              <a:buClr>
                <a:srgbClr val="002060"/>
              </a:buClr>
              <a:buSzPct val="140000"/>
              <a:buFont typeface="Wingdings" panose="05000000000000000000" pitchFamily="2" charset="2"/>
              <a:buChar char="§"/>
            </a:pPr>
            <a:r>
              <a:rPr lang="en-US" sz="2000" dirty="0"/>
              <a:t>Ambiguity analysis</a:t>
            </a:r>
          </a:p>
          <a:p>
            <a:pPr marL="285750" indent="-285750">
              <a:buClr>
                <a:srgbClr val="002060"/>
              </a:buClr>
              <a:buSzPct val="140000"/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85750" indent="-285750">
              <a:buClr>
                <a:srgbClr val="002060"/>
              </a:buClr>
              <a:buSzPct val="140000"/>
              <a:buFont typeface="Wingdings" panose="05000000000000000000" pitchFamily="2" charset="2"/>
              <a:buChar char="§"/>
            </a:pPr>
            <a:r>
              <a:rPr lang="en-US" sz="2000" dirty="0"/>
              <a:t>Learning process</a:t>
            </a:r>
          </a:p>
        </p:txBody>
      </p:sp>
      <p:sp>
        <p:nvSpPr>
          <p:cNvPr id="4" name="Rectangle 3"/>
          <p:cNvSpPr/>
          <p:nvPr/>
        </p:nvSpPr>
        <p:spPr>
          <a:xfrm>
            <a:off x="1159099" y="1194061"/>
            <a:ext cx="7856113" cy="132343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chemeClr val="bg1"/>
                </a:solidFill>
              </a:rPr>
              <a:t>This work aims to demonstrate that sufficient overlap in interaction frames </a:t>
            </a:r>
            <a:r>
              <a:rPr lang="en-US" sz="2000" b="1" dirty="0" smtClean="0">
                <a:solidFill>
                  <a:schemeClr val="bg1"/>
                </a:solidFill>
              </a:rPr>
              <a:t>is a </a:t>
            </a:r>
            <a:r>
              <a:rPr lang="en-US" sz="2000" b="1" i="1" dirty="0">
                <a:solidFill>
                  <a:schemeClr val="bg1"/>
                </a:solidFill>
              </a:rPr>
              <a:t>sine-qua-non</a:t>
            </a:r>
            <a:r>
              <a:rPr lang="en-US" sz="2000" b="1" dirty="0">
                <a:solidFill>
                  <a:schemeClr val="bg1"/>
                </a:solidFill>
              </a:rPr>
              <a:t> condition allowing decision-actors with divergent </a:t>
            </a:r>
            <a:r>
              <a:rPr lang="en-US" sz="2000" b="1" dirty="0" smtClean="0">
                <a:solidFill>
                  <a:schemeClr val="bg1"/>
                </a:solidFill>
              </a:rPr>
              <a:t>problem frames </a:t>
            </a:r>
            <a:r>
              <a:rPr lang="en-US" sz="2000" b="1" dirty="0">
                <a:solidFill>
                  <a:schemeClr val="bg1"/>
                </a:solidFill>
              </a:rPr>
              <a:t>to interactively co-construct overlap in their decisions; that is, to </a:t>
            </a:r>
            <a:r>
              <a:rPr lang="en-US" sz="2000" b="1" dirty="0" smtClean="0">
                <a:solidFill>
                  <a:schemeClr val="bg1"/>
                </a:solidFill>
              </a:rPr>
              <a:t>develop collective </a:t>
            </a:r>
            <a:r>
              <a:rPr lang="en-US" sz="2000" b="1" dirty="0">
                <a:solidFill>
                  <a:schemeClr val="bg1"/>
                </a:solidFill>
              </a:rPr>
              <a:t>action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  <a:endParaRPr lang="it-I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57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000" y="157852"/>
            <a:ext cx="9360000" cy="589914"/>
          </a:xfrm>
        </p:spPr>
        <p:txBody>
          <a:bodyPr>
            <a:noAutofit/>
          </a:bodyPr>
          <a:lstStyle/>
          <a:p>
            <a:pPr algn="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D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rought risk management in the Apulia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Region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3" descr="Consorti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34" y="1576817"/>
            <a:ext cx="1489335" cy="166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3"/>
          <p:cNvSpPr txBox="1"/>
          <p:nvPr/>
        </p:nvSpPr>
        <p:spPr>
          <a:xfrm>
            <a:off x="4388910" y="1734977"/>
            <a:ext cx="534520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2060"/>
              </a:buClr>
              <a:buSzPct val="140000"/>
              <a:buFont typeface="Wingdings" panose="05000000000000000000" pitchFamily="2" charset="2"/>
              <a:buChar char="§"/>
            </a:pPr>
            <a:r>
              <a:rPr lang="en-GB" dirty="0"/>
              <a:t>The</a:t>
            </a:r>
            <a:r>
              <a:rPr lang="en-GB" dirty="0">
                <a:latin typeface="Calibri" panose="020F0502020204030204" pitchFamily="34" charset="0"/>
              </a:rPr>
              <a:t> R</a:t>
            </a:r>
            <a:r>
              <a:rPr lang="en-GB" dirty="0" smtClean="0">
                <a:latin typeface="Calibri" panose="020F0502020204030204" pitchFamily="34" charset="0"/>
              </a:rPr>
              <a:t>egional Water Authority </a:t>
            </a:r>
            <a:r>
              <a:rPr lang="en-GB" dirty="0">
                <a:latin typeface="Calibri" panose="020F0502020204030204" pitchFamily="34" charset="0"/>
              </a:rPr>
              <a:t>proposed the enforcement of </a:t>
            </a:r>
            <a:r>
              <a:rPr lang="en-GB" dirty="0" smtClean="0">
                <a:latin typeface="Calibri" panose="020F0502020204030204" pitchFamily="34" charset="0"/>
              </a:rPr>
              <a:t>restrictive </a:t>
            </a:r>
            <a:r>
              <a:rPr lang="en-GB" dirty="0">
                <a:latin typeface="Calibri" panose="020F0502020204030204" pitchFamily="34" charset="0"/>
              </a:rPr>
              <a:t>measures in the use of groundwater in case of </a:t>
            </a:r>
            <a:r>
              <a:rPr lang="en-GB" dirty="0" smtClean="0">
                <a:latin typeface="Calibri" panose="020F0502020204030204" pitchFamily="34" charset="0"/>
              </a:rPr>
              <a:t>drought</a:t>
            </a:r>
          </a:p>
          <a:p>
            <a:pPr marL="285750" indent="-285750">
              <a:buClr>
                <a:srgbClr val="002060"/>
              </a:buClr>
              <a:buSzPct val="140000"/>
              <a:buFont typeface="Wingdings" panose="05000000000000000000" pitchFamily="2" charset="2"/>
              <a:buChar char="§"/>
            </a:pPr>
            <a:endParaRPr lang="en-GB" dirty="0" smtClean="0">
              <a:latin typeface="Calibri" panose="020F0502020204030204" pitchFamily="34" charset="0"/>
            </a:endParaRPr>
          </a:p>
          <a:p>
            <a:pPr marL="285750" indent="-285750">
              <a:buClr>
                <a:srgbClr val="002060"/>
              </a:buClr>
              <a:buSzPct val="140000"/>
              <a:buFont typeface="Wingdings" panose="05000000000000000000" pitchFamily="2" charset="2"/>
              <a:buChar char="§"/>
            </a:pPr>
            <a:r>
              <a:rPr lang="en-GB" dirty="0" smtClean="0">
                <a:latin typeface="Calibri" panose="020F0502020204030204" pitchFamily="34" charset="0"/>
              </a:rPr>
              <a:t>The </a:t>
            </a:r>
            <a:r>
              <a:rPr lang="en-GB" dirty="0">
                <a:latin typeface="Calibri" panose="020F0502020204030204" pitchFamily="34" charset="0"/>
              </a:rPr>
              <a:t>new legislation caused strong conflicts between farmers, the </a:t>
            </a:r>
            <a:r>
              <a:rPr lang="en-GB" dirty="0" smtClean="0">
                <a:latin typeface="Calibri" panose="020F0502020204030204" pitchFamily="34" charset="0"/>
              </a:rPr>
              <a:t>Regional Authority </a:t>
            </a:r>
            <a:r>
              <a:rPr lang="en-GB" dirty="0">
                <a:latin typeface="Calibri" panose="020F0502020204030204" pitchFamily="34" charset="0"/>
              </a:rPr>
              <a:t>and the </a:t>
            </a:r>
            <a:r>
              <a:rPr lang="en-GB" dirty="0" smtClean="0">
                <a:latin typeface="Calibri" panose="020F0502020204030204" pitchFamily="34" charset="0"/>
              </a:rPr>
              <a:t>Irrigation Consortium </a:t>
            </a:r>
            <a:r>
              <a:rPr lang="en-GB" dirty="0">
                <a:latin typeface="Calibri" panose="020F0502020204030204" pitchFamily="34" charset="0"/>
              </a:rPr>
              <a:t>due to the expected economic damages to the agricultural </a:t>
            </a:r>
            <a:r>
              <a:rPr lang="en-GB" dirty="0" smtClean="0">
                <a:latin typeface="Calibri" panose="020F0502020204030204" pitchFamily="34" charset="0"/>
              </a:rPr>
              <a:t>sector</a:t>
            </a:r>
          </a:p>
          <a:p>
            <a:pPr marL="285750" indent="-285750">
              <a:buClr>
                <a:srgbClr val="002060"/>
              </a:buClr>
              <a:buSzPct val="140000"/>
              <a:buFont typeface="Wingdings" panose="05000000000000000000" pitchFamily="2" charset="2"/>
              <a:buChar char="§"/>
            </a:pPr>
            <a:endParaRPr lang="en-GB" dirty="0" smtClean="0">
              <a:latin typeface="Calibri" panose="020F0502020204030204" pitchFamily="34" charset="0"/>
            </a:endParaRPr>
          </a:p>
          <a:p>
            <a:pPr marL="285750" indent="-285750">
              <a:buClr>
                <a:srgbClr val="002060"/>
              </a:buClr>
              <a:buSzPct val="140000"/>
              <a:buFont typeface="Wingdings" panose="05000000000000000000" pitchFamily="2" charset="2"/>
              <a:buChar char="§"/>
            </a:pPr>
            <a:r>
              <a:rPr lang="en-GB" dirty="0" smtClean="0">
                <a:latin typeface="Calibri" panose="020F0502020204030204" pitchFamily="34" charset="0"/>
              </a:rPr>
              <a:t>Due </a:t>
            </a:r>
            <a:r>
              <a:rPr lang="en-GB" dirty="0">
                <a:latin typeface="Calibri" panose="020F0502020204030204" pitchFamily="34" charset="0"/>
              </a:rPr>
              <a:t>to this conflicting situation, the Water Protection Plan has not been implemented yet, and the </a:t>
            </a:r>
            <a:r>
              <a:rPr lang="en-GB" dirty="0" smtClean="0">
                <a:latin typeface="Calibri" panose="020F0502020204030204" pitchFamily="34" charset="0"/>
              </a:rPr>
              <a:t>Regional Authority </a:t>
            </a:r>
            <a:r>
              <a:rPr lang="en-GB" dirty="0">
                <a:latin typeface="Calibri" panose="020F0502020204030204" pitchFamily="34" charset="0"/>
              </a:rPr>
              <a:t>is carrying on a time </a:t>
            </a:r>
            <a:r>
              <a:rPr lang="en-GB" dirty="0" smtClean="0">
                <a:latin typeface="Calibri" panose="020F0502020204030204" pitchFamily="34" charset="0"/>
              </a:rPr>
              <a:t>and money consuming </a:t>
            </a:r>
            <a:r>
              <a:rPr lang="en-GB" dirty="0">
                <a:latin typeface="Calibri" panose="020F0502020204030204" pitchFamily="34" charset="0"/>
              </a:rPr>
              <a:t>revision </a:t>
            </a:r>
            <a:r>
              <a:rPr lang="en-GB" dirty="0" smtClean="0">
                <a:latin typeface="Calibri" panose="020F0502020204030204" pitchFamily="34" charset="0"/>
              </a:rPr>
              <a:t>process</a:t>
            </a:r>
            <a:endParaRPr lang="en-GB" dirty="0">
              <a:latin typeface="Calibri" panose="020F0502020204030204" pitchFamily="34" charset="0"/>
            </a:endParaRPr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4" b="9222"/>
          <a:stretch/>
        </p:blipFill>
        <p:spPr bwMode="auto">
          <a:xfrm>
            <a:off x="1773813" y="815210"/>
            <a:ext cx="2446571" cy="3008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835667"/>
              </p:ext>
            </p:extLst>
          </p:nvPr>
        </p:nvGraphicFramePr>
        <p:xfrm>
          <a:off x="307991" y="3890769"/>
          <a:ext cx="3991375" cy="1862256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518399">
                  <a:extLst>
                    <a:ext uri="{9D8B030D-6E8A-4147-A177-3AD203B41FA5}">
                      <a16:colId xmlns:a16="http://schemas.microsoft.com/office/drawing/2014/main" xmlns="" xmlns:a14="http://schemas.microsoft.com/office/drawing/2010/main" xmlns:mc="http://schemas.openxmlformats.org/markup-compatibility/2006" val="20001"/>
                    </a:ext>
                  </a:extLst>
                </a:gridCol>
                <a:gridCol w="1498212">
                  <a:extLst>
                    <a:ext uri="{9D8B030D-6E8A-4147-A177-3AD203B41FA5}">
                      <a16:colId xmlns:a16="http://schemas.microsoft.com/office/drawing/2014/main" xmlns="" xmlns:a14="http://schemas.microsoft.com/office/drawing/2010/main" xmlns:mc="http://schemas.openxmlformats.org/markup-compatibility/2006" val="20002"/>
                    </a:ext>
                  </a:extLst>
                </a:gridCol>
                <a:gridCol w="974764">
                  <a:extLst>
                    <a:ext uri="{9D8B030D-6E8A-4147-A177-3AD203B41FA5}">
                      <a16:colId xmlns:a16="http://schemas.microsoft.com/office/drawing/2014/main" xmlns="" xmlns:a14="http://schemas.microsoft.com/office/drawing/2010/main" xmlns:mc="http://schemas.openxmlformats.org/markup-compatibility/2006" val="20003"/>
                    </a:ext>
                  </a:extLst>
                </a:gridCol>
              </a:tblGrid>
              <a:tr h="3559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effectLst/>
                        </a:rPr>
                        <a:t> </a:t>
                      </a:r>
                      <a:r>
                        <a:rPr lang="en-GB" sz="1200" baseline="0" dirty="0" smtClean="0">
                          <a:effectLst/>
                        </a:rPr>
                        <a:t>Decision-Agent</a:t>
                      </a:r>
                      <a:endParaRPr lang="en-GB" sz="1200" baseline="0" dirty="0">
                        <a:effectLst/>
                        <a:latin typeface="DINPro-Light" panose="020B0504020101010102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effectLst/>
                        </a:rPr>
                        <a:t>Role</a:t>
                      </a:r>
                      <a:endParaRPr lang="en-GB" sz="1200" baseline="0" dirty="0">
                        <a:effectLst/>
                        <a:latin typeface="DINPro-Light" panose="020B0504020101010102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effectLst/>
                        </a:rPr>
                        <a:t>Type</a:t>
                      </a:r>
                      <a:endParaRPr lang="en-GB" sz="1200" baseline="0" dirty="0">
                        <a:effectLst/>
                        <a:latin typeface="DINPro-Light" panose="020B0504020101010102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xmlns:a14="http://schemas.microsoft.com/office/drawing/2010/main" xmlns:mc="http://schemas.openxmlformats.org/markup-compatibility/2006" val="10000"/>
                  </a:ext>
                </a:extLst>
              </a:tr>
              <a:tr h="5574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aseline="0" dirty="0">
                          <a:effectLst/>
                        </a:rPr>
                        <a:t>Regional Authority </a:t>
                      </a:r>
                      <a:endParaRPr lang="en-GB" sz="1200" baseline="0" dirty="0">
                        <a:effectLst/>
                        <a:latin typeface="DINPro-Light" panose="020B0504020101010102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aseline="0" dirty="0">
                          <a:effectLst/>
                        </a:rPr>
                        <a:t>Controller</a:t>
                      </a:r>
                      <a:endParaRPr lang="en-GB" sz="1200" baseline="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aseline="0" dirty="0">
                          <a:effectLst/>
                        </a:rPr>
                        <a:t> (high level)</a:t>
                      </a:r>
                      <a:endParaRPr lang="en-GB" sz="1200" baseline="0" dirty="0">
                        <a:effectLst/>
                        <a:latin typeface="DINPro-Light" panose="020B0504020101010102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aseline="0" dirty="0">
                          <a:effectLst/>
                        </a:rPr>
                        <a:t>Organization</a:t>
                      </a:r>
                      <a:endParaRPr lang="en-GB" sz="1200" baseline="0" dirty="0">
                        <a:effectLst/>
                        <a:latin typeface="DINPro-Light" panose="020B0504020101010102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xmlns:a14="http://schemas.microsoft.com/office/drawing/2010/main" xmlns:mc="http://schemas.openxmlformats.org/markup-compatibility/2006" val="552587128"/>
                  </a:ext>
                </a:extLst>
              </a:tr>
              <a:tr h="5574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effectLst/>
                        </a:rPr>
                        <a:t>Water Manager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effectLst/>
                        </a:rPr>
                        <a:t>Irrigation Consortium</a:t>
                      </a:r>
                      <a:endParaRPr lang="en-GB" sz="1200" baseline="0" dirty="0">
                        <a:effectLst/>
                        <a:latin typeface="DINPro-Light" panose="020B0504020101010102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effectLst/>
                        </a:rPr>
                        <a:t>Technician/Seller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effectLst/>
                        </a:rPr>
                        <a:t>(middle level)</a:t>
                      </a:r>
                      <a:endParaRPr lang="en-GB" sz="1200" baseline="0" dirty="0">
                        <a:effectLst/>
                        <a:latin typeface="DINPro-Light" panose="020B0504020101010102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effectLst/>
                        </a:rPr>
                        <a:t>Organization</a:t>
                      </a:r>
                      <a:endParaRPr lang="en-GB" sz="1200" baseline="0" dirty="0">
                        <a:effectLst/>
                        <a:latin typeface="DINPro-Light" panose="020B0504020101010102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xmlns:a14="http://schemas.microsoft.com/office/drawing/2010/main" xmlns:mc="http://schemas.openxmlformats.org/markup-compatibility/2006" val="10001"/>
                  </a:ext>
                </a:extLst>
              </a:tr>
              <a:tr h="3667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effectLst/>
                        </a:rPr>
                        <a:t>Farmers</a:t>
                      </a:r>
                      <a:endParaRPr lang="en-GB" sz="1200" baseline="0" dirty="0">
                        <a:effectLst/>
                        <a:latin typeface="DINPro-Light" panose="020B0504020101010102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effectLst/>
                        </a:rPr>
                        <a:t>Users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effectLst/>
                        </a:rPr>
                        <a:t>(Low level)</a:t>
                      </a:r>
                      <a:endParaRPr lang="en-GB" sz="1200" baseline="0" dirty="0">
                        <a:effectLst/>
                        <a:latin typeface="DINPro-Light" panose="020B0504020101010102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effectLst/>
                        </a:rPr>
                        <a:t>Individual</a:t>
                      </a:r>
                      <a:endParaRPr lang="en-GB" sz="1200" baseline="0" dirty="0">
                        <a:effectLst/>
                        <a:latin typeface="DINPro-Light" panose="020B0504020101010102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xmlns:a14="http://schemas.microsoft.com/office/drawing/2010/main" xmlns:mc="http://schemas.openxmlformats.org/markup-compatibility/2006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182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000" y="157852"/>
            <a:ext cx="9360000" cy="589914"/>
          </a:xfrm>
        </p:spPr>
        <p:txBody>
          <a:bodyPr>
            <a:noAutofit/>
          </a:bodyPr>
          <a:lstStyle/>
          <a:p>
            <a:pPr algn="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The interaction space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098" y="4331175"/>
            <a:ext cx="2779629" cy="76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63" dirty="0">
                <a:latin typeface="Calibri" panose="020F0502020204030204" pitchFamily="34" charset="0"/>
              </a:rPr>
              <a:t>Formal structure to describe the system of interactions within a finite set of </a:t>
            </a:r>
            <a:r>
              <a:rPr lang="it-IT" sz="1463" dirty="0" smtClean="0">
                <a:latin typeface="Calibri" panose="020F0502020204030204" pitchFamily="34" charset="0"/>
              </a:rPr>
              <a:t>agents</a:t>
            </a:r>
            <a:endParaRPr lang="it-IT" sz="1463" dirty="0"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579" y="1526612"/>
            <a:ext cx="2013659" cy="18345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41243" y="3776149"/>
                <a:ext cx="1709571" cy="317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463" i="1">
                          <a:latin typeface="Cambria Math" panose="02040503050406030204" pitchFamily="18" charset="0"/>
                        </a:rPr>
                        <m:t>𝐼𝑆</m:t>
                      </m:r>
                      <m:r>
                        <a:rPr lang="it-IT" sz="1463">
                          <a:latin typeface="Cambria Math" panose="02040503050406030204" pitchFamily="18" charset="0"/>
                        </a:rPr>
                        <m:t>= &lt;</m:t>
                      </m:r>
                      <m:r>
                        <a:rPr lang="it-IT" sz="1463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it-IT" sz="1463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it-IT" sz="1463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it-IT" sz="1463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it-IT" sz="1463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it-IT" sz="1463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it-IT" sz="1463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it-IT" sz="1463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it-IT" sz="1463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243" y="3776149"/>
                <a:ext cx="1709571" cy="31745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2173082"/>
                  </p:ext>
                </p:extLst>
              </p:nvPr>
            </p:nvGraphicFramePr>
            <p:xfrm>
              <a:off x="2957727" y="809747"/>
              <a:ext cx="6701560" cy="5102828"/>
            </p:xfrm>
            <a:graphic>
              <a:graphicData uri="http://schemas.openxmlformats.org/drawingml/2006/table">
                <a:tbl>
                  <a:tblPr firstRow="1" firstCol="1" bandRow="1">
                    <a:tableStyleId>{F5AB1C69-6EDB-4FF4-983F-18BD219EF322}</a:tableStyleId>
                  </a:tblPr>
                  <a:tblGrid>
                    <a:gridCol w="307747">
                      <a:extLst>
                        <a:ext uri="{9D8B030D-6E8A-4147-A177-3AD203B41FA5}">
                          <a16:colId xmlns="" xmlns:a16="http://schemas.microsoft.com/office/drawing/2014/main" val="3489825425"/>
                        </a:ext>
                      </a:extLst>
                    </a:gridCol>
                    <a:gridCol w="1268208">
                      <a:extLst>
                        <a:ext uri="{9D8B030D-6E8A-4147-A177-3AD203B41FA5}">
                          <a16:colId xmlns="" xmlns:a16="http://schemas.microsoft.com/office/drawing/2014/main" val="2022916569"/>
                        </a:ext>
                      </a:extLst>
                    </a:gridCol>
                    <a:gridCol w="277668">
                      <a:extLst>
                        <a:ext uri="{9D8B030D-6E8A-4147-A177-3AD203B41FA5}">
                          <a16:colId xmlns="" xmlns:a16="http://schemas.microsoft.com/office/drawing/2014/main" val="3537665923"/>
                        </a:ext>
                      </a:extLst>
                    </a:gridCol>
                    <a:gridCol w="1498330">
                      <a:extLst>
                        <a:ext uri="{9D8B030D-6E8A-4147-A177-3AD203B41FA5}">
                          <a16:colId xmlns="" xmlns:a16="http://schemas.microsoft.com/office/drawing/2014/main" val="604466939"/>
                        </a:ext>
                      </a:extLst>
                    </a:gridCol>
                    <a:gridCol w="761553">
                      <a:extLst>
                        <a:ext uri="{9D8B030D-6E8A-4147-A177-3AD203B41FA5}">
                          <a16:colId xmlns="" xmlns:a16="http://schemas.microsoft.com/office/drawing/2014/main" val="406256638"/>
                        </a:ext>
                      </a:extLst>
                    </a:gridCol>
                    <a:gridCol w="2588054">
                      <a:extLst>
                        <a:ext uri="{9D8B030D-6E8A-4147-A177-3AD203B41FA5}">
                          <a16:colId xmlns="" xmlns:a16="http://schemas.microsoft.com/office/drawing/2014/main" val="668611170"/>
                        </a:ext>
                      </a:extLst>
                    </a:gridCol>
                  </a:tblGrid>
                  <a:tr h="235436">
                    <a:tc grid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000" dirty="0">
                              <a:effectLst/>
                            </a:rPr>
                            <a:t>Objects</a:t>
                          </a:r>
                          <a:endParaRPr lang="it-IT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it-IT" sz="1000">
                              <a:effectLst/>
                            </a:rPr>
                            <a:t>Actors</a:t>
                          </a:r>
                          <a:endParaRPr lang="it-IT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000">
                              <a:effectLst/>
                            </a:rPr>
                            <a:t>Resources</a:t>
                          </a:r>
                          <a:endParaRPr lang="it-IT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3907606876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e>
                                  <m:sub>
                                    <m:r>
                                      <a:rPr lang="en-GB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000">
                              <a:effectLst/>
                            </a:rPr>
                            <a:t>Environmental protection</a:t>
                          </a:r>
                          <a:endParaRPr lang="it-IT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000">
                              <a:effectLst/>
                            </a:rPr>
                            <a:t>Regional Authority</a:t>
                          </a:r>
                          <a:endParaRPr lang="it-IT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GB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000">
                              <a:effectLst/>
                            </a:rPr>
                            <a:t>Legislative constraints and regulations</a:t>
                          </a:r>
                          <a:endParaRPr lang="it-IT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3625855936"/>
                      </a:ext>
                    </a:extLst>
                  </a:tr>
                  <a:tr h="168288">
                    <a:tc rowSpan="5"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e>
                                  <m:sub>
                                    <m:r>
                                      <a:rPr lang="en-GB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tc rowSpan="5"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000" dirty="0">
                              <a:effectLst/>
                            </a:rPr>
                            <a:t>Agricultural productivity</a:t>
                          </a:r>
                          <a:endParaRPr lang="it-IT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000" dirty="0">
                              <a:effectLst/>
                            </a:rPr>
                            <a:t>Irrigation consortium</a:t>
                          </a:r>
                          <a:endParaRPr lang="it-IT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GB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000">
                              <a:effectLst/>
                            </a:rPr>
                            <a:t>Economic resources (water price)</a:t>
                          </a:r>
                          <a:endParaRPr lang="it-IT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3734841584"/>
                      </a:ext>
                    </a:extLst>
                  </a:tr>
                  <a:tr h="148590"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GB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000">
                              <a:effectLst/>
                            </a:rPr>
                            <a:t>Information flow</a:t>
                          </a:r>
                          <a:endParaRPr lang="it-IT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4043865637"/>
                      </a:ext>
                    </a:extLst>
                  </a:tr>
                  <a:tr h="148590"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rowSpan="3"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tc rowSpan="3"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000" dirty="0">
                              <a:effectLst/>
                            </a:rPr>
                            <a:t>Farmers</a:t>
                          </a:r>
                          <a:endParaRPr lang="it-IT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GB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000">
                              <a:effectLst/>
                            </a:rPr>
                            <a:t>Water accessibility</a:t>
                          </a:r>
                          <a:endParaRPr lang="it-IT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4247307209"/>
                      </a:ext>
                    </a:extLst>
                  </a:tr>
                  <a:tr h="148590"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GB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000">
                              <a:effectLst/>
                            </a:rPr>
                            <a:t>Illegal actions</a:t>
                          </a:r>
                          <a:endParaRPr lang="it-IT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1339045068"/>
                      </a:ext>
                    </a:extLst>
                  </a:tr>
                  <a:tr h="148590"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GB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000">
                              <a:effectLst/>
                            </a:rPr>
                            <a:t>Yield</a:t>
                          </a:r>
                          <a:endParaRPr lang="it-IT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4233558746"/>
                      </a:ext>
                    </a:extLst>
                  </a:tr>
                  <a:tr h="168288">
                    <a:tc rowSpan="3"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e>
                                  <m:sub>
                                    <m:r>
                                      <a:rPr lang="en-GB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tc rowSpan="3"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000">
                              <a:effectLst/>
                            </a:rPr>
                            <a:t>Effectiveness of the irrigation water management</a:t>
                          </a:r>
                          <a:endParaRPr lang="it-IT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000">
                              <a:effectLst/>
                            </a:rPr>
                            <a:t>Irrigation consortium</a:t>
                          </a:r>
                          <a:endParaRPr lang="it-IT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GB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000">
                              <a:effectLst/>
                            </a:rPr>
                            <a:t>Economic resources (water price)</a:t>
                          </a:r>
                          <a:endParaRPr lang="it-IT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2018073783"/>
                      </a:ext>
                    </a:extLst>
                  </a:tr>
                  <a:tr h="148590"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GB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000">
                              <a:effectLst/>
                            </a:rPr>
                            <a:t>Information flow</a:t>
                          </a:r>
                          <a:endParaRPr lang="it-IT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2616067191"/>
                      </a:ext>
                    </a:extLst>
                  </a:tr>
                  <a:tr h="168288"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000">
                              <a:effectLst/>
                            </a:rPr>
                            <a:t>Regional Authority</a:t>
                          </a:r>
                          <a:endParaRPr lang="it-IT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GB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000">
                              <a:effectLst/>
                            </a:rPr>
                            <a:t>Legislative constraints and regulations</a:t>
                          </a:r>
                          <a:endParaRPr lang="it-IT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2985898712"/>
                      </a:ext>
                    </a:extLst>
                  </a:tr>
                  <a:tr h="168288">
                    <a:tc rowSpan="5"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e>
                                  <m:sub>
                                    <m:r>
                                      <a:rPr lang="en-GB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tc rowSpan="5"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000">
                              <a:effectLst/>
                            </a:rPr>
                            <a:t>Water availability</a:t>
                          </a:r>
                          <a:endParaRPr lang="it-IT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000" dirty="0">
                              <a:effectLst/>
                            </a:rPr>
                            <a:t>Irrigation consortium</a:t>
                          </a:r>
                          <a:endParaRPr lang="it-IT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GB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000">
                              <a:effectLst/>
                            </a:rPr>
                            <a:t>Information flow</a:t>
                          </a:r>
                          <a:endParaRPr lang="it-IT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395461196"/>
                      </a:ext>
                    </a:extLst>
                  </a:tr>
                  <a:tr h="148590"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rowSpan="3"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tc rowSpan="3"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000" dirty="0">
                              <a:effectLst/>
                            </a:rPr>
                            <a:t>Farmers</a:t>
                          </a:r>
                          <a:endParaRPr lang="it-IT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GB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000">
                              <a:effectLst/>
                            </a:rPr>
                            <a:t>Information flow</a:t>
                          </a:r>
                          <a:endParaRPr lang="it-IT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3790559025"/>
                      </a:ext>
                    </a:extLst>
                  </a:tr>
                  <a:tr h="148590"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GB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000">
                              <a:effectLst/>
                            </a:rPr>
                            <a:t>Illegal actions</a:t>
                          </a:r>
                          <a:endParaRPr lang="it-IT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2296745566"/>
                      </a:ext>
                    </a:extLst>
                  </a:tr>
                  <a:tr h="148590"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GB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000">
                              <a:effectLst/>
                            </a:rPr>
                            <a:t>Yield</a:t>
                          </a:r>
                          <a:endParaRPr lang="it-IT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2112259168"/>
                      </a:ext>
                    </a:extLst>
                  </a:tr>
                  <a:tr h="168288"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000">
                              <a:effectLst/>
                            </a:rPr>
                            <a:t>Regional Authority</a:t>
                          </a:r>
                          <a:endParaRPr lang="it-IT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GB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000">
                              <a:effectLst/>
                            </a:rPr>
                            <a:t>Legislative constraints and regulations</a:t>
                          </a:r>
                          <a:endParaRPr lang="it-IT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79075943"/>
                      </a:ext>
                    </a:extLst>
                  </a:tr>
                  <a:tr h="168288">
                    <a:tc rowSpan="3"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e>
                                  <m:sub>
                                    <m:r>
                                      <a:rPr lang="en-GB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tc rowSpan="3"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000">
                              <a:effectLst/>
                            </a:rPr>
                            <a:t>Decrease of groundwater overexploitation</a:t>
                          </a:r>
                          <a:endParaRPr lang="it-IT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000">
                              <a:effectLst/>
                            </a:rPr>
                            <a:t>Regional Authority</a:t>
                          </a:r>
                          <a:endParaRPr lang="it-IT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GB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000">
                              <a:effectLst/>
                            </a:rPr>
                            <a:t>Legislative constraints and regulations</a:t>
                          </a:r>
                          <a:endParaRPr lang="it-IT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3323599279"/>
                      </a:ext>
                    </a:extLst>
                  </a:tr>
                  <a:tr h="168288"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000">
                              <a:effectLst/>
                            </a:rPr>
                            <a:t>Irrigation consortium</a:t>
                          </a:r>
                          <a:endParaRPr lang="it-IT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GB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000" dirty="0">
                              <a:effectLst/>
                            </a:rPr>
                            <a:t>Economic resources (water price)</a:t>
                          </a:r>
                          <a:endParaRPr lang="it-IT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1778946476"/>
                      </a:ext>
                    </a:extLst>
                  </a:tr>
                  <a:tr h="148590"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GB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000" dirty="0">
                              <a:effectLst/>
                            </a:rPr>
                            <a:t>Technical resources</a:t>
                          </a:r>
                          <a:endParaRPr lang="it-IT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3978929814"/>
                      </a:ext>
                    </a:extLst>
                  </a:tr>
                  <a:tr h="168288">
                    <a:tc rowSpan="7"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e>
                                  <m:sub>
                                    <m:r>
                                      <a:rPr lang="en-GB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tc rowSpan="7"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it-IT" sz="1000">
                              <a:effectLst/>
                            </a:rPr>
                            <a:t>Water distribution and control of the irrigation network</a:t>
                          </a:r>
                          <a:endParaRPr lang="it-IT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tc rowSpan="5"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tc rowSpan="5"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000">
                              <a:effectLst/>
                            </a:rPr>
                            <a:t>Irrigation consortium</a:t>
                          </a:r>
                          <a:endParaRPr lang="it-IT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GB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000">
                              <a:effectLst/>
                            </a:rPr>
                            <a:t>Economic resources (water price)</a:t>
                          </a:r>
                          <a:endParaRPr lang="it-IT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2850130065"/>
                      </a:ext>
                    </a:extLst>
                  </a:tr>
                  <a:tr h="168288"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GB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000" dirty="0">
                              <a:effectLst/>
                            </a:rPr>
                            <a:t>Legislative constraints and regulations</a:t>
                          </a:r>
                          <a:endParaRPr lang="it-IT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1027861290"/>
                      </a:ext>
                    </a:extLst>
                  </a:tr>
                  <a:tr h="148590"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GB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000">
                              <a:effectLst/>
                            </a:rPr>
                            <a:t>Information flow</a:t>
                          </a:r>
                          <a:endParaRPr lang="it-IT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349228088"/>
                      </a:ext>
                    </a:extLst>
                  </a:tr>
                  <a:tr h="148590"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GB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000" dirty="0">
                              <a:effectLst/>
                            </a:rPr>
                            <a:t>Decisional power</a:t>
                          </a:r>
                          <a:endParaRPr lang="it-IT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1634255549"/>
                      </a:ext>
                    </a:extLst>
                  </a:tr>
                  <a:tr h="148590"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GB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000" dirty="0">
                              <a:effectLst/>
                            </a:rPr>
                            <a:t>Technical resources</a:t>
                          </a:r>
                          <a:endParaRPr lang="it-IT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3954194897"/>
                      </a:ext>
                    </a:extLst>
                  </a:tr>
                  <a:tr h="148590"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000">
                              <a:effectLst/>
                            </a:rPr>
                            <a:t>Farmers</a:t>
                          </a:r>
                          <a:endParaRPr lang="it-IT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GB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000">
                              <a:effectLst/>
                            </a:rPr>
                            <a:t>Technical resources</a:t>
                          </a:r>
                          <a:endParaRPr lang="it-IT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3802407899"/>
                      </a:ext>
                    </a:extLst>
                  </a:tr>
                  <a:tr h="148590"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GB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000" dirty="0">
                              <a:effectLst/>
                            </a:rPr>
                            <a:t>Illegal actions</a:t>
                          </a:r>
                          <a:endParaRPr lang="it-IT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3433693188"/>
                      </a:ext>
                    </a:extLst>
                  </a:tr>
                  <a:tr h="169691">
                    <a:tc rowSpan="2"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e>
                                  <m:sub>
                                    <m:r>
                                      <a:rPr lang="en-GB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it-IT" sz="1000">
                              <a:effectLst/>
                            </a:rPr>
                            <a:t>Reduction of water consumption during drought</a:t>
                          </a:r>
                          <a:endParaRPr lang="it-IT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000">
                              <a:effectLst/>
                            </a:rPr>
                            <a:t>Irrigation consortium</a:t>
                          </a:r>
                          <a:endParaRPr lang="it-IT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GB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000">
                              <a:effectLst/>
                            </a:rPr>
                            <a:t>Decisional power</a:t>
                          </a:r>
                          <a:endParaRPr lang="it-IT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2798103265"/>
                      </a:ext>
                    </a:extLst>
                  </a:tr>
                  <a:tr h="276079"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GB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000" dirty="0">
                              <a:effectLst/>
                            </a:rPr>
                            <a:t>Technical resources</a:t>
                          </a:r>
                          <a:endParaRPr lang="it-IT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3366044035"/>
                      </a:ext>
                    </a:extLst>
                  </a:tr>
                  <a:tr h="148590">
                    <a:tc rowSpan="2"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e>
                                  <m:sub>
                                    <m:r>
                                      <a:rPr lang="it-IT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it-IT" sz="1000" dirty="0" err="1">
                              <a:effectLst/>
                            </a:rPr>
                            <a:t>Env</a:t>
                          </a:r>
                          <a:r>
                            <a:rPr lang="it-IT" sz="1000" dirty="0">
                              <a:effectLst/>
                            </a:rPr>
                            <a:t>., </a:t>
                          </a:r>
                          <a:r>
                            <a:rPr lang="it-IT" sz="1000" dirty="0" err="1">
                              <a:effectLst/>
                            </a:rPr>
                            <a:t>econ</a:t>
                          </a:r>
                          <a:r>
                            <a:rPr lang="it-IT" sz="1000" dirty="0">
                              <a:effectLst/>
                            </a:rPr>
                            <a:t>. and social </a:t>
                          </a:r>
                          <a:r>
                            <a:rPr lang="it-IT" sz="1000" dirty="0" err="1">
                              <a:effectLst/>
                            </a:rPr>
                            <a:t>sustainability</a:t>
                          </a:r>
                          <a:r>
                            <a:rPr lang="it-IT" sz="1000" dirty="0">
                              <a:effectLst/>
                            </a:rPr>
                            <a:t> of the </a:t>
                          </a:r>
                          <a:r>
                            <a:rPr lang="it-IT" sz="1000" dirty="0" err="1">
                              <a:effectLst/>
                            </a:rPr>
                            <a:t>agricultural</a:t>
                          </a:r>
                          <a:r>
                            <a:rPr lang="it-IT" sz="1000" dirty="0">
                              <a:effectLst/>
                            </a:rPr>
                            <a:t> </a:t>
                          </a:r>
                          <a:r>
                            <a:rPr lang="it-IT" sz="1000" dirty="0" err="1">
                              <a:effectLst/>
                            </a:rPr>
                            <a:t>activities</a:t>
                          </a:r>
                          <a:endParaRPr lang="it-IT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000" dirty="0">
                              <a:effectLst/>
                            </a:rPr>
                            <a:t>Regional Authority</a:t>
                          </a:r>
                          <a:endParaRPr lang="it-IT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GB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000" dirty="0">
                              <a:effectLst/>
                            </a:rPr>
                            <a:t>Legislative constraints</a:t>
                          </a:r>
                          <a:endParaRPr lang="it-IT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2567369089"/>
                      </a:ext>
                    </a:extLst>
                  </a:tr>
                  <a:tr h="297180"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GB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000" dirty="0">
                              <a:effectLst/>
                            </a:rPr>
                            <a:t>Control of the territory</a:t>
                          </a:r>
                          <a:endParaRPr lang="it-IT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17054814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2173082"/>
                  </p:ext>
                </p:extLst>
              </p:nvPr>
            </p:nvGraphicFramePr>
            <p:xfrm>
              <a:off x="2957727" y="809747"/>
              <a:ext cx="6701560" cy="5102828"/>
            </p:xfrm>
            <a:graphic>
              <a:graphicData uri="http://schemas.openxmlformats.org/drawingml/2006/table">
                <a:tbl>
                  <a:tblPr firstRow="1" firstCol="1" bandRow="1">
                    <a:tableStyleId>{F5AB1C69-6EDB-4FF4-983F-18BD219EF322}</a:tableStyleId>
                  </a:tblPr>
                  <a:tblGrid>
                    <a:gridCol w="307747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3489825425"/>
                        </a:ext>
                      </a:extLst>
                    </a:gridCol>
                    <a:gridCol w="1268208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22916569"/>
                        </a:ext>
                      </a:extLst>
                    </a:gridCol>
                    <a:gridCol w="277668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3537665923"/>
                        </a:ext>
                      </a:extLst>
                    </a:gridCol>
                    <a:gridCol w="149833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604466939"/>
                        </a:ext>
                      </a:extLst>
                    </a:gridCol>
                    <a:gridCol w="761553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406256638"/>
                        </a:ext>
                      </a:extLst>
                    </a:gridCol>
                    <a:gridCol w="2588054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668611170"/>
                        </a:ext>
                      </a:extLst>
                    </a:gridCol>
                  </a:tblGrid>
                  <a:tr h="235436">
                    <a:tc grid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000" dirty="0">
                              <a:effectLst/>
                            </a:rPr>
                            <a:t>Objects</a:t>
                          </a:r>
                          <a:endParaRPr lang="it-IT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it-IT" sz="1000">
                              <a:effectLst/>
                            </a:rPr>
                            <a:t>Actors</a:t>
                          </a:r>
                          <a:endParaRPr lang="it-IT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000">
                              <a:effectLst/>
                            </a:rPr>
                            <a:t>Resources</a:t>
                          </a:r>
                          <a:endParaRPr lang="it-IT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907606876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37865" marR="37865" marT="0" marB="0" anchor="ctr">
                        <a:blipFill rotWithShape="0">
                          <a:blip r:embed="rId5"/>
                          <a:stretch>
                            <a:fillRect l="-1961" t="-80000" r="-2064706" b="-152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000">
                              <a:effectLst/>
                            </a:rPr>
                            <a:t>Environmental protection</a:t>
                          </a:r>
                          <a:endParaRPr lang="it-IT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37865" marR="37865" marT="0" marB="0" anchor="ctr">
                        <a:blipFill rotWithShape="0">
                          <a:blip r:embed="rId5"/>
                          <a:stretch>
                            <a:fillRect l="-577778" t="-80000" r="-1777778" b="-152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000">
                              <a:effectLst/>
                            </a:rPr>
                            <a:t>Regional Authority</a:t>
                          </a:r>
                          <a:endParaRPr lang="it-IT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37865" marR="37865" marT="0" marB="0" anchor="ctr">
                        <a:blipFill rotWithShape="0">
                          <a:blip r:embed="rId5"/>
                          <a:stretch>
                            <a:fillRect l="-440800" t="-80000" r="-343200" b="-152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000">
                              <a:effectLst/>
                            </a:rPr>
                            <a:t>Legislative constraints and regulations</a:t>
                          </a:r>
                          <a:endParaRPr lang="it-IT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625855936"/>
                      </a:ext>
                    </a:extLst>
                  </a:tr>
                  <a:tr h="168288">
                    <a:tc rowSpan="5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37865" marR="37865" marT="0" marB="0" anchor="ctr">
                        <a:blipFill rotWithShape="0">
                          <a:blip r:embed="rId5"/>
                          <a:stretch>
                            <a:fillRect l="-1961" t="-70866" r="-2064706" b="-500787"/>
                          </a:stretch>
                        </a:blipFill>
                      </a:tcPr>
                    </a:tc>
                    <a:tc rowSpan="5"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000" dirty="0">
                              <a:effectLst/>
                            </a:rPr>
                            <a:t>Agricultural productivity</a:t>
                          </a:r>
                          <a:endParaRPr lang="it-IT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tc rowSpan="2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37865" marR="37865" marT="0" marB="0" anchor="ctr">
                        <a:blipFill rotWithShape="0">
                          <a:blip r:embed="rId5"/>
                          <a:stretch>
                            <a:fillRect l="-577778" t="-173077" r="-1777778" b="-1367308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000" dirty="0">
                              <a:effectLst/>
                            </a:rPr>
                            <a:t>Irrigation consortium</a:t>
                          </a:r>
                          <a:endParaRPr lang="it-IT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37865" marR="37865" marT="0" marB="0" anchor="ctr">
                        <a:blipFill rotWithShape="0">
                          <a:blip r:embed="rId5"/>
                          <a:stretch>
                            <a:fillRect l="-440800" t="-333333" r="-343200" b="-27259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000">
                              <a:effectLst/>
                            </a:rPr>
                            <a:t>Economic resources (water price)</a:t>
                          </a:r>
                          <a:endParaRPr lang="it-IT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734841584"/>
                      </a:ext>
                    </a:extLst>
                  </a:tr>
                  <a:tr h="152400"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37865" marR="37865" marT="0" marB="0" anchor="ctr">
                        <a:blipFill rotWithShape="0">
                          <a:blip r:embed="rId5"/>
                          <a:stretch>
                            <a:fillRect l="-440800" t="-468000" r="-343200" b="-284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000">
                              <a:effectLst/>
                            </a:rPr>
                            <a:t>Information flow</a:t>
                          </a:r>
                          <a:endParaRPr lang="it-IT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4043865637"/>
                      </a:ext>
                    </a:extLst>
                  </a:tr>
                  <a:tr h="152400"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rowSpan="3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37865" marR="37865" marT="0" marB="0" anchor="ctr">
                        <a:blipFill rotWithShape="0">
                          <a:blip r:embed="rId5"/>
                          <a:stretch>
                            <a:fillRect l="-577778" t="-189333" r="-1777778" b="-848000"/>
                          </a:stretch>
                        </a:blip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000" dirty="0">
                              <a:effectLst/>
                            </a:rPr>
                            <a:t>Farmers</a:t>
                          </a:r>
                          <a:endParaRPr lang="it-IT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37865" marR="37865" marT="0" marB="0" anchor="ctr">
                        <a:blipFill rotWithShape="0">
                          <a:blip r:embed="rId5"/>
                          <a:stretch>
                            <a:fillRect l="-440800" t="-568000" r="-343200" b="-274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000">
                              <a:effectLst/>
                            </a:rPr>
                            <a:t>Water accessibility</a:t>
                          </a:r>
                          <a:endParaRPr lang="it-IT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4247307209"/>
                      </a:ext>
                    </a:extLst>
                  </a:tr>
                  <a:tr h="152400"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37865" marR="37865" marT="0" marB="0" anchor="ctr">
                        <a:blipFill rotWithShape="0">
                          <a:blip r:embed="rId5"/>
                          <a:stretch>
                            <a:fillRect l="-440800" t="-668000" r="-343200" b="-264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000">
                              <a:effectLst/>
                            </a:rPr>
                            <a:t>Illegal actions</a:t>
                          </a:r>
                          <a:endParaRPr lang="it-IT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339045068"/>
                      </a:ext>
                    </a:extLst>
                  </a:tr>
                  <a:tr h="152400"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37865" marR="37865" marT="0" marB="0" anchor="ctr">
                        <a:blipFill rotWithShape="0">
                          <a:blip r:embed="rId5"/>
                          <a:stretch>
                            <a:fillRect l="-440800" t="-768000" r="-343200" b="-254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000">
                              <a:effectLst/>
                            </a:rPr>
                            <a:t>Yield</a:t>
                          </a:r>
                          <a:endParaRPr lang="it-IT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4233558746"/>
                      </a:ext>
                    </a:extLst>
                  </a:tr>
                  <a:tr h="168288">
                    <a:tc rowSpan="3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37865" marR="37865" marT="0" marB="0" anchor="ctr">
                        <a:blipFill rotWithShape="0">
                          <a:blip r:embed="rId5"/>
                          <a:stretch>
                            <a:fillRect l="-1961" t="-267901" r="-2064706" b="-685185"/>
                          </a:stretch>
                        </a:blip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000">
                              <a:effectLst/>
                            </a:rPr>
                            <a:t>Effectiveness of the irrigation water management</a:t>
                          </a:r>
                          <a:endParaRPr lang="it-IT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tc rowSpan="2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37865" marR="37865" marT="0" marB="0" anchor="ctr">
                        <a:blipFill rotWithShape="0">
                          <a:blip r:embed="rId5"/>
                          <a:stretch>
                            <a:fillRect l="-577778" t="-409434" r="-1777778" b="-1100000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000">
                              <a:effectLst/>
                            </a:rPr>
                            <a:t>Irrigation consortium</a:t>
                          </a:r>
                          <a:endParaRPr lang="it-IT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37865" marR="37865" marT="0" marB="0" anchor="ctr">
                        <a:blipFill rotWithShape="0">
                          <a:blip r:embed="rId5"/>
                          <a:stretch>
                            <a:fillRect l="-440800" t="-775000" r="-343200" b="-217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000">
                              <a:effectLst/>
                            </a:rPr>
                            <a:t>Economic resources (water price)</a:t>
                          </a:r>
                          <a:endParaRPr lang="it-IT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018073783"/>
                      </a:ext>
                    </a:extLst>
                  </a:tr>
                  <a:tr h="152400"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37865" marR="37865" marT="0" marB="0" anchor="ctr">
                        <a:blipFill rotWithShape="0">
                          <a:blip r:embed="rId5"/>
                          <a:stretch>
                            <a:fillRect l="-440800" t="-980000" r="-343200" b="-23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000">
                              <a:effectLst/>
                            </a:rPr>
                            <a:t>Information flow</a:t>
                          </a:r>
                          <a:endParaRPr lang="it-IT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616067191"/>
                      </a:ext>
                    </a:extLst>
                  </a:tr>
                  <a:tr h="168288"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37865" marR="37865" marT="0" marB="0" anchor="ctr">
                        <a:blipFill rotWithShape="0">
                          <a:blip r:embed="rId5"/>
                          <a:stretch>
                            <a:fillRect l="-577778" t="-964286" r="-1777778" b="-1982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000">
                              <a:effectLst/>
                            </a:rPr>
                            <a:t>Regional Authority</a:t>
                          </a:r>
                          <a:endParaRPr lang="it-IT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37865" marR="37865" marT="0" marB="0" anchor="ctr">
                        <a:blipFill rotWithShape="0">
                          <a:blip r:embed="rId5"/>
                          <a:stretch>
                            <a:fillRect l="-440800" t="-964286" r="-343200" b="-1982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000">
                              <a:effectLst/>
                            </a:rPr>
                            <a:t>Legislative constraints and regulations</a:t>
                          </a:r>
                          <a:endParaRPr lang="it-IT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985898712"/>
                      </a:ext>
                    </a:extLst>
                  </a:tr>
                  <a:tr h="168288">
                    <a:tc rowSpan="5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37865" marR="37865" marT="0" marB="0" anchor="ctr">
                        <a:blipFill rotWithShape="0">
                          <a:blip r:embed="rId5"/>
                          <a:stretch>
                            <a:fillRect l="-1961" t="-229231" r="-2064706" b="-326923"/>
                          </a:stretch>
                        </a:blipFill>
                      </a:tcPr>
                    </a:tc>
                    <a:tc rowSpan="5"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000">
                              <a:effectLst/>
                            </a:rPr>
                            <a:t>Water availability</a:t>
                          </a:r>
                          <a:endParaRPr lang="it-IT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37865" marR="37865" marT="0" marB="0" anchor="ctr">
                        <a:blipFill rotWithShape="0">
                          <a:blip r:embed="rId5"/>
                          <a:stretch>
                            <a:fillRect l="-577778" t="-1103704" r="-1777778" b="-195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000" dirty="0">
                              <a:effectLst/>
                            </a:rPr>
                            <a:t>Irrigation consortium</a:t>
                          </a:r>
                          <a:endParaRPr lang="it-IT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37865" marR="37865" marT="0" marB="0" anchor="ctr">
                        <a:blipFill rotWithShape="0">
                          <a:blip r:embed="rId5"/>
                          <a:stretch>
                            <a:fillRect l="-440800" t="-1103704" r="-343200" b="-195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000">
                              <a:effectLst/>
                            </a:rPr>
                            <a:t>Information flow</a:t>
                          </a:r>
                          <a:endParaRPr lang="it-IT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95461196"/>
                      </a:ext>
                    </a:extLst>
                  </a:tr>
                  <a:tr h="152400"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rowSpan="3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37865" marR="37865" marT="0" marB="0" anchor="ctr">
                        <a:blipFill rotWithShape="0">
                          <a:blip r:embed="rId5"/>
                          <a:stretch>
                            <a:fillRect l="-577778" t="-433333" r="-1777778" b="-604000"/>
                          </a:stretch>
                        </a:blip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000" dirty="0">
                              <a:effectLst/>
                            </a:rPr>
                            <a:t>Farmers</a:t>
                          </a:r>
                          <a:endParaRPr lang="it-IT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37865" marR="37865" marT="0" marB="0" anchor="ctr">
                        <a:blipFill rotWithShape="0">
                          <a:blip r:embed="rId5"/>
                          <a:stretch>
                            <a:fillRect l="-440800" t="-1300000" r="-343200" b="-201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000">
                              <a:effectLst/>
                            </a:rPr>
                            <a:t>Information flow</a:t>
                          </a:r>
                          <a:endParaRPr lang="it-IT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790559025"/>
                      </a:ext>
                    </a:extLst>
                  </a:tr>
                  <a:tr h="152400"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37865" marR="37865" marT="0" marB="0" anchor="ctr">
                        <a:blipFill rotWithShape="0">
                          <a:blip r:embed="rId5"/>
                          <a:stretch>
                            <a:fillRect l="-440800" t="-1400000" r="-343200" b="-191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000">
                              <a:effectLst/>
                            </a:rPr>
                            <a:t>Illegal actions</a:t>
                          </a:r>
                          <a:endParaRPr lang="it-IT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296745566"/>
                      </a:ext>
                    </a:extLst>
                  </a:tr>
                  <a:tr h="152400"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37865" marR="37865" marT="0" marB="0" anchor="ctr">
                        <a:blipFill rotWithShape="0">
                          <a:blip r:embed="rId5"/>
                          <a:stretch>
                            <a:fillRect l="-440800" t="-1500000" r="-343200" b="-181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000">
                              <a:effectLst/>
                            </a:rPr>
                            <a:t>Yield</a:t>
                          </a:r>
                          <a:endParaRPr lang="it-IT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112259168"/>
                      </a:ext>
                    </a:extLst>
                  </a:tr>
                  <a:tr h="168288"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37865" marR="37865" marT="0" marB="0" anchor="ctr">
                        <a:blipFill rotWithShape="0">
                          <a:blip r:embed="rId5"/>
                          <a:stretch>
                            <a:fillRect l="-577778" t="-1428571" r="-1777778" b="-151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000">
                              <a:effectLst/>
                            </a:rPr>
                            <a:t>Regional Authority</a:t>
                          </a:r>
                          <a:endParaRPr lang="it-IT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37865" marR="37865" marT="0" marB="0" anchor="ctr">
                        <a:blipFill rotWithShape="0">
                          <a:blip r:embed="rId5"/>
                          <a:stretch>
                            <a:fillRect l="-440800" t="-1428571" r="-343200" b="-151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000">
                              <a:effectLst/>
                            </a:rPr>
                            <a:t>Legislative constraints and regulations</a:t>
                          </a:r>
                          <a:endParaRPr lang="it-IT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79075943"/>
                      </a:ext>
                    </a:extLst>
                  </a:tr>
                  <a:tr h="168288">
                    <a:tc rowSpan="3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37865" marR="37865" marT="0" marB="0" anchor="ctr">
                        <a:blipFill rotWithShape="0">
                          <a:blip r:embed="rId5"/>
                          <a:stretch>
                            <a:fillRect l="-1961" t="-535000" r="-2064706" b="-431250"/>
                          </a:stretch>
                        </a:blip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000">
                              <a:effectLst/>
                            </a:rPr>
                            <a:t>Decrease of groundwater overexploitation</a:t>
                          </a:r>
                          <a:endParaRPr lang="it-IT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37865" marR="37865" marT="0" marB="0" anchor="ctr">
                        <a:blipFill rotWithShape="0">
                          <a:blip r:embed="rId5"/>
                          <a:stretch>
                            <a:fillRect l="-577778" t="-1528571" r="-1777778" b="-141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000">
                              <a:effectLst/>
                            </a:rPr>
                            <a:t>Regional Authority</a:t>
                          </a:r>
                          <a:endParaRPr lang="it-IT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37865" marR="37865" marT="0" marB="0" anchor="ctr">
                        <a:blipFill rotWithShape="0">
                          <a:blip r:embed="rId5"/>
                          <a:stretch>
                            <a:fillRect l="-440800" t="-1528571" r="-343200" b="-141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000">
                              <a:effectLst/>
                            </a:rPr>
                            <a:t>Legislative constraints and regulations</a:t>
                          </a:r>
                          <a:endParaRPr lang="it-IT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323599279"/>
                      </a:ext>
                    </a:extLst>
                  </a:tr>
                  <a:tr h="168288"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37865" marR="37865" marT="0" marB="0" anchor="ctr">
                        <a:blipFill rotWithShape="0">
                          <a:blip r:embed="rId5"/>
                          <a:stretch>
                            <a:fillRect l="-577778" t="-876923" r="-1777778" b="-663462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000">
                              <a:effectLst/>
                            </a:rPr>
                            <a:t>Irrigation consortium</a:t>
                          </a:r>
                          <a:endParaRPr lang="it-IT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37865" marR="37865" marT="0" marB="0" anchor="ctr">
                        <a:blipFill rotWithShape="0">
                          <a:blip r:embed="rId5"/>
                          <a:stretch>
                            <a:fillRect l="-440800" t="-1688889" r="-343200" b="-13703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000" dirty="0">
                              <a:effectLst/>
                            </a:rPr>
                            <a:t>Economic resources (water price)</a:t>
                          </a:r>
                          <a:endParaRPr lang="it-IT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778946476"/>
                      </a:ext>
                    </a:extLst>
                  </a:tr>
                  <a:tr h="152400"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37865" marR="37865" marT="0" marB="0" anchor="ctr">
                        <a:blipFill rotWithShape="0">
                          <a:blip r:embed="rId5"/>
                          <a:stretch>
                            <a:fillRect l="-440800" t="-1932000" r="-343200" b="-13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000" dirty="0">
                              <a:effectLst/>
                            </a:rPr>
                            <a:t>Technical resources</a:t>
                          </a:r>
                          <a:endParaRPr lang="it-IT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978929814"/>
                      </a:ext>
                    </a:extLst>
                  </a:tr>
                  <a:tr h="168288">
                    <a:tc rowSpan="7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37865" marR="37865" marT="0" marB="0" anchor="ctr">
                        <a:blipFill rotWithShape="0">
                          <a:blip r:embed="rId5"/>
                          <a:stretch>
                            <a:fillRect l="-1961" t="-280663" r="-2064706" b="-90608"/>
                          </a:stretch>
                        </a:blipFill>
                      </a:tcPr>
                    </a:tc>
                    <a:tc rowSpan="7"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it-IT" sz="1000">
                              <a:effectLst/>
                            </a:rPr>
                            <a:t>Water distribution and control of the irrigation network</a:t>
                          </a:r>
                          <a:endParaRPr lang="it-IT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tc rowSpan="5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37865" marR="37865" marT="0" marB="0" anchor="ctr">
                        <a:blipFill rotWithShape="0">
                          <a:blip r:embed="rId5"/>
                          <a:stretch>
                            <a:fillRect l="-577778" t="-387786" r="-1777778" b="-163359"/>
                          </a:stretch>
                        </a:blipFill>
                      </a:tcPr>
                    </a:tc>
                    <a:tc rowSpan="5"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000">
                              <a:effectLst/>
                            </a:rPr>
                            <a:t>Irrigation consortium</a:t>
                          </a:r>
                          <a:endParaRPr lang="it-IT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37865" marR="37865" marT="0" marB="0" anchor="ctr">
                        <a:blipFill rotWithShape="0">
                          <a:blip r:embed="rId5"/>
                          <a:stretch>
                            <a:fillRect l="-440800" t="-1814286" r="-343200" b="-1132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000">
                              <a:effectLst/>
                            </a:rPr>
                            <a:t>Economic resources (water price)</a:t>
                          </a:r>
                          <a:endParaRPr lang="it-IT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850130065"/>
                      </a:ext>
                    </a:extLst>
                  </a:tr>
                  <a:tr h="168288"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37865" marR="37865" marT="0" marB="0" anchor="ctr">
                        <a:blipFill rotWithShape="0">
                          <a:blip r:embed="rId5"/>
                          <a:stretch>
                            <a:fillRect l="-440800" t="-1914286" r="-343200" b="-1032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000" dirty="0">
                              <a:effectLst/>
                            </a:rPr>
                            <a:t>Legislative constraints and regulations</a:t>
                          </a:r>
                          <a:endParaRPr lang="it-IT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27861290"/>
                      </a:ext>
                    </a:extLst>
                  </a:tr>
                  <a:tr h="152400"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37865" marR="37865" marT="0" marB="0" anchor="ctr">
                        <a:blipFill rotWithShape="0">
                          <a:blip r:embed="rId5"/>
                          <a:stretch>
                            <a:fillRect l="-440800" t="-2256000" r="-343200" b="-105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000">
                              <a:effectLst/>
                            </a:rPr>
                            <a:t>Information flow</a:t>
                          </a:r>
                          <a:endParaRPr lang="it-IT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49228088"/>
                      </a:ext>
                    </a:extLst>
                  </a:tr>
                  <a:tr h="152400"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37865" marR="37865" marT="0" marB="0" anchor="ctr">
                        <a:blipFill rotWithShape="0">
                          <a:blip r:embed="rId5"/>
                          <a:stretch>
                            <a:fillRect l="-440800" t="-2356000" r="-343200" b="-95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000" dirty="0">
                              <a:effectLst/>
                            </a:rPr>
                            <a:t>Decisional power</a:t>
                          </a:r>
                          <a:endParaRPr lang="it-IT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634255549"/>
                      </a:ext>
                    </a:extLst>
                  </a:tr>
                  <a:tr h="152400"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37865" marR="37865" marT="0" marB="0" anchor="ctr">
                        <a:blipFill rotWithShape="0">
                          <a:blip r:embed="rId5"/>
                          <a:stretch>
                            <a:fillRect l="-440800" t="-2456000" r="-343200" b="-85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000" dirty="0">
                              <a:effectLst/>
                            </a:rPr>
                            <a:t>Technical resources</a:t>
                          </a:r>
                          <a:endParaRPr lang="it-IT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954194897"/>
                      </a:ext>
                    </a:extLst>
                  </a:tr>
                  <a:tr h="152400"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37865" marR="37865" marT="0" marB="0" anchor="ctr">
                        <a:blipFill rotWithShape="0">
                          <a:blip r:embed="rId5"/>
                          <a:stretch>
                            <a:fillRect l="-577778" t="-1278000" r="-1777778" b="-328000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000">
                              <a:effectLst/>
                            </a:rPr>
                            <a:t>Farmers</a:t>
                          </a:r>
                          <a:endParaRPr lang="it-IT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37865" marR="37865" marT="0" marB="0" anchor="ctr">
                        <a:blipFill rotWithShape="0">
                          <a:blip r:embed="rId5"/>
                          <a:stretch>
                            <a:fillRect l="-440800" t="-2556000" r="-343200" b="-75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000">
                              <a:effectLst/>
                            </a:rPr>
                            <a:t>Technical resources</a:t>
                          </a:r>
                          <a:endParaRPr lang="it-IT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802407899"/>
                      </a:ext>
                    </a:extLst>
                  </a:tr>
                  <a:tr h="152400"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37865" marR="37865" marT="0" marB="0" anchor="ctr">
                        <a:blipFill rotWithShape="0">
                          <a:blip r:embed="rId5"/>
                          <a:stretch>
                            <a:fillRect l="-440800" t="-2656000" r="-343200" b="-65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000" dirty="0">
                              <a:effectLst/>
                            </a:rPr>
                            <a:t>Illegal actions</a:t>
                          </a:r>
                          <a:endParaRPr lang="it-IT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433693188"/>
                      </a:ext>
                    </a:extLst>
                  </a:tr>
                  <a:tr h="169691">
                    <a:tc rowSpan="2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37865" marR="37865" marT="0" marB="0" anchor="ctr">
                        <a:blipFill rotWithShape="0">
                          <a:blip r:embed="rId5"/>
                          <a:stretch>
                            <a:fillRect l="-1961" t="-918667" r="-2064706" b="-118667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it-IT" sz="1000">
                              <a:effectLst/>
                            </a:rPr>
                            <a:t>Reduction of water consumption during drought</a:t>
                          </a:r>
                          <a:endParaRPr lang="it-IT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tc rowSpan="2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37865" marR="37865" marT="0" marB="0" anchor="ctr">
                        <a:blipFill rotWithShape="0">
                          <a:blip r:embed="rId5"/>
                          <a:stretch>
                            <a:fillRect l="-577778" t="-918667" r="-1777778" b="-118667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000">
                              <a:effectLst/>
                            </a:rPr>
                            <a:t>Irrigation consortium</a:t>
                          </a:r>
                          <a:endParaRPr lang="it-IT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37865" marR="37865" marT="0" marB="0" anchor="ctr">
                        <a:blipFill rotWithShape="0">
                          <a:blip r:embed="rId5"/>
                          <a:stretch>
                            <a:fillRect l="-440800" t="-2460714" r="-343200" b="-48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000">
                              <a:effectLst/>
                            </a:rPr>
                            <a:t>Decisional power</a:t>
                          </a:r>
                          <a:endParaRPr lang="it-IT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798103265"/>
                      </a:ext>
                    </a:extLst>
                  </a:tr>
                  <a:tr h="287509"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37865" marR="37865" marT="0" marB="0" anchor="ctr">
                        <a:blipFill rotWithShape="0">
                          <a:blip r:embed="rId5"/>
                          <a:stretch>
                            <a:fillRect l="-440800" t="-1525532" r="-343200" b="-1893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000" dirty="0">
                              <a:effectLst/>
                            </a:rPr>
                            <a:t>Technical resources</a:t>
                          </a:r>
                          <a:endParaRPr lang="it-IT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366044035"/>
                      </a:ext>
                    </a:extLst>
                  </a:tr>
                  <a:tr h="152400">
                    <a:tc rowSpan="2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37865" marR="37865" marT="0" marB="0" anchor="ctr">
                        <a:blipFill rotWithShape="0">
                          <a:blip r:embed="rId5"/>
                          <a:stretch>
                            <a:fillRect l="-1961" t="-1018667" r="-2064706" b="-18667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it-IT" sz="1000" dirty="0" err="1">
                              <a:effectLst/>
                            </a:rPr>
                            <a:t>Env</a:t>
                          </a:r>
                          <a:r>
                            <a:rPr lang="it-IT" sz="1000" dirty="0">
                              <a:effectLst/>
                            </a:rPr>
                            <a:t>., </a:t>
                          </a:r>
                          <a:r>
                            <a:rPr lang="it-IT" sz="1000" dirty="0" err="1">
                              <a:effectLst/>
                            </a:rPr>
                            <a:t>econ</a:t>
                          </a:r>
                          <a:r>
                            <a:rPr lang="it-IT" sz="1000" dirty="0">
                              <a:effectLst/>
                            </a:rPr>
                            <a:t>. and social </a:t>
                          </a:r>
                          <a:r>
                            <a:rPr lang="it-IT" sz="1000" dirty="0" err="1">
                              <a:effectLst/>
                            </a:rPr>
                            <a:t>sustainability</a:t>
                          </a:r>
                          <a:r>
                            <a:rPr lang="it-IT" sz="1000" dirty="0">
                              <a:effectLst/>
                            </a:rPr>
                            <a:t> of the </a:t>
                          </a:r>
                          <a:r>
                            <a:rPr lang="it-IT" sz="1000" dirty="0" err="1">
                              <a:effectLst/>
                            </a:rPr>
                            <a:t>agricultural</a:t>
                          </a:r>
                          <a:r>
                            <a:rPr lang="it-IT" sz="1000" dirty="0">
                              <a:effectLst/>
                            </a:rPr>
                            <a:t> </a:t>
                          </a:r>
                          <a:r>
                            <a:rPr lang="it-IT" sz="1000" dirty="0" err="1">
                              <a:effectLst/>
                            </a:rPr>
                            <a:t>activities</a:t>
                          </a:r>
                          <a:endParaRPr lang="it-IT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tc rowSpan="2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37865" marR="37865" marT="0" marB="0" anchor="ctr">
                        <a:blipFill rotWithShape="0">
                          <a:blip r:embed="rId5"/>
                          <a:stretch>
                            <a:fillRect l="-577778" t="-1018667" r="-1777778" b="-18667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000" dirty="0">
                              <a:effectLst/>
                            </a:rPr>
                            <a:t>Regional Authority</a:t>
                          </a:r>
                          <a:endParaRPr lang="it-IT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37865" marR="37865" marT="0" marB="0" anchor="ctr">
                        <a:blipFill rotWithShape="0">
                          <a:blip r:embed="rId5"/>
                          <a:stretch>
                            <a:fillRect l="-440800" t="-3056000" r="-343200" b="-25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000" dirty="0">
                              <a:effectLst/>
                            </a:rPr>
                            <a:t>Legislative constraints</a:t>
                          </a:r>
                          <a:endParaRPr lang="it-IT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567369089"/>
                      </a:ext>
                    </a:extLst>
                  </a:tr>
                  <a:tr h="304800"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37865" marR="37865" marT="0" marB="0" anchor="ctr">
                        <a:blipFill rotWithShape="0">
                          <a:blip r:embed="rId5"/>
                          <a:stretch>
                            <a:fillRect l="-440800" t="-1578000" r="-343200" b="-2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000" dirty="0">
                              <a:effectLst/>
                            </a:rPr>
                            <a:t>Control of the territory</a:t>
                          </a:r>
                          <a:endParaRPr lang="it-IT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7865" marR="37865" marT="0" marB="0"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7054814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5068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728" y="157852"/>
            <a:ext cx="9196272" cy="589914"/>
          </a:xfrm>
        </p:spPr>
        <p:txBody>
          <a:bodyPr>
            <a:noAutofit/>
          </a:bodyPr>
          <a:lstStyle/>
          <a:p>
            <a:pPr algn="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The decision-agents’ understanding of the interaction space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661" y="1269815"/>
            <a:ext cx="3858048" cy="20246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867" y="1141437"/>
            <a:ext cx="4766133" cy="21485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8816" y="3847239"/>
            <a:ext cx="3434277" cy="232560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650163" y="3355799"/>
            <a:ext cx="1838614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38" b="1" dirty="0">
                <a:latin typeface="Calibri" panose="020F0502020204030204" pitchFamily="34" charset="0"/>
              </a:rPr>
              <a:t>Irrigation consortium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45799" y="6051516"/>
            <a:ext cx="2101998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38" b="1" dirty="0">
                <a:latin typeface="Calibri" panose="020F0502020204030204" pitchFamily="34" charset="0"/>
              </a:rPr>
              <a:t>Farmers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37365241"/>
                  </p:ext>
                </p:extLst>
              </p:nvPr>
            </p:nvGraphicFramePr>
            <p:xfrm>
              <a:off x="376770" y="1838288"/>
              <a:ext cx="4245018" cy="1489772"/>
            </p:xfrm>
            <a:graphic>
              <a:graphicData uri="http://schemas.openxmlformats.org/drawingml/2006/table">
                <a:tbl>
                  <a:tblPr firstRow="1" firstCol="1" bandRow="1">
                    <a:tableStyleId>{F5AB1C69-6EDB-4FF4-983F-18BD219EF322}</a:tableStyleId>
                  </a:tblPr>
                  <a:tblGrid>
                    <a:gridCol w="523803">
                      <a:extLst>
                        <a:ext uri="{9D8B030D-6E8A-4147-A177-3AD203B41FA5}">
                          <a16:colId xmlns="" xmlns:a16="http://schemas.microsoft.com/office/drawing/2014/main" val="652290885"/>
                        </a:ext>
                      </a:extLst>
                    </a:gridCol>
                    <a:gridCol w="1249941">
                      <a:extLst>
                        <a:ext uri="{9D8B030D-6E8A-4147-A177-3AD203B41FA5}">
                          <a16:colId xmlns="" xmlns:a16="http://schemas.microsoft.com/office/drawing/2014/main" val="1933557608"/>
                        </a:ext>
                      </a:extLst>
                    </a:gridCol>
                    <a:gridCol w="508991">
                      <a:extLst>
                        <a:ext uri="{9D8B030D-6E8A-4147-A177-3AD203B41FA5}">
                          <a16:colId xmlns="" xmlns:a16="http://schemas.microsoft.com/office/drawing/2014/main" val="442089222"/>
                        </a:ext>
                      </a:extLst>
                    </a:gridCol>
                    <a:gridCol w="1962283">
                      <a:extLst>
                        <a:ext uri="{9D8B030D-6E8A-4147-A177-3AD203B41FA5}">
                          <a16:colId xmlns="" xmlns:a16="http://schemas.microsoft.com/office/drawing/2014/main" val="1242850926"/>
                        </a:ext>
                      </a:extLst>
                    </a:gridCol>
                  </a:tblGrid>
                  <a:tr h="143276"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&lt;</m:t>
                                    </m:r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&gt; </m:t>
                                    </m:r>
                                  </m:e>
                                  <m:sub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𝑅𝑒𝑔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9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422319509"/>
                      </a:ext>
                    </a:extLst>
                  </a:tr>
                  <a:tr h="14327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80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it-IT" sz="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 </m:t>
                                    </m:r>
                                  </m:e>
                                  <m:sub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𝑅𝑒𝑔</m:t>
                                    </m:r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effectLst/>
                            </a:rPr>
                            <a:t>Perception of other actors</a:t>
                          </a:r>
                          <a:endParaRPr lang="it-IT" sz="9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effectLst/>
                            </a:rPr>
                            <a:t>Farmers</a:t>
                          </a:r>
                          <a:endParaRPr lang="it-IT" sz="9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378542893"/>
                      </a:ext>
                    </a:extLst>
                  </a:tr>
                  <a:tr h="26498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 </m:t>
                                    </m:r>
                                  </m:e>
                                  <m:sub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𝑅𝑒𝑔</m:t>
                                    </m:r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>
                              <a:effectLst/>
                            </a:rPr>
                            <a:t>Perception of other actors’ objectives</a:t>
                          </a:r>
                          <a:endParaRPr lang="it-IT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e>
                                  <m:sub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>
                              <a:effectLst/>
                            </a:rPr>
                            <a:t>Agricultural productivity</a:t>
                          </a:r>
                          <a:endParaRPr lang="it-IT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3562255976"/>
                      </a:ext>
                    </a:extLst>
                  </a:tr>
                  <a:tr h="132493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 </m:t>
                                    </m:r>
                                  </m:e>
                                  <m:sub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𝑅𝑒𝑔</m:t>
                                    </m:r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>
                              <a:effectLst/>
                            </a:rPr>
                            <a:t>Perception of other actors’ resources</a:t>
                          </a:r>
                          <a:endParaRPr lang="it-IT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>
                              <a:effectLst/>
                            </a:rPr>
                            <a:t>Water accessibility</a:t>
                          </a:r>
                          <a:endParaRPr lang="it-IT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3402681116"/>
                      </a:ext>
                    </a:extLst>
                  </a:tr>
                  <a:tr h="132493"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>
                              <a:effectLst/>
                            </a:rPr>
                            <a:t>Yield</a:t>
                          </a:r>
                          <a:endParaRPr lang="it-IT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1446425928"/>
                      </a:ext>
                    </a:extLst>
                  </a:tr>
                  <a:tr h="14327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80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it-IT" sz="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 </m:t>
                                    </m:r>
                                  </m:e>
                                  <m:sub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𝑅𝑒𝑔</m:t>
                                    </m:r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>
                              <a:effectLst/>
                            </a:rPr>
                            <a:t>Perception of other actors</a:t>
                          </a:r>
                          <a:endParaRPr lang="it-IT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>
                              <a:effectLst/>
                            </a:rPr>
                            <a:t>Irrigation consortium</a:t>
                          </a:r>
                          <a:endParaRPr lang="it-IT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903524722"/>
                      </a:ext>
                    </a:extLst>
                  </a:tr>
                  <a:tr h="26498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 </m:t>
                                    </m:r>
                                  </m:e>
                                  <m:sub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𝑅𝑒𝑔</m:t>
                                    </m:r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>
                              <a:effectLst/>
                            </a:rPr>
                            <a:t>Perception of other actors’ objectives</a:t>
                          </a:r>
                          <a:endParaRPr lang="it-IT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e>
                                  <m:sub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>
                              <a:effectLst/>
                            </a:rPr>
                            <a:t>Water distribution and control of the irrigation network</a:t>
                          </a:r>
                          <a:endParaRPr lang="it-IT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1800081022"/>
                      </a:ext>
                    </a:extLst>
                  </a:tr>
                  <a:tr h="26498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 </m:t>
                                    </m:r>
                                  </m:e>
                                  <m:sub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𝑅𝑒𝑔</m:t>
                                    </m:r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>
                              <a:effectLst/>
                            </a:rPr>
                            <a:t>Perception of other actors’ resources</a:t>
                          </a:r>
                          <a:endParaRPr lang="it-IT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effectLst/>
                            </a:rPr>
                            <a:t>Technical resources</a:t>
                          </a:r>
                          <a:endParaRPr lang="it-IT" sz="9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12309979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37365241"/>
                  </p:ext>
                </p:extLst>
              </p:nvPr>
            </p:nvGraphicFramePr>
            <p:xfrm>
              <a:off x="376770" y="1838288"/>
              <a:ext cx="4245018" cy="1535623"/>
            </p:xfrm>
            <a:graphic>
              <a:graphicData uri="http://schemas.openxmlformats.org/drawingml/2006/table">
                <a:tbl>
                  <a:tblPr firstRow="1" firstCol="1" bandRow="1">
                    <a:tableStyleId>{F5AB1C69-6EDB-4FF4-983F-18BD219EF322}</a:tableStyleId>
                  </a:tblPr>
                  <a:tblGrid>
                    <a:gridCol w="523803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652290885"/>
                        </a:ext>
                      </a:extLst>
                    </a:gridCol>
                    <a:gridCol w="124994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1933557608"/>
                        </a:ext>
                      </a:extLst>
                    </a:gridCol>
                    <a:gridCol w="50899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442089222"/>
                        </a:ext>
                      </a:extLst>
                    </a:gridCol>
                    <a:gridCol w="1962283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1242850926"/>
                        </a:ext>
                      </a:extLst>
                    </a:gridCol>
                  </a:tblGrid>
                  <a:tr h="152337">
                    <a:tc gridSpan="4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55721" marR="55721" marT="0" marB="0" anchor="ctr">
                        <a:blipFill rotWithShape="0">
                          <a:blip r:embed="rId6"/>
                          <a:stretch>
                            <a:fillRect l="-143" t="-4000" r="-573" b="-948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422319509"/>
                      </a:ext>
                    </a:extLst>
                  </a:tr>
                  <a:tr h="161671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55721" marR="55721" marT="0" marB="0" anchor="ctr">
                        <a:blipFill rotWithShape="0">
                          <a:blip r:embed="rId6"/>
                          <a:stretch>
                            <a:fillRect l="-1163" t="-96296" r="-716279" b="-77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effectLst/>
                            </a:rPr>
                            <a:t>Perception of other actors</a:t>
                          </a:r>
                          <a:endParaRPr lang="it-IT" sz="9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55721" marR="55721" marT="0" marB="0" anchor="ctr">
                        <a:blipFill rotWithShape="0">
                          <a:blip r:embed="rId6"/>
                          <a:stretch>
                            <a:fillRect l="-353012" t="-96296" r="-393976" b="-77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effectLst/>
                            </a:rPr>
                            <a:t>Farmers</a:t>
                          </a:r>
                          <a:endParaRPr lang="it-IT" sz="9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78542893"/>
                      </a:ext>
                    </a:extLst>
                  </a:tr>
                  <a:tr h="264986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55721" marR="55721" marT="0" marB="0" anchor="ctr">
                        <a:blipFill rotWithShape="0">
                          <a:blip r:embed="rId6"/>
                          <a:stretch>
                            <a:fillRect l="-1163" t="-123256" r="-716279" b="-3883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>
                              <a:effectLst/>
                            </a:rPr>
                            <a:t>Perception of other actors’ objectives</a:t>
                          </a:r>
                          <a:endParaRPr lang="it-IT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55721" marR="55721" marT="0" marB="0" anchor="ctr">
                        <a:blipFill rotWithShape="0">
                          <a:blip r:embed="rId6"/>
                          <a:stretch>
                            <a:fillRect l="-353012" t="-123256" r="-393976" b="-3883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>
                              <a:effectLst/>
                            </a:rPr>
                            <a:t>Agricultural productivity</a:t>
                          </a:r>
                          <a:endParaRPr lang="it-IT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562255976"/>
                      </a:ext>
                    </a:extLst>
                  </a:tr>
                  <a:tr h="132493">
                    <a:tc rowSpan="2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55721" marR="55721" marT="0" marB="0" anchor="ctr">
                        <a:blipFill rotWithShape="0">
                          <a:blip r:embed="rId6"/>
                          <a:stretch>
                            <a:fillRect l="-1163" t="-218182" r="-716279" b="-279545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>
                              <a:effectLst/>
                            </a:rPr>
                            <a:t>Perception of other actors’ resources</a:t>
                          </a:r>
                          <a:endParaRPr lang="it-IT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55721" marR="55721" marT="0" marB="0" anchor="ctr">
                        <a:blipFill rotWithShape="0">
                          <a:blip r:embed="rId6"/>
                          <a:stretch>
                            <a:fillRect l="-353012" t="-436364" r="-393976" b="-65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>
                              <a:effectLst/>
                            </a:rPr>
                            <a:t>Water accessibility</a:t>
                          </a:r>
                          <a:endParaRPr lang="it-IT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402681116"/>
                      </a:ext>
                    </a:extLst>
                  </a:tr>
                  <a:tr h="132493"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55721" marR="55721" marT="0" marB="0" anchor="ctr">
                        <a:blipFill rotWithShape="0">
                          <a:blip r:embed="rId6"/>
                          <a:stretch>
                            <a:fillRect l="-353012" t="-536364" r="-393976" b="-55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>
                              <a:effectLst/>
                            </a:rPr>
                            <a:t>Yield</a:t>
                          </a:r>
                          <a:endParaRPr lang="it-IT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446425928"/>
                      </a:ext>
                    </a:extLst>
                  </a:tr>
                  <a:tr h="161671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55721" marR="55721" marT="0" marB="0" anchor="ctr">
                        <a:blipFill rotWithShape="0">
                          <a:blip r:embed="rId6"/>
                          <a:stretch>
                            <a:fillRect l="-1163" t="-518519" r="-716279" b="-35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>
                              <a:effectLst/>
                            </a:rPr>
                            <a:t>Perception of other actors</a:t>
                          </a:r>
                          <a:endParaRPr lang="it-IT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55721" marR="55721" marT="0" marB="0" anchor="ctr">
                        <a:blipFill rotWithShape="0">
                          <a:blip r:embed="rId6"/>
                          <a:stretch>
                            <a:fillRect l="-353012" t="-518519" r="-393976" b="-35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>
                              <a:effectLst/>
                            </a:rPr>
                            <a:t>Irrigation consortium</a:t>
                          </a:r>
                          <a:endParaRPr lang="it-IT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903524722"/>
                      </a:ext>
                    </a:extLst>
                  </a:tr>
                  <a:tr h="264986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55721" marR="55721" marT="0" marB="0" anchor="ctr">
                        <a:blipFill rotWithShape="0">
                          <a:blip r:embed="rId6"/>
                          <a:stretch>
                            <a:fillRect l="-1163" t="-388372" r="-716279" b="-1232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>
                              <a:effectLst/>
                            </a:rPr>
                            <a:t>Perception of other actors’ objectives</a:t>
                          </a:r>
                          <a:endParaRPr lang="it-IT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55721" marR="55721" marT="0" marB="0" anchor="ctr">
                        <a:blipFill rotWithShape="0">
                          <a:blip r:embed="rId6"/>
                          <a:stretch>
                            <a:fillRect l="-353012" t="-388372" r="-393976" b="-1232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>
                              <a:effectLst/>
                            </a:rPr>
                            <a:t>Water distribution and control of the irrigation network</a:t>
                          </a:r>
                          <a:endParaRPr lang="it-IT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800081022"/>
                      </a:ext>
                    </a:extLst>
                  </a:tr>
                  <a:tr h="264986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55721" marR="55721" marT="0" marB="0" anchor="ctr">
                        <a:blipFill rotWithShape="0">
                          <a:blip r:embed="rId6"/>
                          <a:stretch>
                            <a:fillRect l="-1163" t="-477273" r="-716279" b="-20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>
                              <a:effectLst/>
                            </a:rPr>
                            <a:t>Perception of other actors’ resources</a:t>
                          </a:r>
                          <a:endParaRPr lang="it-IT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55721" marR="55721" marT="0" marB="0" anchor="ctr">
                        <a:blipFill rotWithShape="0">
                          <a:blip r:embed="rId6"/>
                          <a:stretch>
                            <a:fillRect l="-353012" t="-477273" r="-393976" b="-20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effectLst/>
                            </a:rPr>
                            <a:t>Technical resources</a:t>
                          </a:r>
                          <a:endParaRPr lang="it-IT" sz="9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23099798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66745271"/>
                  </p:ext>
                </p:extLst>
              </p:nvPr>
            </p:nvGraphicFramePr>
            <p:xfrm>
              <a:off x="5287618" y="1847590"/>
              <a:ext cx="4408859" cy="1342420"/>
            </p:xfrm>
            <a:graphic>
              <a:graphicData uri="http://schemas.openxmlformats.org/drawingml/2006/table">
                <a:tbl>
                  <a:tblPr firstRow="1" firstCol="1" bandRow="1">
                    <a:tableStyleId>{F5AB1C69-6EDB-4FF4-983F-18BD219EF322}</a:tableStyleId>
                  </a:tblPr>
                  <a:tblGrid>
                    <a:gridCol w="632911">
                      <a:extLst>
                        <a:ext uri="{9D8B030D-6E8A-4147-A177-3AD203B41FA5}">
                          <a16:colId xmlns="" xmlns:a16="http://schemas.microsoft.com/office/drawing/2014/main" val="952190731"/>
                        </a:ext>
                      </a:extLst>
                    </a:gridCol>
                    <a:gridCol w="1832553">
                      <a:extLst>
                        <a:ext uri="{9D8B030D-6E8A-4147-A177-3AD203B41FA5}">
                          <a16:colId xmlns="" xmlns:a16="http://schemas.microsoft.com/office/drawing/2014/main" val="2346056382"/>
                        </a:ext>
                      </a:extLst>
                    </a:gridCol>
                    <a:gridCol w="525918">
                      <a:extLst>
                        <a:ext uri="{9D8B030D-6E8A-4147-A177-3AD203B41FA5}">
                          <a16:colId xmlns="" xmlns:a16="http://schemas.microsoft.com/office/drawing/2014/main" val="1608506768"/>
                        </a:ext>
                      </a:extLst>
                    </a:gridCol>
                    <a:gridCol w="1417477">
                      <a:extLst>
                        <a:ext uri="{9D8B030D-6E8A-4147-A177-3AD203B41FA5}">
                          <a16:colId xmlns="" xmlns:a16="http://schemas.microsoft.com/office/drawing/2014/main" val="4021957871"/>
                        </a:ext>
                      </a:extLst>
                    </a:gridCol>
                  </a:tblGrid>
                  <a:tr h="132493"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&lt;</m:t>
                                    </m:r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&gt; </m:t>
                                    </m:r>
                                  </m:e>
                                  <m:sub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9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504830086"/>
                      </a:ext>
                    </a:extLst>
                  </a:tr>
                  <a:tr h="13832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80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it-IT" sz="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 </m:t>
                                    </m:r>
                                  </m:e>
                                  <m:sub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 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effectLst/>
                            </a:rPr>
                            <a:t>Perception of other actors</a:t>
                          </a:r>
                          <a:endParaRPr lang="it-IT" sz="9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>
                              <a:effectLst/>
                            </a:rPr>
                            <a:t>Farmers</a:t>
                          </a:r>
                          <a:endParaRPr lang="it-IT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3639953522"/>
                      </a:ext>
                    </a:extLst>
                  </a:tr>
                  <a:tr h="132493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 </m:t>
                                    </m:r>
                                  </m:e>
                                  <m:sub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effectLst/>
                            </a:rPr>
                            <a:t>Perception of other actors’ objectives</a:t>
                          </a:r>
                          <a:endParaRPr lang="it-IT" sz="9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e>
                                  <m:sub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>
                              <a:effectLst/>
                            </a:rPr>
                            <a:t>Agricultural productivity</a:t>
                          </a:r>
                          <a:endParaRPr lang="it-IT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688638468"/>
                      </a:ext>
                    </a:extLst>
                  </a:tr>
                  <a:tr h="132493"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e>
                                  <m:sub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>
                              <a:effectLst/>
                            </a:rPr>
                            <a:t>Water availability</a:t>
                          </a:r>
                          <a:endParaRPr lang="it-IT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3860764712"/>
                      </a:ext>
                    </a:extLst>
                  </a:tr>
                  <a:tr h="132493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 </m:t>
                                    </m:r>
                                  </m:e>
                                  <m:sub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>
                              <a:effectLst/>
                            </a:rPr>
                            <a:t>Perception of other actors’ resources</a:t>
                          </a:r>
                          <a:endParaRPr lang="it-IT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>
                              <a:effectLst/>
                            </a:rPr>
                            <a:t>Information flow</a:t>
                          </a:r>
                          <a:endParaRPr lang="it-IT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1151913495"/>
                      </a:ext>
                    </a:extLst>
                  </a:tr>
                  <a:tr h="132493"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9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>
                              <a:effectLst/>
                            </a:rPr>
                            <a:t>Yield</a:t>
                          </a:r>
                          <a:endParaRPr lang="it-IT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966532492"/>
                      </a:ext>
                    </a:extLst>
                  </a:tr>
                  <a:tr h="13832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80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it-IT" sz="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 </m:t>
                                    </m:r>
                                  </m:e>
                                  <m:sub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 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>
                              <a:effectLst/>
                            </a:rPr>
                            <a:t>Perception of other actors</a:t>
                          </a:r>
                          <a:endParaRPr lang="it-IT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9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effectLst/>
                            </a:rPr>
                            <a:t>Regional Authority</a:t>
                          </a:r>
                          <a:endParaRPr lang="it-IT" sz="9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381775977"/>
                      </a:ext>
                    </a:extLst>
                  </a:tr>
                  <a:tr h="13832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 </m:t>
                                    </m:r>
                                  </m:e>
                                  <m:sub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>
                              <a:effectLst/>
                            </a:rPr>
                            <a:t>Perception of other actors’ objectives</a:t>
                          </a:r>
                          <a:endParaRPr lang="it-IT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e>
                                  <m:sub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effectLst/>
                            </a:rPr>
                            <a:t>Environmental protection</a:t>
                          </a:r>
                          <a:endParaRPr lang="it-IT" sz="9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1355250411"/>
                      </a:ext>
                    </a:extLst>
                  </a:tr>
                  <a:tr h="26498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 </m:t>
                                    </m:r>
                                  </m:e>
                                  <m:sub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effectLst/>
                            </a:rPr>
                            <a:t>Perception of other actors’ resources</a:t>
                          </a:r>
                          <a:endParaRPr lang="it-IT" sz="9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effectLst/>
                            </a:rPr>
                            <a:t>Legislative constraints and regulations</a:t>
                          </a:r>
                          <a:endParaRPr lang="it-IT" sz="9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391566236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66745271"/>
                  </p:ext>
                </p:extLst>
              </p:nvPr>
            </p:nvGraphicFramePr>
            <p:xfrm>
              <a:off x="5287618" y="1847590"/>
              <a:ext cx="4408859" cy="1395160"/>
            </p:xfrm>
            <a:graphic>
              <a:graphicData uri="http://schemas.openxmlformats.org/drawingml/2006/table">
                <a:tbl>
                  <a:tblPr firstRow="1" firstCol="1" bandRow="1">
                    <a:tableStyleId>{F5AB1C69-6EDB-4FF4-983F-18BD219EF322}</a:tableStyleId>
                  </a:tblPr>
                  <a:tblGrid>
                    <a:gridCol w="63291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952190731"/>
                        </a:ext>
                      </a:extLst>
                    </a:gridCol>
                    <a:gridCol w="1832553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346056382"/>
                        </a:ext>
                      </a:extLst>
                    </a:gridCol>
                    <a:gridCol w="525918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1608506768"/>
                        </a:ext>
                      </a:extLst>
                    </a:gridCol>
                    <a:gridCol w="1417477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4021957871"/>
                        </a:ext>
                      </a:extLst>
                    </a:gridCol>
                  </a:tblGrid>
                  <a:tr h="135001">
                    <a:tc gridSpan="4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55721" marR="55721" marT="0" marB="0" anchor="ctr">
                        <a:blipFill rotWithShape="0">
                          <a:blip r:embed="rId7"/>
                          <a:stretch>
                            <a:fillRect l="-138" t="-4545" r="-552" b="-98181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504830086"/>
                      </a:ext>
                    </a:extLst>
                  </a:tr>
                  <a:tr h="155067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55721" marR="55721" marT="0" marB="0" anchor="ctr">
                        <a:blipFill rotWithShape="0">
                          <a:blip r:embed="rId7"/>
                          <a:stretch>
                            <a:fillRect l="-962" t="-88462" r="-600000" b="-73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effectLst/>
                            </a:rPr>
                            <a:t>Perception of other actors</a:t>
                          </a:r>
                          <a:endParaRPr lang="it-IT" sz="9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55721" marR="55721" marT="0" marB="0" anchor="ctr">
                        <a:blipFill rotWithShape="0">
                          <a:blip r:embed="rId7"/>
                          <a:stretch>
                            <a:fillRect l="-472093" t="-88462" r="-275581" b="-73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>
                              <a:effectLst/>
                            </a:rPr>
                            <a:t>Farmers</a:t>
                          </a:r>
                          <a:endParaRPr lang="it-IT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639953522"/>
                      </a:ext>
                    </a:extLst>
                  </a:tr>
                  <a:tr h="132493">
                    <a:tc rowSpan="2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55721" marR="55721" marT="0" marB="0" anchor="ctr">
                        <a:blipFill rotWithShape="0">
                          <a:blip r:embed="rId7"/>
                          <a:stretch>
                            <a:fillRect l="-962" t="-113953" r="-600000" b="-341860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effectLst/>
                            </a:rPr>
                            <a:t>Perception of other actors’ objectives</a:t>
                          </a:r>
                          <a:endParaRPr lang="it-IT" sz="9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55721" marR="55721" marT="0" marB="0" anchor="ctr">
                        <a:blipFill rotWithShape="0">
                          <a:blip r:embed="rId7"/>
                          <a:stretch>
                            <a:fillRect l="-472093" t="-233333" r="-275581" b="-80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>
                              <a:effectLst/>
                            </a:rPr>
                            <a:t>Agricultural productivity</a:t>
                          </a:r>
                          <a:endParaRPr lang="it-IT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688638468"/>
                      </a:ext>
                    </a:extLst>
                  </a:tr>
                  <a:tr h="132493"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55721" marR="55721" marT="0" marB="0" anchor="ctr">
                        <a:blipFill rotWithShape="0">
                          <a:blip r:embed="rId7"/>
                          <a:stretch>
                            <a:fillRect l="-472093" t="-318182" r="-275581" b="-66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>
                              <a:effectLst/>
                            </a:rPr>
                            <a:t>Water availability</a:t>
                          </a:r>
                          <a:endParaRPr lang="it-IT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860764712"/>
                      </a:ext>
                    </a:extLst>
                  </a:tr>
                  <a:tr h="132493">
                    <a:tc rowSpan="2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55721" marR="55721" marT="0" marB="0" anchor="ctr">
                        <a:blipFill rotWithShape="0">
                          <a:blip r:embed="rId7"/>
                          <a:stretch>
                            <a:fillRect l="-962" t="-209091" r="-600000" b="-234091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>
                              <a:effectLst/>
                            </a:rPr>
                            <a:t>Perception of other actors’ resources</a:t>
                          </a:r>
                          <a:endParaRPr lang="it-IT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55721" marR="55721" marT="0" marB="0" anchor="ctr">
                        <a:blipFill rotWithShape="0">
                          <a:blip r:embed="rId7"/>
                          <a:stretch>
                            <a:fillRect l="-472093" t="-418182" r="-275581" b="-56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>
                              <a:effectLst/>
                            </a:rPr>
                            <a:t>Information flow</a:t>
                          </a:r>
                          <a:endParaRPr lang="it-IT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151913495"/>
                      </a:ext>
                    </a:extLst>
                  </a:tr>
                  <a:tr h="132493"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55721" marR="55721" marT="0" marB="0" anchor="ctr">
                        <a:blipFill rotWithShape="0">
                          <a:blip r:embed="rId7"/>
                          <a:stretch>
                            <a:fillRect l="-472093" t="-518182" r="-275581" b="-46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>
                              <a:effectLst/>
                            </a:rPr>
                            <a:t>Yield</a:t>
                          </a:r>
                          <a:endParaRPr lang="it-IT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966532492"/>
                      </a:ext>
                    </a:extLst>
                  </a:tr>
                  <a:tr h="155067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55721" marR="55721" marT="0" marB="0" anchor="ctr">
                        <a:blipFill rotWithShape="0">
                          <a:blip r:embed="rId7"/>
                          <a:stretch>
                            <a:fillRect l="-962" t="-544000" r="-600000" b="-31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>
                              <a:effectLst/>
                            </a:rPr>
                            <a:t>Perception of other actors</a:t>
                          </a:r>
                          <a:endParaRPr lang="it-IT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55721" marR="55721" marT="0" marB="0" anchor="ctr">
                        <a:blipFill rotWithShape="0">
                          <a:blip r:embed="rId7"/>
                          <a:stretch>
                            <a:fillRect l="-472093" t="-544000" r="-275581" b="-31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effectLst/>
                            </a:rPr>
                            <a:t>Regional Authority</a:t>
                          </a:r>
                          <a:endParaRPr lang="it-IT" sz="9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81775977"/>
                      </a:ext>
                    </a:extLst>
                  </a:tr>
                  <a:tr h="155067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55721" marR="55721" marT="0" marB="0" anchor="ctr">
                        <a:blipFill rotWithShape="0">
                          <a:blip r:embed="rId7"/>
                          <a:stretch>
                            <a:fillRect l="-962" t="-619231" r="-6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>
                              <a:effectLst/>
                            </a:rPr>
                            <a:t>Perception of other actors’ objectives</a:t>
                          </a:r>
                          <a:endParaRPr lang="it-IT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55721" marR="55721" marT="0" marB="0" anchor="ctr">
                        <a:blipFill rotWithShape="0">
                          <a:blip r:embed="rId7"/>
                          <a:stretch>
                            <a:fillRect l="-472093" t="-619231" r="-27558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effectLst/>
                            </a:rPr>
                            <a:t>Environmental protection</a:t>
                          </a:r>
                          <a:endParaRPr lang="it-IT" sz="9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355250411"/>
                      </a:ext>
                    </a:extLst>
                  </a:tr>
                  <a:tr h="264986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55721" marR="55721" marT="0" marB="0" anchor="ctr">
                        <a:blipFill rotWithShape="0">
                          <a:blip r:embed="rId7"/>
                          <a:stretch>
                            <a:fillRect l="-962" t="-434884" r="-600000" b="-209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effectLst/>
                            </a:rPr>
                            <a:t>Perception of other actors’ resources</a:t>
                          </a:r>
                          <a:endParaRPr lang="it-IT" sz="9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55721" marR="55721" marT="0" marB="0" anchor="ctr">
                        <a:blipFill rotWithShape="0">
                          <a:blip r:embed="rId7"/>
                          <a:stretch>
                            <a:fillRect l="-472093" t="-434884" r="-275581" b="-209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effectLst/>
                            </a:rPr>
                            <a:t>Legislative constraints and regulations</a:t>
                          </a:r>
                          <a:endParaRPr lang="it-IT" sz="9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91566236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2" name="TextBox 21"/>
          <p:cNvSpPr txBox="1"/>
          <p:nvPr/>
        </p:nvSpPr>
        <p:spPr>
          <a:xfrm>
            <a:off x="436728" y="3355799"/>
            <a:ext cx="2101998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38" b="1" dirty="0" err="1">
                <a:latin typeface="Calibri" panose="020F0502020204030204" pitchFamily="34" charset="0"/>
              </a:rPr>
              <a:t>Regional</a:t>
            </a:r>
            <a:r>
              <a:rPr lang="it-IT" sz="1138" b="1" dirty="0">
                <a:latin typeface="Calibri" panose="020F0502020204030204" pitchFamily="34" charset="0"/>
              </a:rPr>
              <a:t> </a:t>
            </a:r>
            <a:r>
              <a:rPr lang="it-IT" sz="1138" b="1" dirty="0" smtClean="0">
                <a:latin typeface="Calibri" panose="020F0502020204030204" pitchFamily="34" charset="0"/>
              </a:rPr>
              <a:t>Authority</a:t>
            </a:r>
            <a:endParaRPr lang="it-IT" sz="1138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2990830"/>
                  </p:ext>
                </p:extLst>
              </p:nvPr>
            </p:nvGraphicFramePr>
            <p:xfrm>
              <a:off x="1295943" y="4458479"/>
              <a:ext cx="5505908" cy="1480743"/>
            </p:xfrm>
            <a:graphic>
              <a:graphicData uri="http://schemas.openxmlformats.org/drawingml/2006/table">
                <a:tbl>
                  <a:tblPr firstRow="1" firstCol="1" bandRow="1">
                    <a:tableStyleId>{F5AB1C69-6EDB-4FF4-983F-18BD219EF322}</a:tableStyleId>
                  </a:tblPr>
                  <a:tblGrid>
                    <a:gridCol w="450483">
                      <a:extLst>
                        <a:ext uri="{9D8B030D-6E8A-4147-A177-3AD203B41FA5}">
                          <a16:colId xmlns="" xmlns:a16="http://schemas.microsoft.com/office/drawing/2014/main" val="4255061782"/>
                        </a:ext>
                      </a:extLst>
                    </a:gridCol>
                    <a:gridCol w="1850544">
                      <a:extLst>
                        <a:ext uri="{9D8B030D-6E8A-4147-A177-3AD203B41FA5}">
                          <a16:colId xmlns="" xmlns:a16="http://schemas.microsoft.com/office/drawing/2014/main" val="3606473056"/>
                        </a:ext>
                      </a:extLst>
                    </a:gridCol>
                    <a:gridCol w="693496">
                      <a:extLst>
                        <a:ext uri="{9D8B030D-6E8A-4147-A177-3AD203B41FA5}">
                          <a16:colId xmlns="" xmlns:a16="http://schemas.microsoft.com/office/drawing/2014/main" val="1379744620"/>
                        </a:ext>
                      </a:extLst>
                    </a:gridCol>
                    <a:gridCol w="2511385">
                      <a:extLst>
                        <a:ext uri="{9D8B030D-6E8A-4147-A177-3AD203B41FA5}">
                          <a16:colId xmlns="" xmlns:a16="http://schemas.microsoft.com/office/drawing/2014/main" val="3896989996"/>
                        </a:ext>
                      </a:extLst>
                    </a:gridCol>
                  </a:tblGrid>
                  <a:tr h="132493"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&lt;</m:t>
                                    </m:r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&gt; </m:t>
                                    </m:r>
                                  </m:e>
                                  <m:sub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9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2989446214"/>
                      </a:ext>
                    </a:extLst>
                  </a:tr>
                  <a:tr h="13832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80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it-IT" sz="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 </m:t>
                                    </m:r>
                                  </m:e>
                                  <m:sub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>
                              <a:effectLst/>
                            </a:rPr>
                            <a:t>Perception of other actors</a:t>
                          </a:r>
                          <a:endParaRPr lang="it-IT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>
                              <a:effectLst/>
                            </a:rPr>
                            <a:t>Irrigation consortium</a:t>
                          </a:r>
                          <a:endParaRPr lang="it-IT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37956014"/>
                      </a:ext>
                    </a:extLst>
                  </a:tr>
                  <a:tr h="132493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 </m:t>
                                    </m:r>
                                  </m:e>
                                  <m:sub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>
                              <a:effectLst/>
                            </a:rPr>
                            <a:t>Perception of other actors’ objectives</a:t>
                          </a:r>
                          <a:endParaRPr lang="it-IT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e>
                                  <m:sub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>
                              <a:effectLst/>
                            </a:rPr>
                            <a:t>Water distribution and control of the irrigation network</a:t>
                          </a:r>
                          <a:endParaRPr lang="it-IT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2519580410"/>
                      </a:ext>
                    </a:extLst>
                  </a:tr>
                  <a:tr h="132493"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e>
                                  <m:sub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800">
                              <a:effectLst/>
                            </a:rPr>
                            <a:t>Reduction of water consumption during drought</a:t>
                          </a:r>
                          <a:endParaRPr lang="it-IT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442393499"/>
                      </a:ext>
                    </a:extLst>
                  </a:tr>
                  <a:tr h="132493">
                    <a:tc rowSpan="4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 </m:t>
                                    </m:r>
                                  </m:e>
                                  <m:sub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tc rowSpan="4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>
                              <a:effectLst/>
                            </a:rPr>
                            <a:t>Perception of other actors’ resources</a:t>
                          </a:r>
                          <a:endParaRPr lang="it-IT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800">
                              <a:effectLst/>
                            </a:rPr>
                            <a:t>Economic resources (water price)</a:t>
                          </a:r>
                          <a:endParaRPr lang="it-IT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3234477491"/>
                      </a:ext>
                    </a:extLst>
                  </a:tr>
                  <a:tr h="132493"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>
                              <a:effectLst/>
                            </a:rPr>
                            <a:t>Legislative constraints and regulations</a:t>
                          </a:r>
                          <a:endParaRPr lang="it-IT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1137795745"/>
                      </a:ext>
                    </a:extLst>
                  </a:tr>
                  <a:tr h="132493"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effectLst/>
                            </a:rPr>
                            <a:t>Decisional power</a:t>
                          </a:r>
                          <a:endParaRPr lang="it-IT" sz="9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569530166"/>
                      </a:ext>
                    </a:extLst>
                  </a:tr>
                  <a:tr h="132493"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>
                              <a:effectLst/>
                            </a:rPr>
                            <a:t>Technical resources</a:t>
                          </a:r>
                          <a:endParaRPr lang="it-IT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2625619920"/>
                      </a:ext>
                    </a:extLst>
                  </a:tr>
                  <a:tr h="13832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80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it-IT" sz="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 </m:t>
                                    </m:r>
                                  </m:e>
                                  <m:sub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>
                              <a:effectLst/>
                            </a:rPr>
                            <a:t>Perception of other actors</a:t>
                          </a:r>
                          <a:endParaRPr lang="it-IT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>
                              <a:effectLst/>
                            </a:rPr>
                            <a:t>Regional Authority</a:t>
                          </a:r>
                          <a:endParaRPr lang="it-IT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2295176895"/>
                      </a:ext>
                    </a:extLst>
                  </a:tr>
                  <a:tr h="13832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 </m:t>
                                    </m:r>
                                  </m:e>
                                  <m:sub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>
                              <a:effectLst/>
                            </a:rPr>
                            <a:t>Perception of other actors’ objectives</a:t>
                          </a:r>
                          <a:endParaRPr lang="it-IT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e>
                                  <m:sub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>
                              <a:effectLst/>
                            </a:rPr>
                            <a:t>Decrease of groundwater overexploitation</a:t>
                          </a:r>
                          <a:endParaRPr lang="it-IT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2852891530"/>
                      </a:ext>
                    </a:extLst>
                  </a:tr>
                  <a:tr h="13832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 </m:t>
                                    </m:r>
                                  </m:e>
                                  <m:sub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effectLst/>
                            </a:rPr>
                            <a:t>Perception of other actors’ resources</a:t>
                          </a:r>
                          <a:endParaRPr lang="it-IT" sz="9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GB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effectLst/>
                            </a:rPr>
                            <a:t>Legislative constraints and regulations</a:t>
                          </a:r>
                          <a:endParaRPr lang="it-IT" sz="9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425788566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2990830"/>
                  </p:ext>
                </p:extLst>
              </p:nvPr>
            </p:nvGraphicFramePr>
            <p:xfrm>
              <a:off x="1295943" y="4458479"/>
              <a:ext cx="5505908" cy="1550227"/>
            </p:xfrm>
            <a:graphic>
              <a:graphicData uri="http://schemas.openxmlformats.org/drawingml/2006/table">
                <a:tbl>
                  <a:tblPr firstRow="1" firstCol="1" bandRow="1">
                    <a:tableStyleId>{F5AB1C69-6EDB-4FF4-983F-18BD219EF322}</a:tableStyleId>
                  </a:tblPr>
                  <a:tblGrid>
                    <a:gridCol w="450483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4255061782"/>
                        </a:ext>
                      </a:extLst>
                    </a:gridCol>
                    <a:gridCol w="1850544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3606473056"/>
                        </a:ext>
                      </a:extLst>
                    </a:gridCol>
                    <a:gridCol w="693496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1379744620"/>
                        </a:ext>
                      </a:extLst>
                    </a:gridCol>
                    <a:gridCol w="2511385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3896989996"/>
                        </a:ext>
                      </a:extLst>
                    </a:gridCol>
                  </a:tblGrid>
                  <a:tr h="135001">
                    <a:tc gridSpan="4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55721" marR="55721" marT="0" marB="0" anchor="ctr">
                        <a:blipFill rotWithShape="0">
                          <a:blip r:embed="rId8"/>
                          <a:stretch>
                            <a:fillRect l="-111" t="-4545" r="-442" b="-109545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989446214"/>
                      </a:ext>
                    </a:extLst>
                  </a:tr>
                  <a:tr h="155067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55721" marR="55721" marT="0" marB="0" anchor="ctr">
                        <a:blipFill rotWithShape="0">
                          <a:blip r:embed="rId8"/>
                          <a:stretch>
                            <a:fillRect l="-1351" t="-88462" r="-1127027" b="-82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>
                              <a:effectLst/>
                            </a:rPr>
                            <a:t>Perception of other actors</a:t>
                          </a:r>
                          <a:endParaRPr lang="it-IT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55721" marR="55721" marT="0" marB="0" anchor="ctr">
                        <a:blipFill rotWithShape="0">
                          <a:blip r:embed="rId8"/>
                          <a:stretch>
                            <a:fillRect l="-332456" t="-88462" r="-364912" b="-82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>
                              <a:effectLst/>
                            </a:rPr>
                            <a:t>Irrigation consortium</a:t>
                          </a:r>
                          <a:endParaRPr lang="it-IT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7956014"/>
                      </a:ext>
                    </a:extLst>
                  </a:tr>
                  <a:tr h="132493">
                    <a:tc rowSpan="2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55721" marR="55721" marT="0" marB="0" anchor="ctr">
                        <a:blipFill rotWithShape="0">
                          <a:blip r:embed="rId8"/>
                          <a:stretch>
                            <a:fillRect l="-1351" t="-113953" r="-1127027" b="-400000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>
                              <a:effectLst/>
                            </a:rPr>
                            <a:t>Perception of other actors’ objectives</a:t>
                          </a:r>
                          <a:endParaRPr lang="it-IT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55721" marR="55721" marT="0" marB="0" anchor="ctr">
                        <a:blipFill rotWithShape="0">
                          <a:blip r:embed="rId8"/>
                          <a:stretch>
                            <a:fillRect l="-332456" t="-222727" r="-364912" b="-87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>
                              <a:effectLst/>
                            </a:rPr>
                            <a:t>Water distribution and control of the irrigation network</a:t>
                          </a:r>
                          <a:endParaRPr lang="it-IT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519580410"/>
                      </a:ext>
                    </a:extLst>
                  </a:tr>
                  <a:tr h="132493"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55721" marR="55721" marT="0" marB="0" anchor="ctr">
                        <a:blipFill rotWithShape="0">
                          <a:blip r:embed="rId8"/>
                          <a:stretch>
                            <a:fillRect l="-332456" t="-338095" r="-364912" b="-819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800">
                              <a:effectLst/>
                            </a:rPr>
                            <a:t>Reduction of water consumption during drought</a:t>
                          </a:r>
                          <a:endParaRPr lang="it-IT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442393499"/>
                      </a:ext>
                    </a:extLst>
                  </a:tr>
                  <a:tr h="132493">
                    <a:tc rowSpan="4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55721" marR="55721" marT="0" marB="0" anchor="ctr">
                        <a:blipFill rotWithShape="0">
                          <a:blip r:embed="rId8"/>
                          <a:stretch>
                            <a:fillRect l="-1351" t="-105747" r="-1127027" b="-97701"/>
                          </a:stretch>
                        </a:blipFill>
                      </a:tcPr>
                    </a:tc>
                    <a:tc rowSpan="4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>
                              <a:effectLst/>
                            </a:rPr>
                            <a:t>Perception of other actors’ resources</a:t>
                          </a:r>
                          <a:endParaRPr lang="it-IT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55721" marR="55721" marT="0" marB="0" anchor="ctr">
                        <a:blipFill rotWithShape="0">
                          <a:blip r:embed="rId8"/>
                          <a:stretch>
                            <a:fillRect l="-332456" t="-418182" r="-364912" b="-68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t-IT" sz="800">
                              <a:effectLst/>
                            </a:rPr>
                            <a:t>Economic resources (water price)</a:t>
                          </a:r>
                          <a:endParaRPr lang="it-IT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234477491"/>
                      </a:ext>
                    </a:extLst>
                  </a:tr>
                  <a:tr h="132493"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55721" marR="55721" marT="0" marB="0" anchor="ctr">
                        <a:blipFill rotWithShape="0">
                          <a:blip r:embed="rId8"/>
                          <a:stretch>
                            <a:fillRect l="-332456" t="-518182" r="-364912" b="-58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>
                              <a:effectLst/>
                            </a:rPr>
                            <a:t>Legislative constraints and regulations</a:t>
                          </a:r>
                          <a:endParaRPr lang="it-IT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137795745"/>
                      </a:ext>
                    </a:extLst>
                  </a:tr>
                  <a:tr h="132493"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55721" marR="55721" marT="0" marB="0" anchor="ctr">
                        <a:blipFill rotWithShape="0">
                          <a:blip r:embed="rId8"/>
                          <a:stretch>
                            <a:fillRect l="-332456" t="-618182" r="-364912" b="-48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effectLst/>
                            </a:rPr>
                            <a:t>Decisional power</a:t>
                          </a:r>
                          <a:endParaRPr lang="it-IT" sz="9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569530166"/>
                      </a:ext>
                    </a:extLst>
                  </a:tr>
                  <a:tr h="132493"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55721" marR="55721" marT="0" marB="0" anchor="ctr">
                        <a:blipFill rotWithShape="0">
                          <a:blip r:embed="rId8"/>
                          <a:stretch>
                            <a:fillRect l="-332456" t="-752381" r="-364912" b="-40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>
                              <a:effectLst/>
                            </a:rPr>
                            <a:t>Technical resources</a:t>
                          </a:r>
                          <a:endParaRPr lang="it-IT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625619920"/>
                      </a:ext>
                    </a:extLst>
                  </a:tr>
                  <a:tr h="155067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55721" marR="55721" marT="0" marB="0" anchor="ctr">
                        <a:blipFill rotWithShape="0">
                          <a:blip r:embed="rId8"/>
                          <a:stretch>
                            <a:fillRect l="-1351" t="-688462" r="-1127027" b="-22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>
                              <a:effectLst/>
                            </a:rPr>
                            <a:t>Perception of other actors</a:t>
                          </a:r>
                          <a:endParaRPr lang="it-IT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55721" marR="55721" marT="0" marB="0" anchor="ctr">
                        <a:blipFill rotWithShape="0">
                          <a:blip r:embed="rId8"/>
                          <a:stretch>
                            <a:fillRect l="-332456" t="-688462" r="-364912" b="-22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>
                              <a:effectLst/>
                            </a:rPr>
                            <a:t>Regional Authority</a:t>
                          </a:r>
                          <a:endParaRPr lang="it-IT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295176895"/>
                      </a:ext>
                    </a:extLst>
                  </a:tr>
                  <a:tr h="155067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55721" marR="55721" marT="0" marB="0" anchor="ctr">
                        <a:blipFill rotWithShape="0">
                          <a:blip r:embed="rId8"/>
                          <a:stretch>
                            <a:fillRect l="-1351" t="-820000" r="-1127027" b="-13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>
                              <a:effectLst/>
                            </a:rPr>
                            <a:t>Perception of other actors’ objectives</a:t>
                          </a:r>
                          <a:endParaRPr lang="it-IT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55721" marR="55721" marT="0" marB="0" anchor="ctr">
                        <a:blipFill rotWithShape="0">
                          <a:blip r:embed="rId8"/>
                          <a:stretch>
                            <a:fillRect l="-332456" t="-820000" r="-364912" b="-13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>
                              <a:effectLst/>
                            </a:rPr>
                            <a:t>Decrease of groundwater overexploitation</a:t>
                          </a:r>
                          <a:endParaRPr lang="it-IT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852891530"/>
                      </a:ext>
                    </a:extLst>
                  </a:tr>
                  <a:tr h="155067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55721" marR="55721" marT="0" marB="0" anchor="ctr">
                        <a:blipFill rotWithShape="0">
                          <a:blip r:embed="rId8"/>
                          <a:stretch>
                            <a:fillRect l="-1351" t="-884615" r="-1127027" b="-3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effectLst/>
                            </a:rPr>
                            <a:t>Perception of other actors’ resources</a:t>
                          </a:r>
                          <a:endParaRPr lang="it-IT" sz="9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55721" marR="55721" marT="0" marB="0" anchor="ctr">
                        <a:blipFill rotWithShape="0">
                          <a:blip r:embed="rId8"/>
                          <a:stretch>
                            <a:fillRect l="-332456" t="-884615" r="-364912" b="-3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800" dirty="0">
                              <a:effectLst/>
                            </a:rPr>
                            <a:t>Legislative constraints and regulations</a:t>
                          </a:r>
                          <a:endParaRPr lang="it-IT" sz="9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5721" marR="55721" marT="0" marB="0"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425788566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770" y="1100231"/>
            <a:ext cx="1199304" cy="62939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7618" y="966028"/>
            <a:ext cx="1872819" cy="84425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9628" y="3666566"/>
            <a:ext cx="1145748" cy="77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91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32" y="173894"/>
            <a:ext cx="9633000" cy="589914"/>
          </a:xfrm>
        </p:spPr>
        <p:txBody>
          <a:bodyPr>
            <a:noAutofit/>
          </a:bodyPr>
          <a:lstStyle/>
          <a:p>
            <a:pPr algn="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The decision-agents’ mental </a:t>
            </a:r>
            <a:b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</a:b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models of dynamic system (MMDS)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49037" y="6332218"/>
            <a:ext cx="7667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spcBef>
                <a:spcPct val="0"/>
              </a:spcBef>
              <a:buNone/>
              <a:defRPr/>
            </a:pPr>
            <a:r>
              <a:rPr lang="es-CL" altLang="es-ES" sz="1200" b="1" i="1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EDUCEN  -  </a:t>
            </a:r>
            <a:r>
              <a:rPr lang="es-ES_tradnl" altLang="it-IT" sz="1200" b="1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Murcia Progress Meeting (October 2015)</a:t>
            </a:r>
            <a:endParaRPr lang="es-CL" altLang="es-ES" sz="1200" b="1" i="1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34" y="976219"/>
            <a:ext cx="4793687" cy="206651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281" y="976218"/>
            <a:ext cx="3937665" cy="240021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792" y="3473961"/>
            <a:ext cx="4282113" cy="23609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9280" y="3139958"/>
            <a:ext cx="2587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err="1">
                <a:latin typeface="Calibri" panose="020F0502020204030204" pitchFamily="34" charset="0"/>
              </a:rPr>
              <a:t>Regional</a:t>
            </a:r>
            <a:r>
              <a:rPr lang="it-IT" sz="1400" b="1" dirty="0">
                <a:latin typeface="Calibri" panose="020F0502020204030204" pitchFamily="34" charset="0"/>
              </a:rPr>
              <a:t> Authority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16662" y="3352156"/>
            <a:ext cx="2262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latin typeface="Calibri" panose="020F0502020204030204" pitchFamily="34" charset="0"/>
              </a:rPr>
              <a:t>Irrigation consortium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23903" y="5412510"/>
            <a:ext cx="2587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latin typeface="Calibri" panose="020F0502020204030204" pitchFamily="34" charset="0"/>
              </a:rPr>
              <a:t>Farmers</a:t>
            </a:r>
          </a:p>
        </p:txBody>
      </p:sp>
      <p:sp>
        <p:nvSpPr>
          <p:cNvPr id="3" name="Rectangle 2"/>
          <p:cNvSpPr/>
          <p:nvPr/>
        </p:nvSpPr>
        <p:spPr>
          <a:xfrm>
            <a:off x="461563" y="5940673"/>
            <a:ext cx="91707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Calibri" panose="020F0502020204030204" pitchFamily="34" charset="0"/>
              </a:rPr>
              <a:t>Representing the perceived cause-effect chains influencing the dynamic evolution of a system </a:t>
            </a:r>
            <a:endParaRPr lang="it-IT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28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9852" y="157852"/>
            <a:ext cx="8083147" cy="589914"/>
          </a:xfrm>
        </p:spPr>
        <p:txBody>
          <a:bodyPr>
            <a:noAutofit/>
          </a:bodyPr>
          <a:lstStyle/>
          <a:p>
            <a:pPr algn="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The Ambiguity analysis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2999" y="999506"/>
            <a:ext cx="6318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Calibri" panose="020F0502020204030204" pitchFamily="34" charset="0"/>
              </a:rPr>
              <a:t>DIFFERENCES IN IS </a:t>
            </a:r>
            <a:r>
              <a:rPr lang="it-IT" b="1" dirty="0" smtClean="0">
                <a:latin typeface="Calibri" panose="020F0502020204030204" pitchFamily="34" charset="0"/>
              </a:rPr>
              <a:t>PERCEPTION:</a:t>
            </a:r>
            <a:r>
              <a:rPr lang="it-IT" b="1" dirty="0">
                <a:latin typeface="Calibri" panose="020F0502020204030204" pitchFamily="34" charset="0"/>
              </a:rPr>
              <a:t> </a:t>
            </a:r>
            <a:r>
              <a:rPr lang="it-IT" b="1" dirty="0" smtClean="0">
                <a:latin typeface="Calibri" panose="020F0502020204030204" pitchFamily="34" charset="0"/>
              </a:rPr>
              <a:t>THE </a:t>
            </a:r>
            <a:r>
              <a:rPr lang="it-IT" b="1" dirty="0" smtClean="0">
                <a:latin typeface="Calibri" panose="020F0502020204030204" pitchFamily="34" charset="0"/>
              </a:rPr>
              <a:t>JACCARD INDEX</a:t>
            </a:r>
            <a:endParaRPr lang="it-IT" b="1" dirty="0"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2998" y="3012948"/>
            <a:ext cx="783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Calibri" panose="020F0502020204030204" pitchFamily="34" charset="0"/>
              </a:rPr>
              <a:t>DIFFERENCES IN MMDS: </a:t>
            </a:r>
            <a:r>
              <a:rPr lang="it-IT" b="1" dirty="0" smtClean="0">
                <a:latin typeface="Calibri" panose="020F0502020204030204" pitchFamily="34" charset="0"/>
              </a:rPr>
              <a:t> THE </a:t>
            </a:r>
            <a:r>
              <a:rPr lang="it-IT" b="1" dirty="0" smtClean="0">
                <a:latin typeface="Calibri" panose="020F0502020204030204" pitchFamily="34" charset="0"/>
              </a:rPr>
              <a:t>MODEL DISTANCE RATIO (MDR) INDEX</a:t>
            </a:r>
            <a:endParaRPr lang="it-IT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272999" y="1339839"/>
                <a:ext cx="8970597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 smtClean="0">
                    <a:latin typeface="Calibri" panose="020F0502020204030204" pitchFamily="34" charset="0"/>
                  </a:rPr>
                  <a:t>Given two </a:t>
                </a:r>
                <a:r>
                  <a:rPr lang="en-US" sz="1600" dirty="0">
                    <a:latin typeface="Calibri" panose="020F0502020204030204" pitchFamily="34" charset="0"/>
                  </a:rPr>
                  <a:t>sets, </a:t>
                </a:r>
                <a14:m>
                  <m:oMath xmlns:m="http://schemas.openxmlformats.org/officeDocument/2006/math">
                    <m:r>
                      <a:rPr lang="en-GB" sz="1600">
                        <a:latin typeface="Calibri" panose="020F0502020204030204" pitchFamily="34" charset="0"/>
                      </a:rPr>
                      <m:t>𝐴</m:t>
                    </m:r>
                  </m:oMath>
                </a14:m>
                <a:r>
                  <a:rPr lang="en-US" sz="1600" dirty="0">
                    <a:latin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>
                        <a:latin typeface="Calibri" panose="020F0502020204030204" pitchFamily="34" charset="0"/>
                      </a:rPr>
                      <m:t>𝐵</m:t>
                    </m:r>
                  </m:oMath>
                </a14:m>
                <a:r>
                  <a:rPr lang="en-US" sz="1600" dirty="0">
                    <a:latin typeface="Calibri" panose="020F0502020204030204" pitchFamily="34" charset="0"/>
                  </a:rPr>
                  <a:t>, each having </a:t>
                </a:r>
                <a14:m>
                  <m:oMath xmlns:m="http://schemas.openxmlformats.org/officeDocument/2006/math">
                    <m:r>
                      <a:rPr lang="en-GB" sz="1600">
                        <a:latin typeface="Calibri" panose="020F0502020204030204" pitchFamily="34" charset="0"/>
                      </a:rPr>
                      <m:t>𝑛</m:t>
                    </m:r>
                  </m:oMath>
                </a14:m>
                <a:r>
                  <a:rPr lang="en-US" sz="1600" dirty="0">
                    <a:latin typeface="Calibri" panose="020F0502020204030204" pitchFamily="34" charset="0"/>
                  </a:rPr>
                  <a:t> binary attributes, the </a:t>
                </a:r>
                <a:r>
                  <a:rPr lang="en-US" sz="1600" dirty="0" smtClean="0">
                    <a:latin typeface="Calibri" panose="020F0502020204030204" pitchFamily="34" charset="0"/>
                  </a:rPr>
                  <a:t>J index </a:t>
                </a:r>
                <a:r>
                  <a:rPr lang="en-US" sz="1600" dirty="0">
                    <a:latin typeface="Calibri" panose="020F0502020204030204" pitchFamily="34" charset="0"/>
                  </a:rPr>
                  <a:t>measures the degree of overlap between two sets by computing the ratio of the number of shared attributes between </a:t>
                </a:r>
                <a14:m>
                  <m:oMath xmlns:m="http://schemas.openxmlformats.org/officeDocument/2006/math">
                    <m:r>
                      <a:rPr lang="en-GB" sz="1600">
                        <a:latin typeface="Calibri" panose="020F0502020204030204" pitchFamily="34" charset="0"/>
                      </a:rPr>
                      <m:t>𝐴</m:t>
                    </m:r>
                  </m:oMath>
                </a14:m>
                <a:r>
                  <a:rPr lang="en-US" sz="1600" dirty="0">
                    <a:latin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>
                        <a:latin typeface="Calibri" panose="020F0502020204030204" pitchFamily="34" charset="0"/>
                      </a:rPr>
                      <m:t>𝐵</m:t>
                    </m:r>
                  </m:oMath>
                </a14:m>
                <a:endParaRPr lang="it-IT" sz="1600" dirty="0">
                  <a:latin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999" y="1339839"/>
                <a:ext cx="8970597" cy="584775"/>
              </a:xfrm>
              <a:prstGeom prst="rect">
                <a:avLst/>
              </a:prstGeom>
              <a:blipFill rotWithShape="0">
                <a:blip r:embed="rId3"/>
                <a:stretch>
                  <a:fillRect l="-408" t="-3125" b="-125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2995115" y="2088100"/>
                <a:ext cx="2031325" cy="6649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it-IT" i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it-IT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∪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115" y="2088100"/>
                <a:ext cx="2031325" cy="66499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272998" y="3382280"/>
                <a:ext cx="8970599" cy="25853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>
                    <a:latin typeface="Calibri" panose="020F0502020204030204" pitchFamily="34" charset="0"/>
                  </a:rPr>
                  <a:t>The method is based on three measures: </a:t>
                </a:r>
              </a:p>
              <a:p>
                <a:r>
                  <a:rPr lang="en-US" sz="1600" dirty="0" err="1">
                    <a:latin typeface="Calibri" panose="020F0502020204030204" pitchFamily="34" charset="0"/>
                  </a:rPr>
                  <a:t>i</a:t>
                </a:r>
                <a:r>
                  <a:rPr lang="en-US" sz="1600" dirty="0">
                    <a:latin typeface="Calibri" panose="020F0502020204030204" pitchFamily="34" charset="0"/>
                  </a:rPr>
                  <a:t>) Elements Distance Ratio (EDR), the differences between two MMDS considering the variables and the causal links in each pair of MMDS; </a:t>
                </a:r>
              </a:p>
              <a:p>
                <a:r>
                  <a:rPr lang="en-US" sz="1600" dirty="0">
                    <a:latin typeface="Calibri" panose="020F0502020204030204" pitchFamily="34" charset="0"/>
                  </a:rPr>
                  <a:t>ii) Loop Distance Ratio (LDR), the similarity between each pair of loops for the two compared MMDS; </a:t>
                </a:r>
                <a:endParaRPr lang="en-US" sz="1600" dirty="0" smtClean="0">
                  <a:latin typeface="Calibri" panose="020F0502020204030204" pitchFamily="34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/>
                        <m:t>𝐿𝐷𝑅</m:t>
                      </m:r>
                      <m:r>
                        <a:rPr lang="en-GB" sz="1600" i="1"/>
                        <m:t>(</m:t>
                      </m:r>
                      <m:r>
                        <a:rPr lang="en-GB" sz="1600" i="1"/>
                        <m:t>𝑚</m:t>
                      </m:r>
                      <m:r>
                        <a:rPr lang="en-GB" sz="1600" i="1"/>
                        <m:t>,</m:t>
                      </m:r>
                      <m:r>
                        <a:rPr lang="en-GB" sz="1600" i="1"/>
                        <m:t>𝑛</m:t>
                      </m:r>
                      <m:r>
                        <a:rPr lang="en-GB" sz="1600" i="1"/>
                        <m:t>)=</m:t>
                      </m:r>
                      <m:r>
                        <a:rPr lang="en-GB" sz="1600" i="1"/>
                        <m:t>𝑙𝑝𝑜𝑙𝑑</m:t>
                      </m:r>
                      <m:d>
                        <m:dPr>
                          <m:ctrlPr>
                            <a:rPr lang="it-IT" sz="1600" i="1"/>
                          </m:ctrlPr>
                        </m:dPr>
                        <m:e>
                          <m:r>
                            <a:rPr lang="en-GB" sz="1600" i="1"/>
                            <m:t>𝑚</m:t>
                          </m:r>
                          <m:r>
                            <a:rPr lang="en-GB" sz="1600" i="1"/>
                            <m:t>,</m:t>
                          </m:r>
                          <m:r>
                            <a:rPr lang="en-GB" sz="1600" i="1"/>
                            <m:t>𝑛</m:t>
                          </m:r>
                        </m:e>
                      </m:d>
                      <m:r>
                        <a:rPr lang="en-GB" sz="1600" i="1"/>
                        <m:t>+</m:t>
                      </m:r>
                      <m:r>
                        <a:rPr lang="en-GB" sz="1600" i="1"/>
                        <m:t>𝐸𝐷𝑅</m:t>
                      </m:r>
                      <m:r>
                        <a:rPr lang="en-GB" sz="1600" i="1"/>
                        <m:t>(</m:t>
                      </m:r>
                      <m:r>
                        <a:rPr lang="en-GB" sz="1600" i="1"/>
                        <m:t>𝑚</m:t>
                      </m:r>
                      <m:r>
                        <a:rPr lang="en-GB" sz="1600" i="1"/>
                        <m:t>,</m:t>
                      </m:r>
                      <m:r>
                        <a:rPr lang="en-GB" sz="1600" i="1"/>
                        <m:t>𝑛</m:t>
                      </m:r>
                      <m:r>
                        <a:rPr lang="en-GB" sz="1600" i="1"/>
                        <m:t>)</m:t>
                      </m:r>
                    </m:oMath>
                  </m:oMathPara>
                </a14:m>
                <a:endParaRPr lang="en-US" sz="1600" dirty="0">
                  <a:latin typeface="Calibri" panose="020F0502020204030204" pitchFamily="34" charset="0"/>
                </a:endParaRPr>
              </a:p>
              <a:p>
                <a:r>
                  <a:rPr lang="en-US" sz="1600" dirty="0">
                    <a:latin typeface="Calibri" panose="020F0502020204030204" pitchFamily="34" charset="0"/>
                  </a:rPr>
                  <a:t>iii) the Model Distance Ratio (MDR) is the average of all loop distance ratios (</a:t>
                </a:r>
                <a:r>
                  <a:rPr lang="en-US" sz="1600" dirty="0" err="1">
                    <a:latin typeface="Calibri" panose="020F0502020204030204" pitchFamily="34" charset="0"/>
                  </a:rPr>
                  <a:t>Schaffernicht</a:t>
                </a:r>
                <a:r>
                  <a:rPr lang="en-US" sz="1600" dirty="0">
                    <a:latin typeface="Calibri" panose="020F0502020204030204" pitchFamily="34" charset="0"/>
                  </a:rPr>
                  <a:t> and </a:t>
                </a:r>
                <a:r>
                  <a:rPr lang="en-US" sz="1600" dirty="0" err="1">
                    <a:latin typeface="Calibri" panose="020F0502020204030204" pitchFamily="34" charset="0"/>
                  </a:rPr>
                  <a:t>Groesser</a:t>
                </a:r>
                <a:r>
                  <a:rPr lang="en-US" sz="1600" dirty="0">
                    <a:latin typeface="Calibri" panose="020F0502020204030204" pitchFamily="34" charset="0"/>
                  </a:rPr>
                  <a:t>, 2011). </a:t>
                </a:r>
                <a:endParaRPr lang="en-US" sz="1600" dirty="0" smtClean="0">
                  <a:latin typeface="Calibri" panose="020F0502020204030204" pitchFamily="34" charset="0"/>
                </a:endParaRPr>
              </a:p>
              <a:p>
                <a:endParaRPr lang="en-US" sz="1600" dirty="0">
                  <a:latin typeface="Calibri" panose="020F0502020204030204" pitchFamily="34" charset="0"/>
                </a:endParaRPr>
              </a:p>
              <a:p>
                <a:r>
                  <a:rPr lang="en-US" sz="1600" dirty="0" smtClean="0">
                    <a:latin typeface="Calibri" panose="020F0502020204030204" pitchFamily="34" charset="0"/>
                  </a:rPr>
                  <a:t>The </a:t>
                </a:r>
                <a:r>
                  <a:rPr lang="en-US" sz="1600" dirty="0">
                    <a:latin typeface="Calibri" panose="020F0502020204030204" pitchFamily="34" charset="0"/>
                  </a:rPr>
                  <a:t>MDR </a:t>
                </a:r>
                <a:r>
                  <a:rPr lang="en-US" sz="1600" dirty="0" smtClean="0">
                    <a:latin typeface="Calibri" panose="020F0502020204030204" pitchFamily="34" charset="0"/>
                  </a:rPr>
                  <a:t>index allowed </a:t>
                </a:r>
                <a:r>
                  <a:rPr lang="en-US" sz="1600" dirty="0">
                    <a:latin typeface="Calibri" panose="020F0502020204030204" pitchFamily="34" charset="0"/>
                  </a:rPr>
                  <a:t>to define the distance between two actors’ MMDS by aggregating the LDR for each pair of similar loops. </a:t>
                </a: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998" y="3382280"/>
                <a:ext cx="8970599" cy="2585323"/>
              </a:xfrm>
              <a:prstGeom prst="rect">
                <a:avLst/>
              </a:prstGeom>
              <a:blipFill rotWithShape="0">
                <a:blip r:embed="rId5"/>
                <a:stretch>
                  <a:fillRect l="-408" t="-708" b="-94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69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3887</TotalTime>
  <Words>1110</Words>
  <Application>Microsoft Office PowerPoint</Application>
  <PresentationFormat>A4 Paper (210x297 mm)</PresentationFormat>
  <Paragraphs>359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Calibri</vt:lpstr>
      <vt:lpstr>Cambria Math</vt:lpstr>
      <vt:lpstr>DINPro</vt:lpstr>
      <vt:lpstr>DINPro-Black</vt:lpstr>
      <vt:lpstr>DINPro-Light</vt:lpstr>
      <vt:lpstr>DINPro-Medium</vt:lpstr>
      <vt:lpstr>Garamond</vt:lpstr>
      <vt:lpstr>Times New Roman</vt:lpstr>
      <vt:lpstr>Wingdings</vt:lpstr>
      <vt:lpstr>Office Theme</vt:lpstr>
      <vt:lpstr>How to make ambiguity an enabling factor in group decision:  hints from drought risk management</vt:lpstr>
      <vt:lpstr>Background</vt:lpstr>
      <vt:lpstr>Background</vt:lpstr>
      <vt:lpstr>Goal and methodology</vt:lpstr>
      <vt:lpstr>Drought risk management in the Apulia Region</vt:lpstr>
      <vt:lpstr>The interaction space</vt:lpstr>
      <vt:lpstr>The decision-agents’ understanding of the interaction space</vt:lpstr>
      <vt:lpstr>The decision-agents’ mental  models of dynamic system (MMDS)</vt:lpstr>
      <vt:lpstr>The Ambiguity analysis</vt:lpstr>
      <vt:lpstr>The Ambiguity analysis</vt:lpstr>
      <vt:lpstr>The learning process </vt:lpstr>
      <vt:lpstr>The learning process </vt:lpstr>
      <vt:lpstr>Conclusions</vt:lpstr>
      <vt:lpstr>Thank you.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zz</dc:title>
  <dc:creator>Irene</dc:creator>
  <cp:lastModifiedBy>Irene Pluchinotta</cp:lastModifiedBy>
  <cp:revision>364</cp:revision>
  <dcterms:created xsi:type="dcterms:W3CDTF">2015-01-31T13:52:49Z</dcterms:created>
  <dcterms:modified xsi:type="dcterms:W3CDTF">2016-07-05T09:38:58Z</dcterms:modified>
</cp:coreProperties>
</file>