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</p:sldMasterIdLst>
  <p:notesMasterIdLst>
    <p:notesMasterId r:id="rId19"/>
  </p:notesMasterIdLst>
  <p:handoutMasterIdLst>
    <p:handoutMasterId r:id="rId20"/>
  </p:handoutMasterIdLst>
  <p:sldIdLst>
    <p:sldId id="256" r:id="rId3"/>
    <p:sldId id="512" r:id="rId4"/>
    <p:sldId id="513" r:id="rId5"/>
    <p:sldId id="514" r:id="rId6"/>
    <p:sldId id="515" r:id="rId7"/>
    <p:sldId id="516" r:id="rId8"/>
    <p:sldId id="517" r:id="rId9"/>
    <p:sldId id="518" r:id="rId10"/>
    <p:sldId id="519" r:id="rId11"/>
    <p:sldId id="520" r:id="rId12"/>
    <p:sldId id="521" r:id="rId13"/>
    <p:sldId id="525" r:id="rId14"/>
    <p:sldId id="522" r:id="rId15"/>
    <p:sldId id="523" r:id="rId16"/>
    <p:sldId id="524" r:id="rId17"/>
    <p:sldId id="511" r:id="rId18"/>
  </p:sldIdLst>
  <p:sldSz cx="9144000" cy="6858000" type="screen4x3"/>
  <p:notesSz cx="7099300" cy="10234613"/>
  <p:defaultTextStyle>
    <a:defPPr>
      <a:defRPr lang="en-GB"/>
    </a:defPPr>
    <a:lvl1pPr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1pPr>
    <a:lvl2pPr marL="457200"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2pPr>
    <a:lvl3pPr marL="914400"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3pPr>
    <a:lvl4pPr marL="1371600"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4pPr>
    <a:lvl5pPr marL="1828800"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  <a:srgbClr val="9999FF"/>
    <a:srgbClr val="0000CC"/>
    <a:srgbClr val="0033CC"/>
    <a:srgbClr val="0066CC"/>
    <a:srgbClr val="00FF00"/>
    <a:srgbClr val="FF33CC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07" autoAdjust="0"/>
    <p:restoredTop sz="88038" autoAdjust="0"/>
  </p:normalViewPr>
  <p:slideViewPr>
    <p:cSldViewPr showGuides="1">
      <p:cViewPr>
        <p:scale>
          <a:sx n="76" d="100"/>
          <a:sy n="76" d="100"/>
        </p:scale>
        <p:origin x="-2024" y="-224"/>
      </p:cViewPr>
      <p:guideLst>
        <p:guide orient="horz" pos="1072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80"/>
    </p:cViewPr>
  </p:sorterViewPr>
  <p:notesViewPr>
    <p:cSldViewPr showGuides="1">
      <p:cViewPr varScale="1">
        <p:scale>
          <a:sx n="54" d="100"/>
          <a:sy n="54" d="100"/>
        </p:scale>
        <p:origin x="-1854" y="-78"/>
      </p:cViewPr>
      <p:guideLst>
        <p:guide orient="horz" pos="3224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handoutMaster" Target="handoutMasters/handout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471" tIns="50736" rIns="101471" bIns="50736" numCol="1" anchor="t" anchorCtr="0" compatLnSpc="1">
            <a:prstTxWarp prst="textNoShape">
              <a:avLst/>
            </a:prstTxWarp>
          </a:bodyPr>
          <a:lstStyle>
            <a:lvl1pPr algn="l" defTabSz="1014364">
              <a:defRPr sz="13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6" y="1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471" tIns="50736" rIns="101471" bIns="50736" numCol="1" anchor="t" anchorCtr="0" compatLnSpc="1">
            <a:prstTxWarp prst="textNoShape">
              <a:avLst/>
            </a:prstTxWarp>
          </a:bodyPr>
          <a:lstStyle>
            <a:lvl1pPr algn="r" defTabSz="1014364">
              <a:defRPr sz="13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471" tIns="50736" rIns="101471" bIns="50736" numCol="1" anchor="b" anchorCtr="0" compatLnSpc="1">
            <a:prstTxWarp prst="textNoShape">
              <a:avLst/>
            </a:prstTxWarp>
          </a:bodyPr>
          <a:lstStyle>
            <a:lvl1pPr algn="l" defTabSz="1014364">
              <a:defRPr sz="13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6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471" tIns="50736" rIns="101471" bIns="50736" numCol="1" anchor="b" anchorCtr="0" compatLnSpc="1">
            <a:prstTxWarp prst="textNoShape">
              <a:avLst/>
            </a:prstTxWarp>
          </a:bodyPr>
          <a:lstStyle>
            <a:lvl1pPr algn="r" defTabSz="1014364">
              <a:defRPr sz="1300" smtClean="0"/>
            </a:lvl1pPr>
          </a:lstStyle>
          <a:p>
            <a:pPr>
              <a:defRPr/>
            </a:pPr>
            <a:fld id="{B8AE40C0-F0BF-4491-9E14-3EB6B88583C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0271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471" tIns="50736" rIns="101471" bIns="50736" numCol="1" anchor="t" anchorCtr="0" compatLnSpc="1">
            <a:prstTxWarp prst="textNoShape">
              <a:avLst/>
            </a:prstTxWarp>
          </a:bodyPr>
          <a:lstStyle>
            <a:lvl1pPr algn="l" defTabSz="1014364">
              <a:defRPr sz="13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6" y="1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471" tIns="50736" rIns="101471" bIns="50736" numCol="1" anchor="t" anchorCtr="0" compatLnSpc="1">
            <a:prstTxWarp prst="textNoShape">
              <a:avLst/>
            </a:prstTxWarp>
          </a:bodyPr>
          <a:lstStyle>
            <a:lvl1pPr algn="r" defTabSz="1014364">
              <a:defRPr sz="13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3337" cy="3835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471" tIns="50736" rIns="101471" bIns="507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471" tIns="50736" rIns="101471" bIns="50736" numCol="1" anchor="b" anchorCtr="0" compatLnSpc="1">
            <a:prstTxWarp prst="textNoShape">
              <a:avLst/>
            </a:prstTxWarp>
          </a:bodyPr>
          <a:lstStyle>
            <a:lvl1pPr algn="l" defTabSz="1014364">
              <a:defRPr sz="13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6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471" tIns="50736" rIns="101471" bIns="50736" numCol="1" anchor="b" anchorCtr="0" compatLnSpc="1">
            <a:prstTxWarp prst="textNoShape">
              <a:avLst/>
            </a:prstTxWarp>
          </a:bodyPr>
          <a:lstStyle>
            <a:lvl1pPr algn="r" defTabSz="1014364">
              <a:defRPr sz="1300" smtClean="0"/>
            </a:lvl1pPr>
          </a:lstStyle>
          <a:p>
            <a:pPr>
              <a:defRPr/>
            </a:pPr>
            <a:fld id="{9E95D068-7261-401B-BD7D-80433DB8212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0892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858D9C-BF1E-4FCA-915B-EAAC78019C16}" type="slidenum">
              <a:rPr lang="en-GB"/>
              <a:pPr/>
              <a:t>1</a:t>
            </a:fld>
            <a:endParaRPr lang="en-GB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Bernoulli – utility</a:t>
            </a:r>
          </a:p>
          <a:p>
            <a:r>
              <a:rPr lang="en-US" dirty="0" smtClean="0"/>
              <a:t>Savage</a:t>
            </a:r>
            <a:r>
              <a:rPr lang="en-US" baseline="0" dirty="0" smtClean="0"/>
              <a:t> – </a:t>
            </a:r>
            <a:r>
              <a:rPr lang="en-US" baseline="0" dirty="0" err="1" smtClean="0"/>
              <a:t>formalised</a:t>
            </a:r>
            <a:r>
              <a:rPr lang="en-US" baseline="0" dirty="0" smtClean="0"/>
              <a:t> subjective </a:t>
            </a:r>
            <a:r>
              <a:rPr lang="en-US" baseline="0" smtClean="0"/>
              <a:t>expected utility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95D068-7261-401B-BD7D-80433DB82122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1813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F7C32E-6916-4F75-8F7E-714ABF9CCE3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914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75520"/>
            <a:ext cx="8229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F7C32E-6916-4F75-8F7E-714ABF9CCE3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F7C32E-6916-4F75-8F7E-714ABF9CCE3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51384"/>
            <a:ext cx="8229600" cy="5334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F7C32E-6916-4F75-8F7E-714ABF9CCE3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468313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8862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7640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8"/>
            <a:ext cx="4041775" cy="38862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F7C32E-6916-4F75-8F7E-714ABF9CCE3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F7C32E-6916-4F75-8F7E-714ABF9CCE3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F7C32E-6916-4F75-8F7E-714ABF9CCE3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3008313" cy="762000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90600"/>
            <a:ext cx="5111750" cy="54102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874837"/>
            <a:ext cx="3008313" cy="45259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F7C32E-6916-4F75-8F7E-714ABF9CCE3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959350"/>
            <a:ext cx="5791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06487"/>
            <a:ext cx="5791200" cy="373697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5635626"/>
            <a:ext cx="5791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F7C32E-6916-4F75-8F7E-714ABF9CCE3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-107" charset="0"/>
              </a:defRPr>
            </a:lvl1pPr>
          </a:lstStyle>
          <a:p>
            <a:pPr>
              <a:defRPr/>
            </a:pPr>
            <a:fld id="{F4809FB5-C8B9-4DDA-9BF6-95D2063A9C6D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-107" charset="0"/>
              </a:defRPr>
            </a:lvl1pPr>
          </a:lstStyle>
          <a:p>
            <a:pPr>
              <a:defRPr/>
            </a:pPr>
            <a:fld id="{02B358C2-51AA-42E0-AD04-BCCB28DB15A0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-107" charset="0"/>
              </a:defRPr>
            </a:lvl1pPr>
          </a:lstStyle>
          <a:p>
            <a:pPr>
              <a:defRPr/>
            </a:pPr>
            <a:fld id="{D0954F83-D5DD-484F-BAF6-C3901137D0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-107" charset="0"/>
              </a:defRPr>
            </a:lvl1pPr>
          </a:lstStyle>
          <a:p>
            <a:pPr>
              <a:defRPr/>
            </a:pPr>
            <a:fld id="{07405273-B053-4C6E-9F3E-7C67590593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-107" charset="0"/>
              </a:defRPr>
            </a:lvl1pPr>
          </a:lstStyle>
          <a:p>
            <a:pPr>
              <a:defRPr/>
            </a:pPr>
            <a:r>
              <a:rPr lang="en-GB" smtClean="0"/>
              <a:t>June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-107" charset="0"/>
              </a:defRPr>
            </a:lvl1pPr>
          </a:lstStyle>
          <a:p>
            <a:pPr>
              <a:defRPr/>
            </a:pPr>
            <a:r>
              <a:rPr lang="en-GB" smtClean="0"/>
              <a:t>Dr Gilberto Montibeller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-107" charset="0"/>
              </a:defRPr>
            </a:lvl1pPr>
          </a:lstStyle>
          <a:p>
            <a:pPr>
              <a:defRPr/>
            </a:pPr>
            <a:fld id="{B5E8E3E9-F48C-4D68-A3BB-9ED0F19344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-107" charset="0"/>
              </a:defRPr>
            </a:lvl1pPr>
          </a:lstStyle>
          <a:p>
            <a:pPr>
              <a:defRPr/>
            </a:pPr>
            <a:r>
              <a:rPr lang="en-GB" smtClean="0"/>
              <a:t>June 2011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-107" charset="0"/>
              </a:defRPr>
            </a:lvl1pPr>
          </a:lstStyle>
          <a:p>
            <a:pPr>
              <a:defRPr/>
            </a:pPr>
            <a:r>
              <a:rPr lang="en-GB" smtClean="0"/>
              <a:t>Dr Gilberto Montibeller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-107" charset="0"/>
              </a:defRPr>
            </a:lvl1pPr>
          </a:lstStyle>
          <a:p>
            <a:pPr>
              <a:defRPr/>
            </a:pPr>
            <a:fld id="{27123096-DD1D-400D-A5F4-B3A967CF5E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-107" charset="0"/>
              </a:defRPr>
            </a:lvl1pPr>
          </a:lstStyle>
          <a:p>
            <a:pPr>
              <a:defRPr/>
            </a:pPr>
            <a:r>
              <a:rPr lang="en-GB" smtClean="0"/>
              <a:t>June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-107" charset="0"/>
              </a:defRPr>
            </a:lvl1pPr>
          </a:lstStyle>
          <a:p>
            <a:pPr>
              <a:defRPr/>
            </a:pPr>
            <a:r>
              <a:rPr lang="en-GB" smtClean="0"/>
              <a:t>Dr Gilberto Montibeller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-107" charset="0"/>
              </a:defRPr>
            </a:lvl1pPr>
          </a:lstStyle>
          <a:p>
            <a:pPr>
              <a:defRPr/>
            </a:pPr>
            <a:fld id="{6EF5B0A3-4181-4B96-AF4E-5311C8B4BD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-107" charset="0"/>
              </a:defRPr>
            </a:lvl1pPr>
          </a:lstStyle>
          <a:p>
            <a:pPr>
              <a:defRPr/>
            </a:pPr>
            <a:r>
              <a:rPr lang="en-GB" smtClean="0"/>
              <a:t>June 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-107" charset="0"/>
              </a:defRPr>
            </a:lvl1pPr>
          </a:lstStyle>
          <a:p>
            <a:pPr>
              <a:defRPr/>
            </a:pPr>
            <a:r>
              <a:rPr lang="en-GB" smtClean="0"/>
              <a:t>Dr Gilberto Montibeller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-107" charset="0"/>
              </a:defRPr>
            </a:lvl1pPr>
          </a:lstStyle>
          <a:p>
            <a:pPr>
              <a:defRPr/>
            </a:pPr>
            <a:fld id="{4A8E5E34-1961-4312-9122-A4B4A5FB4B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-107" charset="0"/>
              </a:defRPr>
            </a:lvl1pPr>
          </a:lstStyle>
          <a:p>
            <a:pPr>
              <a:defRPr/>
            </a:pPr>
            <a:r>
              <a:rPr lang="en-GB" smtClean="0"/>
              <a:t>June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-107" charset="0"/>
              </a:defRPr>
            </a:lvl1pPr>
          </a:lstStyle>
          <a:p>
            <a:pPr>
              <a:defRPr/>
            </a:pPr>
            <a:r>
              <a:rPr lang="en-GB" smtClean="0"/>
              <a:t>Dr Gilberto Montibeller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-107" charset="0"/>
              </a:defRPr>
            </a:lvl1pPr>
          </a:lstStyle>
          <a:p>
            <a:pPr>
              <a:defRPr/>
            </a:pPr>
            <a:fld id="{3B423463-C356-4FA7-AF25-0A404192AA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-107" charset="0"/>
              </a:defRPr>
            </a:lvl1pPr>
          </a:lstStyle>
          <a:p>
            <a:pPr>
              <a:defRPr/>
            </a:pPr>
            <a:r>
              <a:rPr lang="en-GB" smtClean="0"/>
              <a:t>June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-107" charset="0"/>
              </a:defRPr>
            </a:lvl1pPr>
          </a:lstStyle>
          <a:p>
            <a:pPr>
              <a:defRPr/>
            </a:pPr>
            <a:r>
              <a:rPr lang="en-GB" smtClean="0"/>
              <a:t>Dr Gilberto Montibeller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-107" charset="0"/>
              </a:defRPr>
            </a:lvl1pPr>
          </a:lstStyle>
          <a:p>
            <a:pPr>
              <a:defRPr/>
            </a:pPr>
            <a:fld id="{4907296F-E88D-4F56-BE19-99BFADBB66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-107" charset="0"/>
              </a:defRPr>
            </a:lvl1pPr>
          </a:lstStyle>
          <a:p>
            <a:pPr>
              <a:defRPr/>
            </a:pPr>
            <a:r>
              <a:rPr lang="en-GB" smtClean="0"/>
              <a:t>June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-107" charset="0"/>
              </a:defRPr>
            </a:lvl1pPr>
          </a:lstStyle>
          <a:p>
            <a:pPr>
              <a:defRPr/>
            </a:pPr>
            <a:r>
              <a:rPr lang="en-GB" smtClean="0"/>
              <a:t>Dr Gilberto Montibeller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-107" charset="0"/>
              </a:defRPr>
            </a:lvl1pPr>
          </a:lstStyle>
          <a:p>
            <a:pPr>
              <a:defRPr/>
            </a:pPr>
            <a:fld id="{ADF24C39-E024-4411-90BA-AB13BEB26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-107" charset="0"/>
              </a:defRPr>
            </a:lvl1pPr>
          </a:lstStyle>
          <a:p>
            <a:pPr>
              <a:defRPr/>
            </a:pPr>
            <a:r>
              <a:rPr lang="en-GB" smtClean="0"/>
              <a:t>June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-107" charset="0"/>
              </a:defRPr>
            </a:lvl1pPr>
          </a:lstStyle>
          <a:p>
            <a:pPr>
              <a:defRPr/>
            </a:pPr>
            <a:r>
              <a:rPr lang="en-GB" smtClean="0"/>
              <a:t>Dr Gilberto Montibeller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-107" charset="0"/>
              </a:defRPr>
            </a:lvl1pPr>
          </a:lstStyle>
          <a:p>
            <a:pPr>
              <a:defRPr/>
            </a:pPr>
            <a:fld id="{D8BBC499-9EF6-4369-9C57-9C12B084E6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4" Type="http://schemas.openxmlformats.org/officeDocument/2006/relationships/image" Target="../media/image2.png"/><Relationship Id="rId15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theme" Target="../theme/theme2.xml"/><Relationship Id="rId12" Type="http://schemas.openxmlformats.org/officeDocument/2006/relationships/image" Target="../media/image4.jpeg"/><Relationship Id="rId13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930424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916832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pic>
        <p:nvPicPr>
          <p:cNvPr id="1029" name="Picture 7" descr="LSE Management Logo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815138" y="83642"/>
            <a:ext cx="2027237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Group 15"/>
          <p:cNvGrpSpPr>
            <a:grpSpLocks/>
          </p:cNvGrpSpPr>
          <p:nvPr userDrawn="1"/>
        </p:nvGrpSpPr>
        <p:grpSpPr bwMode="auto">
          <a:xfrm>
            <a:off x="-1149" y="-177429"/>
            <a:ext cx="1588" cy="461576"/>
            <a:chOff x="-2298" y="-2292"/>
            <a:chExt cx="1" cy="462"/>
          </a:xfrm>
        </p:grpSpPr>
        <p:sp>
          <p:nvSpPr>
            <p:cNvPr id="11" name="Rectangle 13"/>
            <p:cNvSpPr>
              <a:spLocks noChangeArrowheads="1"/>
            </p:cNvSpPr>
            <p:nvPr userDrawn="1"/>
          </p:nvSpPr>
          <p:spPr bwMode="auto">
            <a:xfrm>
              <a:off x="-2298" y="-2292"/>
              <a:ext cx="1" cy="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GB">
                <a:latin typeface="+mj-lt"/>
              </a:endParaRPr>
            </a:p>
          </p:txBody>
        </p:sp>
        <p:sp>
          <p:nvSpPr>
            <p:cNvPr id="12" name="Rectangle 14"/>
            <p:cNvSpPr>
              <a:spLocks noChangeArrowheads="1"/>
            </p:cNvSpPr>
            <p:nvPr userDrawn="1"/>
          </p:nvSpPr>
          <p:spPr bwMode="auto">
            <a:xfrm>
              <a:off x="-2298" y="-2292"/>
              <a:ext cx="1" cy="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GB">
                <a:latin typeface="+mj-lt"/>
              </a:endParaRPr>
            </a:p>
          </p:txBody>
        </p:sp>
      </p:grpSp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8316416" y="6309320"/>
            <a:ext cx="792088" cy="4817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 b="1">
                <a:solidFill>
                  <a:schemeClr val="bg1"/>
                </a:solidFill>
                <a:latin typeface="+mj-lt"/>
              </a:defRPr>
            </a:lvl1pPr>
          </a:lstStyle>
          <a:p>
            <a:fld id="{16F7C32E-6916-4F75-8F7E-714ABF9CCE3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Slide Number Placeholder 13"/>
          <p:cNvSpPr txBox="1">
            <a:spLocks/>
          </p:cNvSpPr>
          <p:nvPr userDrawn="1"/>
        </p:nvSpPr>
        <p:spPr>
          <a:xfrm>
            <a:off x="8316416" y="6309320"/>
            <a:ext cx="504056" cy="4817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  <a:ea typeface="+mn-ea"/>
              <a:cs typeface="Times New Roman" pitchFamily="18" charset="0"/>
            </a:endParaRPr>
          </a:p>
        </p:txBody>
      </p:sp>
      <p:sp>
        <p:nvSpPr>
          <p:cNvPr id="19" name="Text Box 11"/>
          <p:cNvSpPr txBox="1">
            <a:spLocks noChangeArrowheads="1"/>
          </p:cNvSpPr>
          <p:nvPr userDrawn="1"/>
        </p:nvSpPr>
        <p:spPr bwMode="auto">
          <a:xfrm>
            <a:off x="414002" y="6453336"/>
            <a:ext cx="278984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GB" sz="1600" dirty="0" smtClean="0">
                <a:solidFill>
                  <a:schemeClr val="accent1"/>
                </a:solidFill>
                <a:latin typeface="+mj-lt"/>
              </a:rPr>
              <a:t>Montibeller &amp; von</a:t>
            </a:r>
            <a:r>
              <a:rPr lang="en-GB" sz="1600" baseline="0" dirty="0" smtClean="0">
                <a:solidFill>
                  <a:schemeClr val="accent1"/>
                </a:solidFill>
                <a:latin typeface="+mj-lt"/>
              </a:rPr>
              <a:t> </a:t>
            </a:r>
            <a:r>
              <a:rPr lang="en-GB" sz="1600" baseline="0" dirty="0" err="1" smtClean="0">
                <a:solidFill>
                  <a:schemeClr val="accent1"/>
                </a:solidFill>
                <a:latin typeface="+mj-lt"/>
              </a:rPr>
              <a:t>Winterfeldt</a:t>
            </a:r>
            <a:endParaRPr lang="en-GB" sz="16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0" name="Text Box 18"/>
          <p:cNvSpPr txBox="1">
            <a:spLocks noChangeArrowheads="1"/>
          </p:cNvSpPr>
          <p:nvPr userDrawn="1"/>
        </p:nvSpPr>
        <p:spPr bwMode="auto">
          <a:xfrm>
            <a:off x="7447111" y="6453336"/>
            <a:ext cx="4469705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GB" sz="1600" dirty="0" smtClean="0">
                <a:solidFill>
                  <a:schemeClr val="accent1"/>
                </a:solidFill>
                <a:latin typeface="+mj-lt"/>
              </a:rPr>
              <a:t>IFORS 2014</a:t>
            </a:r>
            <a:endParaRPr lang="en-GB" sz="1600" dirty="0">
              <a:solidFill>
                <a:schemeClr val="accent1"/>
              </a:solidFill>
              <a:latin typeface="+mj-lt"/>
            </a:endParaRPr>
          </a:p>
        </p:txBody>
      </p:sp>
      <p:pic>
        <p:nvPicPr>
          <p:cNvPr id="15" name="Picture 23" descr="image003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2352"/>
            <a:ext cx="68580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4" descr="CREATElogosmall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4624"/>
            <a:ext cx="1872208" cy="648072"/>
          </a:xfrm>
          <a:prstGeom prst="rect">
            <a:avLst/>
          </a:prstGeom>
          <a:solidFill>
            <a:srgbClr val="A507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4000" b="1" kern="1200">
          <a:solidFill>
            <a:schemeClr val="tx2"/>
          </a:solidFill>
          <a:latin typeface="+mj-lt"/>
          <a:ea typeface="ＭＳ Ｐゴシック" pitchFamily="-65" charset="-128"/>
          <a:cs typeface="Arial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accent1"/>
          </a:solidFill>
          <a:latin typeface="Arial" pitchFamily="-65" charset="0"/>
          <a:ea typeface="ＭＳ Ｐゴシック" pitchFamily="-65" charset="-128"/>
          <a:cs typeface="Arial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accent1"/>
          </a:solidFill>
          <a:latin typeface="Arial" pitchFamily="-65" charset="0"/>
          <a:ea typeface="ＭＳ Ｐゴシック" pitchFamily="-65" charset="-128"/>
          <a:cs typeface="Arial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accent1"/>
          </a:solidFill>
          <a:latin typeface="Arial" pitchFamily="-65" charset="0"/>
          <a:ea typeface="ＭＳ Ｐゴシック" pitchFamily="-65" charset="-128"/>
          <a:cs typeface="Arial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accent1"/>
          </a:solidFill>
          <a:latin typeface="Arial" pitchFamily="-65" charset="0"/>
          <a:ea typeface="ＭＳ Ｐゴシック" pitchFamily="-65" charset="-128"/>
          <a:cs typeface="Arial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accent1"/>
          </a:solidFill>
          <a:latin typeface="Arial" pitchFamily="-65" charset="0"/>
          <a:ea typeface="ＭＳ Ｐゴシック" pitchFamily="-65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accent1"/>
          </a:solidFill>
          <a:latin typeface="Arial" pitchFamily="-65" charset="0"/>
          <a:ea typeface="ＭＳ Ｐゴシック" pitchFamily="-65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accent1"/>
          </a:solidFill>
          <a:latin typeface="Arial" pitchFamily="-65" charset="0"/>
          <a:ea typeface="ＭＳ Ｐゴシック" pitchFamily="-65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accent1"/>
          </a:solidFill>
          <a:latin typeface="Arial" pitchFamily="-65" charset="0"/>
          <a:ea typeface="ＭＳ Ｐゴシック" pitchFamily="-65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accent6">
            <a:lumMod val="75000"/>
          </a:schemeClr>
        </a:buClr>
        <a:buSzPct val="120000"/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-65" charset="-128"/>
          <a:cs typeface="Arial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Clr>
          <a:schemeClr val="accent6">
            <a:lumMod val="75000"/>
          </a:schemeClr>
        </a:buClr>
        <a:buSzPct val="12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Arial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Clr>
          <a:schemeClr val="accent6">
            <a:lumMod val="75000"/>
          </a:schemeClr>
        </a:buClr>
        <a:buSzPct val="12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Arial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Clr>
          <a:schemeClr val="accent6">
            <a:lumMod val="75000"/>
          </a:schemeClr>
        </a:buClr>
        <a:buSzPct val="12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Arial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Clr>
          <a:schemeClr val="accent6">
            <a:lumMod val="75000"/>
          </a:schemeClr>
        </a:buClr>
        <a:buSzPct val="12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106680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2133600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2052" name="Picture 6" descr="Image Blue Squares V2.jpg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811963" y="6043613"/>
            <a:ext cx="2332037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 descr="Image Squares V3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112713"/>
            <a:ext cx="2325688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</p:sldLayoutIdLst>
  <p:hf hdr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4000" b="1" kern="1200">
          <a:solidFill>
            <a:schemeClr val="accent1"/>
          </a:solidFill>
          <a:latin typeface="Arial"/>
          <a:ea typeface="ＭＳ Ｐゴシック" pitchFamily="-65" charset="-128"/>
          <a:cs typeface="Arial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accent1"/>
          </a:solidFill>
          <a:latin typeface="Arial" pitchFamily="-65" charset="0"/>
          <a:ea typeface="ＭＳ Ｐゴシック" pitchFamily="-65" charset="-128"/>
          <a:cs typeface="Arial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accent1"/>
          </a:solidFill>
          <a:latin typeface="Arial" pitchFamily="-65" charset="0"/>
          <a:ea typeface="ＭＳ Ｐゴシック" pitchFamily="-65" charset="-128"/>
          <a:cs typeface="Arial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accent1"/>
          </a:solidFill>
          <a:latin typeface="Arial" pitchFamily="-65" charset="0"/>
          <a:ea typeface="ＭＳ Ｐゴシック" pitchFamily="-65" charset="-128"/>
          <a:cs typeface="Arial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accent1"/>
          </a:solidFill>
          <a:latin typeface="Arial" pitchFamily="-65" charset="0"/>
          <a:ea typeface="ＭＳ Ｐゴシック" pitchFamily="-65" charset="-128"/>
          <a:cs typeface="Arial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accent1"/>
          </a:solidFill>
          <a:latin typeface="Arial" pitchFamily="-65" charset="0"/>
          <a:ea typeface="ＭＳ Ｐゴシック" pitchFamily="-65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accent1"/>
          </a:solidFill>
          <a:latin typeface="Arial" pitchFamily="-65" charset="0"/>
          <a:ea typeface="ＭＳ Ｐゴシック" pitchFamily="-65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accent1"/>
          </a:solidFill>
          <a:latin typeface="Arial" pitchFamily="-65" charset="0"/>
          <a:ea typeface="ＭＳ Ｐゴシック" pitchFamily="-65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accent1"/>
          </a:solidFill>
          <a:latin typeface="Arial" pitchFamily="-65" charset="0"/>
          <a:ea typeface="ＭＳ Ｐゴシック" pitchFamily="-65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•"/>
        <a:defRPr sz="3200" kern="1200">
          <a:solidFill>
            <a:schemeClr val="tx1"/>
          </a:solidFill>
          <a:latin typeface="Arial"/>
          <a:ea typeface="ＭＳ Ｐゴシック" pitchFamily="-65" charset="-128"/>
          <a:cs typeface="Arial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–"/>
        <a:defRPr sz="2800" kern="1200">
          <a:solidFill>
            <a:schemeClr val="tx1"/>
          </a:solidFill>
          <a:latin typeface="Arial"/>
          <a:ea typeface="ＭＳ Ｐゴシック" pitchFamily="-65" charset="-128"/>
          <a:cs typeface="Arial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•"/>
        <a:defRPr sz="2400" kern="1200">
          <a:solidFill>
            <a:schemeClr val="tx1"/>
          </a:solidFill>
          <a:latin typeface="Arial"/>
          <a:ea typeface="ＭＳ Ｐゴシック" pitchFamily="-65" charset="-128"/>
          <a:cs typeface="Arial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–"/>
        <a:defRPr sz="2000" kern="1200">
          <a:solidFill>
            <a:schemeClr val="tx1"/>
          </a:solidFill>
          <a:latin typeface="Arial"/>
          <a:ea typeface="ＭＳ Ｐゴシック" pitchFamily="-65" charset="-128"/>
          <a:cs typeface="Arial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»"/>
        <a:defRPr sz="2000" kern="1200">
          <a:solidFill>
            <a:schemeClr val="tx1"/>
          </a:solidFill>
          <a:latin typeface="Arial"/>
          <a:ea typeface="ＭＳ Ｐゴシック" pitchFamily="-65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6.png"/><Relationship Id="rId5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g.montibeller@lse.ac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85800" y="1484785"/>
            <a:ext cx="7772400" cy="2115666"/>
          </a:xfrm>
        </p:spPr>
        <p:txBody>
          <a:bodyPr/>
          <a:lstStyle/>
          <a:p>
            <a:pPr algn="ctr">
              <a:lnSpc>
                <a:spcPct val="120000"/>
              </a:lnSpc>
            </a:pPr>
            <a:r>
              <a:rPr lang="en-GB" dirty="0" smtClean="0">
                <a:solidFill>
                  <a:schemeClr val="tx2"/>
                </a:solidFill>
              </a:rPr>
              <a:t>Cognitive and Motivational Biases</a:t>
            </a:r>
            <a:br>
              <a:rPr lang="en-GB" dirty="0" smtClean="0">
                <a:solidFill>
                  <a:schemeClr val="tx2"/>
                </a:solidFill>
              </a:rPr>
            </a:br>
            <a:r>
              <a:rPr lang="en-GB" dirty="0" smtClean="0"/>
              <a:t>in Risk and Decision Analysis</a:t>
            </a:r>
            <a:endParaRPr lang="en-GB" dirty="0" smtClean="0">
              <a:solidFill>
                <a:schemeClr val="tx2"/>
              </a:solidFill>
            </a:endParaRP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467544" y="3573016"/>
            <a:ext cx="7920880" cy="1752600"/>
          </a:xfrm>
        </p:spPr>
        <p:txBody>
          <a:bodyPr/>
          <a:lstStyle/>
          <a:p>
            <a:r>
              <a:rPr lang="en-GB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Gilberto Montibeller</a:t>
            </a:r>
          </a:p>
          <a:p>
            <a:r>
              <a:rPr lang="en-GB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Dept. of Management, London School of Economics, UK</a:t>
            </a:r>
          </a:p>
          <a:p>
            <a:r>
              <a:rPr lang="en-GB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&amp;</a:t>
            </a:r>
          </a:p>
          <a:p>
            <a:r>
              <a:rPr lang="en-GB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Detlof</a:t>
            </a:r>
            <a:r>
              <a:rPr lang="en-GB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von </a:t>
            </a:r>
            <a:r>
              <a:rPr lang="en-GB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Winterfeldt</a:t>
            </a:r>
            <a:endParaRPr lang="en-GB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GB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CREATE, University of Southern California, USA</a:t>
            </a:r>
          </a:p>
          <a:p>
            <a:endParaRPr lang="en-GB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Picture 3" descr="Image Blue Squares V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11963" y="6005512"/>
            <a:ext cx="2332037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4666998"/>
            <a:ext cx="1062608" cy="1282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C:\Users\Montibel\Pictures\Foto\G.M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60" b="12952"/>
          <a:stretch/>
        </p:blipFill>
        <p:spPr bwMode="auto">
          <a:xfrm>
            <a:off x="8028384" y="3284984"/>
            <a:ext cx="1094740" cy="13296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539552" y="914400"/>
            <a:ext cx="7772400" cy="1143000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Arial" charset="0"/>
                <a:ea typeface="MS PGothic" charset="0"/>
              </a:rPr>
              <a:t>The Prescriptive-Descriptive Split in Decision Analysis</a:t>
            </a:r>
          </a:p>
        </p:txBody>
      </p:sp>
      <p:sp>
        <p:nvSpPr>
          <p:cNvPr id="35843" name="Content Placeholder 4"/>
          <p:cNvSpPr>
            <a:spLocks noGrp="1"/>
          </p:cNvSpPr>
          <p:nvPr>
            <p:ph idx="1"/>
          </p:nvPr>
        </p:nvSpPr>
        <p:spPr>
          <a:xfrm>
            <a:off x="457200" y="2241376"/>
            <a:ext cx="8229600" cy="4572000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MS PGothic" charset="0"/>
              </a:rPr>
              <a:t>All research prior to the 1950s (from Bernoulli to Savage) was prescriptive</a:t>
            </a:r>
          </a:p>
          <a:p>
            <a:pPr eaLnBrk="1" hangingPunct="1"/>
            <a:r>
              <a:rPr lang="en-US" dirty="0">
                <a:latin typeface="Arial" charset="0"/>
                <a:ea typeface="MS PGothic" charset="0"/>
              </a:rPr>
              <a:t>Some researchers criticized the DA principles of descriptive grounds (Ellsberg, Allais) already in the 50s</a:t>
            </a:r>
          </a:p>
          <a:p>
            <a:pPr eaLnBrk="1" hangingPunct="1"/>
            <a:r>
              <a:rPr lang="en-US" dirty="0">
                <a:latin typeface="Arial" charset="0"/>
                <a:ea typeface="MS PGothic" charset="0"/>
              </a:rPr>
              <a:t>Edwards laid the foundation of scientific descriptive work, but with a prescriptive agenda</a:t>
            </a:r>
          </a:p>
        </p:txBody>
      </p:sp>
    </p:spTree>
    <p:extLst>
      <p:ext uri="{BB962C8B-B14F-4D97-AF65-F5344CB8AC3E}">
        <p14:creationId xmlns:p14="http://schemas.microsoft.com/office/powerpoint/2010/main" val="763866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04664"/>
            <a:ext cx="7772400" cy="1311275"/>
          </a:xfrm>
        </p:spPr>
        <p:txBody>
          <a:bodyPr/>
          <a:lstStyle/>
          <a:p>
            <a:pPr eaLnBrk="1" hangingPunct="1"/>
            <a:r>
              <a:rPr lang="en-US" sz="2800" dirty="0">
                <a:solidFill>
                  <a:srgbClr val="26316F"/>
                </a:solidFill>
                <a:latin typeface="Arial" charset="0"/>
                <a:ea typeface="MS PGothic" charset="0"/>
              </a:rPr>
              <a:t>The Prescriptive-Descriptive Split of the 70s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268760"/>
            <a:ext cx="8424936" cy="5105400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Arial" charset="0"/>
                <a:ea typeface="MS PGothic" charset="0"/>
              </a:rPr>
              <a:t>Prescriptive work since 1960:</a:t>
            </a:r>
          </a:p>
          <a:p>
            <a:pPr lvl="1" eaLnBrk="1" hangingPunct="1"/>
            <a:r>
              <a:rPr lang="en-US" sz="2400" dirty="0">
                <a:latin typeface="Arial" charset="0"/>
                <a:ea typeface="MS PGothic" charset="0"/>
              </a:rPr>
              <a:t>60’s: experimental applications of DA</a:t>
            </a:r>
          </a:p>
          <a:p>
            <a:pPr lvl="1" eaLnBrk="1" hangingPunct="1"/>
            <a:r>
              <a:rPr lang="en-US" sz="2400" dirty="0">
                <a:latin typeface="Arial" charset="0"/>
                <a:ea typeface="MS PGothic" charset="0"/>
              </a:rPr>
              <a:t>70’s: </a:t>
            </a:r>
            <a:r>
              <a:rPr lang="en-US" sz="2400" dirty="0" err="1">
                <a:latin typeface="Arial" charset="0"/>
                <a:ea typeface="MS PGothic" charset="0"/>
              </a:rPr>
              <a:t>Multiattribute</a:t>
            </a:r>
            <a:r>
              <a:rPr lang="en-US" sz="2400" dirty="0">
                <a:latin typeface="Arial" charset="0"/>
                <a:ea typeface="MS PGothic" charset="0"/>
              </a:rPr>
              <a:t> utility theory and influence diagrams</a:t>
            </a:r>
          </a:p>
          <a:p>
            <a:pPr lvl="1" eaLnBrk="1" hangingPunct="1"/>
            <a:r>
              <a:rPr lang="en-US" sz="2400" dirty="0">
                <a:latin typeface="Arial" charset="0"/>
                <a:ea typeface="MS PGothic" charset="0"/>
              </a:rPr>
              <a:t>80’s: Major applications</a:t>
            </a:r>
          </a:p>
          <a:p>
            <a:pPr lvl="1" eaLnBrk="1" hangingPunct="1"/>
            <a:r>
              <a:rPr lang="en-US" sz="2400" dirty="0">
                <a:latin typeface="Arial" charset="0"/>
                <a:ea typeface="MS PGothic" charset="0"/>
              </a:rPr>
              <a:t>90’s Computerization</a:t>
            </a:r>
          </a:p>
          <a:p>
            <a:pPr lvl="1" eaLnBrk="1" hangingPunct="1"/>
            <a:r>
              <a:rPr lang="en-US" sz="2400" dirty="0">
                <a:latin typeface="Arial" charset="0"/>
                <a:ea typeface="MS PGothic" charset="0"/>
              </a:rPr>
              <a:t>2000 and beyond: Specialization</a:t>
            </a:r>
          </a:p>
          <a:p>
            <a:pPr eaLnBrk="1" hangingPunct="1"/>
            <a:r>
              <a:rPr lang="en-US" sz="2800" dirty="0">
                <a:latin typeface="Arial" charset="0"/>
                <a:ea typeface="MS PGothic" charset="0"/>
              </a:rPr>
              <a:t>Descriptive work</a:t>
            </a:r>
          </a:p>
          <a:p>
            <a:pPr lvl="1" eaLnBrk="1" hangingPunct="1"/>
            <a:r>
              <a:rPr lang="en-US" sz="2400" dirty="0">
                <a:latin typeface="Arial" charset="0"/>
                <a:ea typeface="MS PGothic" charset="0"/>
              </a:rPr>
              <a:t>50s and 60s: Early violations of SEU (Allais, Ellsberg)</a:t>
            </a:r>
          </a:p>
          <a:p>
            <a:pPr lvl="1" eaLnBrk="1" hangingPunct="1"/>
            <a:r>
              <a:rPr lang="en-US" sz="2400" dirty="0">
                <a:latin typeface="Arial" charset="0"/>
                <a:ea typeface="MS PGothic" charset="0"/>
              </a:rPr>
              <a:t>70s: Probability Biases and Heuristics</a:t>
            </a:r>
          </a:p>
          <a:p>
            <a:pPr lvl="1" eaLnBrk="1" hangingPunct="1"/>
            <a:r>
              <a:rPr lang="en-US" sz="2400" dirty="0">
                <a:latin typeface="Arial" charset="0"/>
                <a:ea typeface="MS PGothic" charset="0"/>
              </a:rPr>
              <a:t>80s: Utility biases and Prospect Theory</a:t>
            </a:r>
          </a:p>
          <a:p>
            <a:pPr lvl="1" eaLnBrk="1" hangingPunct="1"/>
            <a:r>
              <a:rPr lang="en-US" sz="2400" dirty="0">
                <a:latin typeface="Arial" charset="0"/>
                <a:ea typeface="MS PGothic" charset="0"/>
              </a:rPr>
              <a:t>90s: Generalized expected utility theories and experiments</a:t>
            </a:r>
          </a:p>
          <a:p>
            <a:pPr lvl="1" eaLnBrk="1" hangingPunct="1"/>
            <a:endParaRPr lang="en-US" sz="2400" dirty="0">
              <a:latin typeface="Arial" charset="0"/>
              <a:ea typeface="MS PGothic" charset="0"/>
            </a:endParaRPr>
          </a:p>
          <a:p>
            <a:pPr lvl="1" eaLnBrk="1" hangingPunct="1"/>
            <a:endParaRPr lang="en-US" sz="2400" dirty="0">
              <a:latin typeface="Arial" charset="0"/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168628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107504" y="620688"/>
            <a:ext cx="9073008" cy="1143000"/>
          </a:xfrm>
        </p:spPr>
        <p:txBody>
          <a:bodyPr/>
          <a:lstStyle/>
          <a:p>
            <a:r>
              <a:rPr lang="en-US" sz="3200" dirty="0">
                <a:solidFill>
                  <a:srgbClr val="26316F"/>
                </a:solidFill>
                <a:latin typeface="Arial" charset="0"/>
                <a:ea typeface="MS PGothic" charset="0"/>
              </a:rPr>
              <a:t>Two Ways Decision Analysts Deal with Biases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395536" y="1556792"/>
            <a:ext cx="8424936" cy="3733800"/>
          </a:xfrm>
        </p:spPr>
        <p:txBody>
          <a:bodyPr/>
          <a:lstStyle/>
          <a:p>
            <a:r>
              <a:rPr lang="en-US" dirty="0">
                <a:latin typeface="Arial" charset="0"/>
                <a:ea typeface="MS PGothic" charset="0"/>
              </a:rPr>
              <a:t>The easy way</a:t>
            </a:r>
          </a:p>
          <a:p>
            <a:pPr lvl="1"/>
            <a:r>
              <a:rPr lang="en-US" dirty="0">
                <a:latin typeface="Arial" charset="0"/>
                <a:ea typeface="MS PGothic" charset="0"/>
              </a:rPr>
              <a:t>Biases exist and are harmful</a:t>
            </a:r>
          </a:p>
          <a:p>
            <a:pPr lvl="1"/>
            <a:r>
              <a:rPr lang="en-US" dirty="0">
                <a:latin typeface="Arial" charset="0"/>
                <a:ea typeface="MS PGothic" charset="0"/>
              </a:rPr>
              <a:t>Decision analysis helps people overcome these biases</a:t>
            </a:r>
          </a:p>
          <a:p>
            <a:r>
              <a:rPr lang="en-US" dirty="0">
                <a:latin typeface="Arial" charset="0"/>
                <a:ea typeface="MS PGothic" charset="0"/>
              </a:rPr>
              <a:t>The hard way</a:t>
            </a:r>
          </a:p>
          <a:p>
            <a:pPr lvl="1"/>
            <a:r>
              <a:rPr lang="en-US" dirty="0">
                <a:latin typeface="Arial" charset="0"/>
                <a:ea typeface="MS PGothic" charset="0"/>
              </a:rPr>
              <a:t>Some biases can occur in the decision analysis process </a:t>
            </a:r>
            <a:r>
              <a:rPr lang="en-US" b="1" dirty="0" smtClean="0">
                <a:latin typeface="Arial" charset="0"/>
                <a:ea typeface="MS PGothic" charset="0"/>
              </a:rPr>
              <a:t>whenever a judgment is needed</a:t>
            </a:r>
            <a:r>
              <a:rPr lang="en-US" b="1" dirty="0">
                <a:latin typeface="Arial" charset="0"/>
                <a:ea typeface="MS PGothic" charset="0"/>
              </a:rPr>
              <a:t> </a:t>
            </a:r>
            <a:r>
              <a:rPr lang="en-US" b="1" dirty="0" smtClean="0">
                <a:latin typeface="Arial" charset="0"/>
                <a:ea typeface="MS PGothic" charset="0"/>
              </a:rPr>
              <a:t>in the model </a:t>
            </a:r>
            <a:r>
              <a:rPr lang="en-US" dirty="0" smtClean="0">
                <a:latin typeface="Arial" charset="0"/>
                <a:ea typeface="MS PGothic" charset="0"/>
              </a:rPr>
              <a:t>and </a:t>
            </a:r>
            <a:r>
              <a:rPr lang="en-US" dirty="0">
                <a:latin typeface="Arial" charset="0"/>
                <a:ea typeface="MS PGothic" charset="0"/>
              </a:rPr>
              <a:t>may distort the analysis</a:t>
            </a:r>
          </a:p>
          <a:p>
            <a:pPr lvl="1"/>
            <a:r>
              <a:rPr lang="en-US" dirty="0">
                <a:latin typeface="Arial" charset="0"/>
                <a:ea typeface="MS PGothic" charset="0"/>
              </a:rPr>
              <a:t>Need to understand and correct for these biases in decision analysis</a:t>
            </a:r>
          </a:p>
          <a:p>
            <a:pPr lvl="1"/>
            <a:endParaRPr lang="en-US" dirty="0">
              <a:latin typeface="Arial" charset="0"/>
              <a:ea typeface="MS PGothic" charset="0"/>
            </a:endParaRPr>
          </a:p>
          <a:p>
            <a:pPr lvl="1"/>
            <a:endParaRPr lang="en-US" dirty="0">
              <a:latin typeface="Arial" charset="0"/>
              <a:ea typeface="MS PGothic" charset="0"/>
            </a:endParaRPr>
          </a:p>
          <a:p>
            <a:pPr lvl="1"/>
            <a:endParaRPr lang="en-US" dirty="0">
              <a:latin typeface="Arial" charset="0"/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395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Judgements in Modelling Uncertainty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7594595" y="6309320"/>
            <a:ext cx="792088" cy="481757"/>
          </a:xfrm>
        </p:spPr>
        <p:txBody>
          <a:bodyPr/>
          <a:lstStyle/>
          <a:p>
            <a:fld id="{16F7C32E-6916-4F75-8F7E-714ABF9CCE30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1043608" y="3356993"/>
            <a:ext cx="936104" cy="648072"/>
          </a:xfrm>
          <a:prstGeom prst="ellips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indent="-182563" algn="ctr"/>
            <a:r>
              <a:rPr lang="en-GB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en-GB" sz="2000" baseline="-25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6" name="Oval 5"/>
          <p:cNvSpPr/>
          <p:nvPr/>
        </p:nvSpPr>
        <p:spPr>
          <a:xfrm>
            <a:off x="2915816" y="3356993"/>
            <a:ext cx="936104" cy="648072"/>
          </a:xfrm>
          <a:prstGeom prst="ellips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indent="-182563" algn="ctr"/>
            <a:r>
              <a:rPr lang="en-GB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2</a:t>
            </a:r>
            <a:endParaRPr lang="en-GB" sz="2000" baseline="-25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5220072" y="3429001"/>
            <a:ext cx="936104" cy="648072"/>
          </a:xfrm>
          <a:prstGeom prst="ellips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indent="-182563" algn="ctr"/>
            <a:r>
              <a:rPr lang="en-GB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en-GB" sz="2000" baseline="-25000" dirty="0">
                <a:latin typeface="Arial" pitchFamily="34" charset="0"/>
                <a:cs typeface="Arial" pitchFamily="34" charset="0"/>
              </a:rPr>
              <a:t>M</a:t>
            </a:r>
            <a:endParaRPr lang="en-GB" sz="2000" baseline="-25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55976" y="3429001"/>
            <a:ext cx="5116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...</a:t>
            </a:r>
            <a:endParaRPr lang="en-GB" sz="3200" b="1" dirty="0"/>
          </a:p>
        </p:txBody>
      </p:sp>
      <p:sp>
        <p:nvSpPr>
          <p:cNvPr id="9" name="Oval 8"/>
          <p:cNvSpPr/>
          <p:nvPr/>
        </p:nvSpPr>
        <p:spPr>
          <a:xfrm>
            <a:off x="2915816" y="4653137"/>
            <a:ext cx="936104" cy="648072"/>
          </a:xfrm>
          <a:prstGeom prst="ellips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indent="-182563" algn="ctr"/>
            <a:r>
              <a:rPr lang="en-GB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en-GB" sz="2000" baseline="-25000" dirty="0" err="1">
                <a:latin typeface="Arial" pitchFamily="34" charset="0"/>
                <a:cs typeface="Arial" pitchFamily="34" charset="0"/>
              </a:rPr>
              <a:t>t</a:t>
            </a:r>
            <a:endParaRPr lang="en-GB" sz="2000" baseline="-25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Straight Arrow Connector 9"/>
          <p:cNvCxnSpPr>
            <a:stCxn id="5" idx="4"/>
            <a:endCxn id="9" idx="1"/>
          </p:cNvCxnSpPr>
          <p:nvPr/>
        </p:nvCxnSpPr>
        <p:spPr>
          <a:xfrm rot="16200000" flipH="1">
            <a:off x="1910792" y="3605932"/>
            <a:ext cx="742980" cy="154124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6" idx="4"/>
            <a:endCxn id="9" idx="0"/>
          </p:cNvCxnSpPr>
          <p:nvPr/>
        </p:nvCxnSpPr>
        <p:spPr>
          <a:xfrm rot="5400000">
            <a:off x="3059832" y="4329101"/>
            <a:ext cx="64807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7" idx="4"/>
            <a:endCxn id="9" idx="7"/>
          </p:cNvCxnSpPr>
          <p:nvPr/>
        </p:nvCxnSpPr>
        <p:spPr>
          <a:xfrm rot="5400000">
            <a:off x="4365992" y="3425913"/>
            <a:ext cx="670972" cy="19732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Line Callout 2 12"/>
          <p:cNvSpPr/>
          <p:nvPr/>
        </p:nvSpPr>
        <p:spPr>
          <a:xfrm>
            <a:off x="6876256" y="2060848"/>
            <a:ext cx="2267744" cy="830997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1926"/>
              <a:gd name="adj6" fmla="val -32899"/>
            </a:avLst>
          </a:prstGeom>
          <a:noFill/>
          <a:ln cap="rnd">
            <a:solidFill>
              <a:schemeClr val="tx1"/>
            </a:solidFill>
            <a:round/>
          </a:ln>
        </p:spPr>
        <p:txBody>
          <a:bodyPr wrap="square" rtlCol="0">
            <a:spAutoFit/>
          </a:bodyPr>
          <a:lstStyle/>
          <a:p>
            <a:pPr algn="l"/>
            <a:r>
              <a:rPr lang="en-GB" dirty="0" smtClean="0">
                <a:solidFill>
                  <a:schemeClr val="tx1"/>
                </a:solidFill>
              </a:rPr>
              <a:t>Eliciting distributions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4" name="Line 55"/>
          <p:cNvSpPr>
            <a:spLocks noChangeShapeType="1"/>
          </p:cNvSpPr>
          <p:nvPr/>
        </p:nvSpPr>
        <p:spPr bwMode="auto">
          <a:xfrm>
            <a:off x="467544" y="2924945"/>
            <a:ext cx="1224136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Line 56"/>
          <p:cNvSpPr>
            <a:spLocks noChangeShapeType="1"/>
          </p:cNvSpPr>
          <p:nvPr/>
        </p:nvSpPr>
        <p:spPr bwMode="auto">
          <a:xfrm flipV="1">
            <a:off x="467544" y="2132856"/>
            <a:ext cx="248" cy="792088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 Box 57"/>
          <p:cNvSpPr txBox="1">
            <a:spLocks noChangeArrowheads="1"/>
          </p:cNvSpPr>
          <p:nvPr/>
        </p:nvSpPr>
        <p:spPr bwMode="auto">
          <a:xfrm>
            <a:off x="1532881" y="2915653"/>
            <a:ext cx="397866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182563" indent="-182563">
              <a:buFontTx/>
              <a:buNone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d</a:t>
            </a:r>
            <a:r>
              <a:rPr lang="en-GB" baseline="-25000" dirty="0" smtClean="0">
                <a:latin typeface="Arial" pitchFamily="34" charset="0"/>
                <a:cs typeface="Arial" pitchFamily="34" charset="0"/>
              </a:rPr>
              <a:t>1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Freeform 16"/>
          <p:cNvSpPr/>
          <p:nvPr/>
        </p:nvSpPr>
        <p:spPr>
          <a:xfrm rot="182323">
            <a:off x="508908" y="2276873"/>
            <a:ext cx="1094355" cy="648072"/>
          </a:xfrm>
          <a:custGeom>
            <a:avLst/>
            <a:gdLst>
              <a:gd name="connsiteX0" fmla="*/ 0 w 1104405"/>
              <a:gd name="connsiteY0" fmla="*/ 445324 h 445324"/>
              <a:gd name="connsiteX1" fmla="*/ 249382 w 1104405"/>
              <a:gd name="connsiteY1" fmla="*/ 374072 h 445324"/>
              <a:gd name="connsiteX2" fmla="*/ 486888 w 1104405"/>
              <a:gd name="connsiteY2" fmla="*/ 17813 h 445324"/>
              <a:gd name="connsiteX3" fmla="*/ 748145 w 1104405"/>
              <a:gd name="connsiteY3" fmla="*/ 267194 h 445324"/>
              <a:gd name="connsiteX4" fmla="*/ 1104405 w 1104405"/>
              <a:gd name="connsiteY4" fmla="*/ 421574 h 445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4405" h="445324">
                <a:moveTo>
                  <a:pt x="0" y="445324"/>
                </a:moveTo>
                <a:cubicBezTo>
                  <a:pt x="84117" y="445324"/>
                  <a:pt x="168234" y="445324"/>
                  <a:pt x="249382" y="374072"/>
                </a:cubicBezTo>
                <a:cubicBezTo>
                  <a:pt x="330530" y="302820"/>
                  <a:pt x="403761" y="35626"/>
                  <a:pt x="486888" y="17813"/>
                </a:cubicBezTo>
                <a:cubicBezTo>
                  <a:pt x="570015" y="0"/>
                  <a:pt x="645226" y="199901"/>
                  <a:pt x="748145" y="267194"/>
                </a:cubicBezTo>
                <a:cubicBezTo>
                  <a:pt x="851064" y="334487"/>
                  <a:pt x="1047008" y="405740"/>
                  <a:pt x="1104405" y="421574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square">
            <a:noAutofit/>
          </a:bodyPr>
          <a:lstStyle/>
          <a:p>
            <a:endParaRPr lang="en-GB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Line 55"/>
          <p:cNvSpPr>
            <a:spLocks noChangeShapeType="1"/>
          </p:cNvSpPr>
          <p:nvPr/>
        </p:nvSpPr>
        <p:spPr bwMode="auto">
          <a:xfrm>
            <a:off x="2674835" y="2953495"/>
            <a:ext cx="1224136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Line 56"/>
          <p:cNvSpPr>
            <a:spLocks noChangeShapeType="1"/>
          </p:cNvSpPr>
          <p:nvPr/>
        </p:nvSpPr>
        <p:spPr bwMode="auto">
          <a:xfrm flipV="1">
            <a:off x="2674835" y="2161406"/>
            <a:ext cx="248" cy="792088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 Box 57"/>
          <p:cNvSpPr txBox="1">
            <a:spLocks noChangeArrowheads="1"/>
          </p:cNvSpPr>
          <p:nvPr/>
        </p:nvSpPr>
        <p:spPr bwMode="auto">
          <a:xfrm>
            <a:off x="3740172" y="2944203"/>
            <a:ext cx="397866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182563" indent="-182563">
              <a:buFontTx/>
              <a:buNone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d</a:t>
            </a:r>
            <a:r>
              <a:rPr lang="en-GB" baseline="-25000" dirty="0">
                <a:latin typeface="Arial" pitchFamily="34" charset="0"/>
                <a:cs typeface="Arial" pitchFamily="34" charset="0"/>
              </a:rPr>
              <a:t>2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2771800" y="2244453"/>
            <a:ext cx="847725" cy="695325"/>
          </a:xfrm>
          <a:custGeom>
            <a:avLst/>
            <a:gdLst>
              <a:gd name="connsiteX0" fmla="*/ 0 w 847725"/>
              <a:gd name="connsiteY0" fmla="*/ 695325 h 695325"/>
              <a:gd name="connsiteX1" fmla="*/ 247650 w 847725"/>
              <a:gd name="connsiteY1" fmla="*/ 666750 h 695325"/>
              <a:gd name="connsiteX2" fmla="*/ 323850 w 847725"/>
              <a:gd name="connsiteY2" fmla="*/ 571500 h 695325"/>
              <a:gd name="connsiteX3" fmla="*/ 419100 w 847725"/>
              <a:gd name="connsiteY3" fmla="*/ 228600 h 695325"/>
              <a:gd name="connsiteX4" fmla="*/ 466725 w 847725"/>
              <a:gd name="connsiteY4" fmla="*/ 47625 h 695325"/>
              <a:gd name="connsiteX5" fmla="*/ 542925 w 847725"/>
              <a:gd name="connsiteY5" fmla="*/ 19050 h 695325"/>
              <a:gd name="connsiteX6" fmla="*/ 581025 w 847725"/>
              <a:gd name="connsiteY6" fmla="*/ 161925 h 695325"/>
              <a:gd name="connsiteX7" fmla="*/ 619125 w 847725"/>
              <a:gd name="connsiteY7" fmla="*/ 390525 h 695325"/>
              <a:gd name="connsiteX8" fmla="*/ 676275 w 847725"/>
              <a:gd name="connsiteY8" fmla="*/ 590550 h 695325"/>
              <a:gd name="connsiteX9" fmla="*/ 847725 w 847725"/>
              <a:gd name="connsiteY9" fmla="*/ 685800 h 69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47725" h="695325">
                <a:moveTo>
                  <a:pt x="0" y="695325"/>
                </a:moveTo>
                <a:cubicBezTo>
                  <a:pt x="96837" y="691356"/>
                  <a:pt x="193675" y="687388"/>
                  <a:pt x="247650" y="666750"/>
                </a:cubicBezTo>
                <a:cubicBezTo>
                  <a:pt x="301625" y="646113"/>
                  <a:pt x="295275" y="644525"/>
                  <a:pt x="323850" y="571500"/>
                </a:cubicBezTo>
                <a:cubicBezTo>
                  <a:pt x="352425" y="498475"/>
                  <a:pt x="395288" y="315913"/>
                  <a:pt x="419100" y="228600"/>
                </a:cubicBezTo>
                <a:cubicBezTo>
                  <a:pt x="442913" y="141288"/>
                  <a:pt x="446087" y="82550"/>
                  <a:pt x="466725" y="47625"/>
                </a:cubicBezTo>
                <a:cubicBezTo>
                  <a:pt x="487363" y="12700"/>
                  <a:pt x="523875" y="0"/>
                  <a:pt x="542925" y="19050"/>
                </a:cubicBezTo>
                <a:cubicBezTo>
                  <a:pt x="561975" y="38100"/>
                  <a:pt x="568325" y="100013"/>
                  <a:pt x="581025" y="161925"/>
                </a:cubicBezTo>
                <a:cubicBezTo>
                  <a:pt x="593725" y="223838"/>
                  <a:pt x="603250" y="319088"/>
                  <a:pt x="619125" y="390525"/>
                </a:cubicBezTo>
                <a:cubicBezTo>
                  <a:pt x="635000" y="461962"/>
                  <a:pt x="638175" y="541338"/>
                  <a:pt x="676275" y="590550"/>
                </a:cubicBezTo>
                <a:cubicBezTo>
                  <a:pt x="714375" y="639763"/>
                  <a:pt x="815975" y="681038"/>
                  <a:pt x="847725" y="685800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square">
            <a:noAutofit/>
          </a:bodyPr>
          <a:lstStyle/>
          <a:p>
            <a:endParaRPr lang="en-GB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Line 55"/>
          <p:cNvSpPr>
            <a:spLocks noChangeShapeType="1"/>
          </p:cNvSpPr>
          <p:nvPr/>
        </p:nvSpPr>
        <p:spPr bwMode="auto">
          <a:xfrm>
            <a:off x="5230561" y="2985915"/>
            <a:ext cx="1224136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Line 56"/>
          <p:cNvSpPr>
            <a:spLocks noChangeShapeType="1"/>
          </p:cNvSpPr>
          <p:nvPr/>
        </p:nvSpPr>
        <p:spPr bwMode="auto">
          <a:xfrm flipV="1">
            <a:off x="5230561" y="2193826"/>
            <a:ext cx="248" cy="792088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 Box 57"/>
          <p:cNvSpPr txBox="1">
            <a:spLocks noChangeArrowheads="1"/>
          </p:cNvSpPr>
          <p:nvPr/>
        </p:nvSpPr>
        <p:spPr bwMode="auto">
          <a:xfrm>
            <a:off x="6295898" y="2976623"/>
            <a:ext cx="441146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182563" indent="-182563">
              <a:buFontTx/>
              <a:buNone/>
            </a:pPr>
            <a:r>
              <a:rPr lang="en-GB" dirty="0" err="1" smtClean="0">
                <a:latin typeface="Arial" pitchFamily="34" charset="0"/>
                <a:cs typeface="Arial" pitchFamily="34" charset="0"/>
              </a:rPr>
              <a:t>d</a:t>
            </a:r>
            <a:r>
              <a:rPr lang="en-GB" baseline="-25000" dirty="0" err="1" smtClean="0">
                <a:latin typeface="Arial" pitchFamily="34" charset="0"/>
                <a:cs typeface="Arial" pitchFamily="34" charset="0"/>
              </a:rPr>
              <a:t>M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Freeform 24"/>
          <p:cNvSpPr/>
          <p:nvPr/>
        </p:nvSpPr>
        <p:spPr>
          <a:xfrm>
            <a:off x="5281661" y="2295128"/>
            <a:ext cx="514350" cy="696912"/>
          </a:xfrm>
          <a:custGeom>
            <a:avLst/>
            <a:gdLst>
              <a:gd name="connsiteX0" fmla="*/ 0 w 514350"/>
              <a:gd name="connsiteY0" fmla="*/ 685800 h 696912"/>
              <a:gd name="connsiteX1" fmla="*/ 190500 w 514350"/>
              <a:gd name="connsiteY1" fmla="*/ 657225 h 696912"/>
              <a:gd name="connsiteX2" fmla="*/ 285750 w 514350"/>
              <a:gd name="connsiteY2" fmla="*/ 447675 h 696912"/>
              <a:gd name="connsiteX3" fmla="*/ 390525 w 514350"/>
              <a:gd name="connsiteY3" fmla="*/ 104775 h 696912"/>
              <a:gd name="connsiteX4" fmla="*/ 514350 w 514350"/>
              <a:gd name="connsiteY4" fmla="*/ 0 h 696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4350" h="696912">
                <a:moveTo>
                  <a:pt x="0" y="685800"/>
                </a:moveTo>
                <a:cubicBezTo>
                  <a:pt x="71437" y="691356"/>
                  <a:pt x="142875" y="696912"/>
                  <a:pt x="190500" y="657225"/>
                </a:cubicBezTo>
                <a:cubicBezTo>
                  <a:pt x="238125" y="617538"/>
                  <a:pt x="252413" y="539750"/>
                  <a:pt x="285750" y="447675"/>
                </a:cubicBezTo>
                <a:cubicBezTo>
                  <a:pt x="319087" y="355600"/>
                  <a:pt x="352425" y="179388"/>
                  <a:pt x="390525" y="104775"/>
                </a:cubicBezTo>
                <a:cubicBezTo>
                  <a:pt x="428625" y="30163"/>
                  <a:pt x="514350" y="0"/>
                  <a:pt x="514350" y="0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square">
            <a:noAutofit/>
          </a:bodyPr>
          <a:lstStyle/>
          <a:p>
            <a:endParaRPr lang="en-GB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5776880" y="2291024"/>
            <a:ext cx="514350" cy="696912"/>
          </a:xfrm>
          <a:custGeom>
            <a:avLst/>
            <a:gdLst>
              <a:gd name="connsiteX0" fmla="*/ 0 w 514350"/>
              <a:gd name="connsiteY0" fmla="*/ 685800 h 696912"/>
              <a:gd name="connsiteX1" fmla="*/ 190500 w 514350"/>
              <a:gd name="connsiteY1" fmla="*/ 657225 h 696912"/>
              <a:gd name="connsiteX2" fmla="*/ 285750 w 514350"/>
              <a:gd name="connsiteY2" fmla="*/ 447675 h 696912"/>
              <a:gd name="connsiteX3" fmla="*/ 390525 w 514350"/>
              <a:gd name="connsiteY3" fmla="*/ 104775 h 696912"/>
              <a:gd name="connsiteX4" fmla="*/ 514350 w 514350"/>
              <a:gd name="connsiteY4" fmla="*/ 0 h 696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4350" h="696912">
                <a:moveTo>
                  <a:pt x="0" y="685800"/>
                </a:moveTo>
                <a:cubicBezTo>
                  <a:pt x="71437" y="691356"/>
                  <a:pt x="142875" y="696912"/>
                  <a:pt x="190500" y="657225"/>
                </a:cubicBezTo>
                <a:cubicBezTo>
                  <a:pt x="238125" y="617538"/>
                  <a:pt x="252413" y="539750"/>
                  <a:pt x="285750" y="447675"/>
                </a:cubicBezTo>
                <a:cubicBezTo>
                  <a:pt x="319087" y="355600"/>
                  <a:pt x="352425" y="179388"/>
                  <a:pt x="390525" y="104775"/>
                </a:cubicBezTo>
                <a:cubicBezTo>
                  <a:pt x="428625" y="30163"/>
                  <a:pt x="514350" y="0"/>
                  <a:pt x="514350" y="0"/>
                </a:cubicBezTo>
              </a:path>
            </a:pathLst>
          </a:custGeom>
          <a:ln w="28575">
            <a:solidFill>
              <a:schemeClr val="tx1"/>
            </a:solidFill>
          </a:ln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Line 55"/>
          <p:cNvSpPr>
            <a:spLocks noChangeShapeType="1"/>
          </p:cNvSpPr>
          <p:nvPr/>
        </p:nvSpPr>
        <p:spPr bwMode="auto">
          <a:xfrm>
            <a:off x="2779774" y="6302497"/>
            <a:ext cx="1224136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Line 56"/>
          <p:cNvSpPr>
            <a:spLocks noChangeShapeType="1"/>
          </p:cNvSpPr>
          <p:nvPr/>
        </p:nvSpPr>
        <p:spPr bwMode="auto">
          <a:xfrm flipV="1">
            <a:off x="2779774" y="5510409"/>
            <a:ext cx="248" cy="792088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 Box 57"/>
          <p:cNvSpPr txBox="1">
            <a:spLocks noChangeArrowheads="1"/>
          </p:cNvSpPr>
          <p:nvPr/>
        </p:nvSpPr>
        <p:spPr bwMode="auto">
          <a:xfrm>
            <a:off x="3845111" y="6263912"/>
            <a:ext cx="475387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182563" indent="-182563">
              <a:buFontTx/>
              <a:buNone/>
            </a:pPr>
            <a:r>
              <a:rPr lang="en-GB" dirty="0" err="1" smtClean="0">
                <a:latin typeface="Arial" pitchFamily="34" charset="0"/>
                <a:cs typeface="Arial" pitchFamily="34" charset="0"/>
              </a:rPr>
              <a:t>d</a:t>
            </a:r>
            <a:r>
              <a:rPr lang="en-GB" baseline="-25000" dirty="0" err="1" smtClean="0">
                <a:latin typeface="Arial" pitchFamily="34" charset="0"/>
                <a:cs typeface="Arial" pitchFamily="34" charset="0"/>
              </a:rPr>
              <a:t>T</a:t>
            </a:r>
            <a:r>
              <a:rPr lang="en-GB" baseline="-30000" dirty="0" err="1">
                <a:latin typeface="Arial" pitchFamily="34" charset="0"/>
                <a:cs typeface="Arial" pitchFamily="34" charset="0"/>
              </a:rPr>
              <a:t>e</a:t>
            </a:r>
            <a:endParaRPr lang="en-US" baseline="-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2780022" y="5582417"/>
            <a:ext cx="603052" cy="696912"/>
          </a:xfrm>
          <a:custGeom>
            <a:avLst/>
            <a:gdLst>
              <a:gd name="connsiteX0" fmla="*/ 0 w 514350"/>
              <a:gd name="connsiteY0" fmla="*/ 685800 h 696912"/>
              <a:gd name="connsiteX1" fmla="*/ 190500 w 514350"/>
              <a:gd name="connsiteY1" fmla="*/ 657225 h 696912"/>
              <a:gd name="connsiteX2" fmla="*/ 285750 w 514350"/>
              <a:gd name="connsiteY2" fmla="*/ 447675 h 696912"/>
              <a:gd name="connsiteX3" fmla="*/ 390525 w 514350"/>
              <a:gd name="connsiteY3" fmla="*/ 104775 h 696912"/>
              <a:gd name="connsiteX4" fmla="*/ 514350 w 514350"/>
              <a:gd name="connsiteY4" fmla="*/ 0 h 696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4350" h="696912">
                <a:moveTo>
                  <a:pt x="0" y="685800"/>
                </a:moveTo>
                <a:cubicBezTo>
                  <a:pt x="71437" y="691356"/>
                  <a:pt x="142875" y="696912"/>
                  <a:pt x="190500" y="657225"/>
                </a:cubicBezTo>
                <a:cubicBezTo>
                  <a:pt x="238125" y="617538"/>
                  <a:pt x="252413" y="539750"/>
                  <a:pt x="285750" y="447675"/>
                </a:cubicBezTo>
                <a:cubicBezTo>
                  <a:pt x="319087" y="355600"/>
                  <a:pt x="352425" y="179388"/>
                  <a:pt x="390525" y="104775"/>
                </a:cubicBezTo>
                <a:cubicBezTo>
                  <a:pt x="428625" y="30163"/>
                  <a:pt x="514350" y="0"/>
                  <a:pt x="514350" y="0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square">
            <a:noAutofit/>
          </a:bodyPr>
          <a:lstStyle/>
          <a:p>
            <a:endParaRPr lang="en-GB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Freeform 30"/>
          <p:cNvSpPr/>
          <p:nvPr/>
        </p:nvSpPr>
        <p:spPr>
          <a:xfrm>
            <a:off x="3383074" y="5571657"/>
            <a:ext cx="517409" cy="726050"/>
          </a:xfrm>
          <a:custGeom>
            <a:avLst/>
            <a:gdLst>
              <a:gd name="connsiteX0" fmla="*/ 0 w 514350"/>
              <a:gd name="connsiteY0" fmla="*/ 685800 h 696912"/>
              <a:gd name="connsiteX1" fmla="*/ 190500 w 514350"/>
              <a:gd name="connsiteY1" fmla="*/ 657225 h 696912"/>
              <a:gd name="connsiteX2" fmla="*/ 285750 w 514350"/>
              <a:gd name="connsiteY2" fmla="*/ 447675 h 696912"/>
              <a:gd name="connsiteX3" fmla="*/ 390525 w 514350"/>
              <a:gd name="connsiteY3" fmla="*/ 104775 h 696912"/>
              <a:gd name="connsiteX4" fmla="*/ 514350 w 514350"/>
              <a:gd name="connsiteY4" fmla="*/ 0 h 696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4350" h="696912">
                <a:moveTo>
                  <a:pt x="0" y="685800"/>
                </a:moveTo>
                <a:cubicBezTo>
                  <a:pt x="71437" y="691356"/>
                  <a:pt x="142875" y="696912"/>
                  <a:pt x="190500" y="657225"/>
                </a:cubicBezTo>
                <a:cubicBezTo>
                  <a:pt x="238125" y="617538"/>
                  <a:pt x="252413" y="539750"/>
                  <a:pt x="285750" y="447675"/>
                </a:cubicBezTo>
                <a:cubicBezTo>
                  <a:pt x="319087" y="355600"/>
                  <a:pt x="352425" y="179388"/>
                  <a:pt x="390525" y="104775"/>
                </a:cubicBezTo>
                <a:cubicBezTo>
                  <a:pt x="428625" y="30163"/>
                  <a:pt x="514350" y="0"/>
                  <a:pt x="514350" y="0"/>
                </a:cubicBezTo>
              </a:path>
            </a:pathLst>
          </a:custGeom>
          <a:ln w="28575">
            <a:solidFill>
              <a:schemeClr val="tx1"/>
            </a:solidFill>
          </a:ln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Line Callout 2 31"/>
          <p:cNvSpPr/>
          <p:nvPr/>
        </p:nvSpPr>
        <p:spPr>
          <a:xfrm>
            <a:off x="4572000" y="5550331"/>
            <a:ext cx="2422317" cy="830997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0327"/>
              <a:gd name="adj6" fmla="val -33546"/>
            </a:avLst>
          </a:prstGeom>
          <a:noFill/>
          <a:ln cap="rnd">
            <a:solidFill>
              <a:schemeClr val="tx1"/>
            </a:solidFill>
            <a:round/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tx1"/>
                </a:solidFill>
              </a:rPr>
              <a:t>Aggregating distributions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3" name="Line Callout 2 32"/>
          <p:cNvSpPr/>
          <p:nvPr/>
        </p:nvSpPr>
        <p:spPr>
          <a:xfrm>
            <a:off x="323528" y="4653137"/>
            <a:ext cx="1740531" cy="830997"/>
          </a:xfrm>
          <a:prstGeom prst="borderCallout2">
            <a:avLst>
              <a:gd name="adj1" fmla="val 15535"/>
              <a:gd name="adj2" fmla="val 100943"/>
              <a:gd name="adj3" fmla="val 13523"/>
              <a:gd name="adj4" fmla="val 119551"/>
              <a:gd name="adj5" fmla="val -5656"/>
              <a:gd name="adj6" fmla="val 128723"/>
            </a:avLst>
          </a:prstGeom>
          <a:noFill/>
          <a:ln cap="rnd">
            <a:solidFill>
              <a:schemeClr val="tx1"/>
            </a:solidFill>
            <a:round/>
          </a:ln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tx1"/>
                </a:solidFill>
              </a:rPr>
              <a:t>Identifying</a:t>
            </a:r>
          </a:p>
          <a:p>
            <a:r>
              <a:rPr lang="en-GB" dirty="0" smtClean="0"/>
              <a:t>Variables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664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Judgements in Modelling Values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7594595" y="6309320"/>
            <a:ext cx="792088" cy="481757"/>
          </a:xfrm>
        </p:spPr>
        <p:txBody>
          <a:bodyPr/>
          <a:lstStyle/>
          <a:p>
            <a:fld id="{16F7C32E-6916-4F75-8F7E-714ABF9CCE30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34" name="Rectangle 48"/>
          <p:cNvSpPr>
            <a:spLocks noChangeArrowheads="1"/>
          </p:cNvSpPr>
          <p:nvPr/>
        </p:nvSpPr>
        <p:spPr bwMode="auto">
          <a:xfrm flipH="1">
            <a:off x="4357142" y="2555215"/>
            <a:ext cx="431800" cy="36036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indent="-182563" algn="ctr">
              <a:buFontTx/>
              <a:buNone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O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Rectangle 49"/>
          <p:cNvSpPr>
            <a:spLocks noChangeArrowheads="1"/>
          </p:cNvSpPr>
          <p:nvPr/>
        </p:nvSpPr>
        <p:spPr bwMode="auto">
          <a:xfrm flipH="1">
            <a:off x="5958469" y="3635980"/>
            <a:ext cx="503510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indent="-182563" algn="ctr">
              <a:buFontTx/>
              <a:buNone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O</a:t>
            </a:r>
            <a:r>
              <a:rPr lang="en-GB" sz="2000" baseline="-25000" dirty="0">
                <a:latin typeface="Arial" pitchFamily="34" charset="0"/>
                <a:cs typeface="Arial" pitchFamily="34" charset="0"/>
              </a:rPr>
              <a:t>N</a:t>
            </a:r>
            <a:endParaRPr lang="en-US" sz="2000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ectangle 50"/>
          <p:cNvSpPr>
            <a:spLocks noChangeArrowheads="1"/>
          </p:cNvSpPr>
          <p:nvPr/>
        </p:nvSpPr>
        <p:spPr bwMode="auto">
          <a:xfrm flipH="1">
            <a:off x="4211960" y="3635980"/>
            <a:ext cx="504056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indent="-182563" algn="ctr">
              <a:buFontTx/>
              <a:buNone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O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2</a:t>
            </a:r>
            <a:endParaRPr lang="en-US" sz="2000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ectangle 51"/>
          <p:cNvSpPr>
            <a:spLocks noChangeArrowheads="1"/>
          </p:cNvSpPr>
          <p:nvPr/>
        </p:nvSpPr>
        <p:spPr bwMode="auto">
          <a:xfrm flipH="1">
            <a:off x="2915816" y="3635732"/>
            <a:ext cx="503288" cy="43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indent="-182563" algn="ctr">
              <a:buFontTx/>
              <a:buNone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O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1</a:t>
            </a:r>
            <a:endParaRPr lang="en-US" sz="2000" baseline="-25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8" name="AutoShape 52"/>
          <p:cNvCxnSpPr>
            <a:cxnSpLocks noChangeShapeType="1"/>
            <a:stCxn id="35" idx="0"/>
            <a:endCxn id="34" idx="2"/>
          </p:cNvCxnSpPr>
          <p:nvPr/>
        </p:nvCxnSpPr>
        <p:spPr bwMode="auto">
          <a:xfrm rot="16200000" flipV="1">
            <a:off x="5031432" y="2457188"/>
            <a:ext cx="720403" cy="163718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9" name="AutoShape 53"/>
          <p:cNvCxnSpPr>
            <a:cxnSpLocks noChangeShapeType="1"/>
            <a:stCxn id="34" idx="2"/>
            <a:endCxn id="36" idx="0"/>
          </p:cNvCxnSpPr>
          <p:nvPr/>
        </p:nvCxnSpPr>
        <p:spPr bwMode="auto">
          <a:xfrm rot="5400000">
            <a:off x="4158314" y="3221251"/>
            <a:ext cx="720403" cy="109054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0" name="AutoShape 54"/>
          <p:cNvCxnSpPr>
            <a:cxnSpLocks noChangeShapeType="1"/>
            <a:stCxn id="34" idx="2"/>
            <a:endCxn id="37" idx="0"/>
          </p:cNvCxnSpPr>
          <p:nvPr/>
        </p:nvCxnSpPr>
        <p:spPr bwMode="auto">
          <a:xfrm rot="5400000">
            <a:off x="3510174" y="2572863"/>
            <a:ext cx="720155" cy="140558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41" name="Line 55"/>
          <p:cNvSpPr>
            <a:spLocks noChangeShapeType="1"/>
          </p:cNvSpPr>
          <p:nvPr/>
        </p:nvSpPr>
        <p:spPr bwMode="auto">
          <a:xfrm>
            <a:off x="2915568" y="5042217"/>
            <a:ext cx="649288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Line 56"/>
          <p:cNvSpPr>
            <a:spLocks noChangeShapeType="1"/>
          </p:cNvSpPr>
          <p:nvPr/>
        </p:nvSpPr>
        <p:spPr bwMode="auto">
          <a:xfrm flipV="1">
            <a:off x="2915568" y="4283804"/>
            <a:ext cx="248" cy="758413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square">
            <a:spAutoFit/>
          </a:bodyPr>
          <a:lstStyle/>
          <a:p>
            <a:endParaRPr 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 Box 57"/>
          <p:cNvSpPr txBox="1">
            <a:spLocks noChangeArrowheads="1"/>
          </p:cNvSpPr>
          <p:nvPr/>
        </p:nvSpPr>
        <p:spPr bwMode="auto">
          <a:xfrm>
            <a:off x="3333081" y="4994592"/>
            <a:ext cx="385042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182563" indent="-182563">
              <a:buFontTx/>
              <a:buNone/>
            </a:pPr>
            <a:r>
              <a:rPr lang="en-GB">
                <a:latin typeface="Arial" pitchFamily="34" charset="0"/>
                <a:cs typeface="Arial" pitchFamily="34" charset="0"/>
              </a:rPr>
              <a:t>x</a:t>
            </a:r>
            <a:r>
              <a:rPr lang="en-GB" baseline="-25000">
                <a:latin typeface="Arial" pitchFamily="34" charset="0"/>
                <a:cs typeface="Arial" pitchFamily="34" charset="0"/>
              </a:rPr>
              <a:t>1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Freeform 59"/>
          <p:cNvSpPr>
            <a:spLocks/>
          </p:cNvSpPr>
          <p:nvPr/>
        </p:nvSpPr>
        <p:spPr bwMode="auto">
          <a:xfrm>
            <a:off x="2915816" y="4428143"/>
            <a:ext cx="576064" cy="575741"/>
          </a:xfrm>
          <a:custGeom>
            <a:avLst/>
            <a:gdLst>
              <a:gd name="T0" fmla="*/ 0 w 318"/>
              <a:gd name="T1" fmla="*/ 272 h 272"/>
              <a:gd name="T2" fmla="*/ 46 w 318"/>
              <a:gd name="T3" fmla="*/ 136 h 272"/>
              <a:gd name="T4" fmla="*/ 91 w 318"/>
              <a:gd name="T5" fmla="*/ 91 h 272"/>
              <a:gd name="T6" fmla="*/ 182 w 318"/>
              <a:gd name="T7" fmla="*/ 45 h 272"/>
              <a:gd name="T8" fmla="*/ 318 w 318"/>
              <a:gd name="T9" fmla="*/ 0 h 27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18"/>
              <a:gd name="T16" fmla="*/ 0 h 272"/>
              <a:gd name="T17" fmla="*/ 318 w 318"/>
              <a:gd name="T18" fmla="*/ 272 h 27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18" h="272">
                <a:moveTo>
                  <a:pt x="0" y="272"/>
                </a:moveTo>
                <a:cubicBezTo>
                  <a:pt x="15" y="219"/>
                  <a:pt x="31" y="166"/>
                  <a:pt x="46" y="136"/>
                </a:cubicBezTo>
                <a:cubicBezTo>
                  <a:pt x="61" y="106"/>
                  <a:pt x="68" y="106"/>
                  <a:pt x="91" y="91"/>
                </a:cubicBezTo>
                <a:cubicBezTo>
                  <a:pt x="114" y="76"/>
                  <a:pt x="144" y="60"/>
                  <a:pt x="182" y="45"/>
                </a:cubicBezTo>
                <a:cubicBezTo>
                  <a:pt x="220" y="30"/>
                  <a:pt x="295" y="7"/>
                  <a:pt x="318" y="0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square">
            <a:noAutofit/>
          </a:bodyPr>
          <a:lstStyle/>
          <a:p>
            <a:endParaRPr 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Text Box 60"/>
          <p:cNvSpPr txBox="1">
            <a:spLocks noChangeArrowheads="1"/>
          </p:cNvSpPr>
          <p:nvPr/>
        </p:nvSpPr>
        <p:spPr bwMode="auto">
          <a:xfrm>
            <a:off x="2483768" y="4211796"/>
            <a:ext cx="397866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182563" indent="-182563">
              <a:buFontTx/>
              <a:buNone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g</a:t>
            </a:r>
            <a:r>
              <a:rPr lang="en-GB" baseline="-25000" dirty="0" smtClean="0">
                <a:latin typeface="Arial" pitchFamily="34" charset="0"/>
                <a:cs typeface="Arial" pitchFamily="34" charset="0"/>
              </a:rPr>
              <a:t>1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Line 61"/>
          <p:cNvSpPr>
            <a:spLocks noChangeShapeType="1"/>
          </p:cNvSpPr>
          <p:nvPr/>
        </p:nvSpPr>
        <p:spPr bwMode="auto">
          <a:xfrm>
            <a:off x="4357142" y="5042217"/>
            <a:ext cx="649288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Line 62"/>
          <p:cNvSpPr>
            <a:spLocks noChangeShapeType="1"/>
          </p:cNvSpPr>
          <p:nvPr/>
        </p:nvSpPr>
        <p:spPr bwMode="auto">
          <a:xfrm flipH="1" flipV="1">
            <a:off x="4355976" y="4283680"/>
            <a:ext cx="1166" cy="758537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Text Box 63"/>
          <p:cNvSpPr txBox="1">
            <a:spLocks noChangeArrowheads="1"/>
          </p:cNvSpPr>
          <p:nvPr/>
        </p:nvSpPr>
        <p:spPr bwMode="auto">
          <a:xfrm>
            <a:off x="4774655" y="4994592"/>
            <a:ext cx="385042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182563" indent="-182563">
              <a:buFontTx/>
              <a:buNone/>
            </a:pPr>
            <a:r>
              <a:rPr lang="en-GB">
                <a:latin typeface="Arial" pitchFamily="34" charset="0"/>
                <a:cs typeface="Arial" pitchFamily="34" charset="0"/>
              </a:rPr>
              <a:t>x</a:t>
            </a:r>
            <a:r>
              <a:rPr lang="en-GB" baseline="-25000">
                <a:latin typeface="Arial" pitchFamily="34" charset="0"/>
                <a:cs typeface="Arial" pitchFamily="34" charset="0"/>
              </a:rPr>
              <a:t>2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Text Box 65"/>
          <p:cNvSpPr txBox="1">
            <a:spLocks noChangeArrowheads="1"/>
          </p:cNvSpPr>
          <p:nvPr/>
        </p:nvSpPr>
        <p:spPr bwMode="auto">
          <a:xfrm>
            <a:off x="3925342" y="4211796"/>
            <a:ext cx="397866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182563" indent="-182563">
              <a:buFontTx/>
              <a:buNone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g</a:t>
            </a:r>
            <a:r>
              <a:rPr lang="en-GB" baseline="-25000" dirty="0" smtClean="0">
                <a:latin typeface="Arial" pitchFamily="34" charset="0"/>
                <a:cs typeface="Arial" pitchFamily="34" charset="0"/>
              </a:rPr>
              <a:t>2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Freeform 68"/>
          <p:cNvSpPr>
            <a:spLocks/>
          </p:cNvSpPr>
          <p:nvPr/>
        </p:nvSpPr>
        <p:spPr bwMode="auto">
          <a:xfrm>
            <a:off x="4342589" y="4428142"/>
            <a:ext cx="589451" cy="604508"/>
          </a:xfrm>
          <a:custGeom>
            <a:avLst/>
            <a:gdLst>
              <a:gd name="T0" fmla="*/ 0 w 317"/>
              <a:gd name="T1" fmla="*/ 272 h 272"/>
              <a:gd name="T2" fmla="*/ 90 w 317"/>
              <a:gd name="T3" fmla="*/ 227 h 272"/>
              <a:gd name="T4" fmla="*/ 226 w 317"/>
              <a:gd name="T5" fmla="*/ 182 h 272"/>
              <a:gd name="T6" fmla="*/ 272 w 317"/>
              <a:gd name="T7" fmla="*/ 136 h 272"/>
              <a:gd name="T8" fmla="*/ 317 w 317"/>
              <a:gd name="T9" fmla="*/ 0 h 27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17"/>
              <a:gd name="T16" fmla="*/ 0 h 272"/>
              <a:gd name="T17" fmla="*/ 317 w 317"/>
              <a:gd name="T18" fmla="*/ 272 h 27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17" h="272">
                <a:moveTo>
                  <a:pt x="0" y="272"/>
                </a:moveTo>
                <a:cubicBezTo>
                  <a:pt x="26" y="257"/>
                  <a:pt x="52" y="242"/>
                  <a:pt x="90" y="227"/>
                </a:cubicBezTo>
                <a:cubicBezTo>
                  <a:pt x="128" y="212"/>
                  <a:pt x="196" y="197"/>
                  <a:pt x="226" y="182"/>
                </a:cubicBezTo>
                <a:cubicBezTo>
                  <a:pt x="256" y="167"/>
                  <a:pt x="257" y="166"/>
                  <a:pt x="272" y="136"/>
                </a:cubicBezTo>
                <a:cubicBezTo>
                  <a:pt x="287" y="106"/>
                  <a:pt x="302" y="53"/>
                  <a:pt x="317" y="0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square">
            <a:noAutofit/>
          </a:bodyPr>
          <a:lstStyle/>
          <a:p>
            <a:endParaRPr 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Line 69"/>
          <p:cNvSpPr>
            <a:spLocks noChangeShapeType="1"/>
          </p:cNvSpPr>
          <p:nvPr/>
        </p:nvSpPr>
        <p:spPr bwMode="auto">
          <a:xfrm>
            <a:off x="5978958" y="5066600"/>
            <a:ext cx="649288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Line 70"/>
          <p:cNvSpPr>
            <a:spLocks noChangeShapeType="1"/>
          </p:cNvSpPr>
          <p:nvPr/>
        </p:nvSpPr>
        <p:spPr bwMode="auto">
          <a:xfrm flipV="1">
            <a:off x="5978958" y="4308254"/>
            <a:ext cx="23222" cy="758345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Text Box 71"/>
          <p:cNvSpPr txBox="1">
            <a:spLocks noChangeArrowheads="1"/>
          </p:cNvSpPr>
          <p:nvPr/>
        </p:nvSpPr>
        <p:spPr bwMode="auto">
          <a:xfrm>
            <a:off x="5547158" y="4211796"/>
            <a:ext cx="423514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182563" indent="-182563">
              <a:buFontTx/>
              <a:buNone/>
            </a:pPr>
            <a:r>
              <a:rPr lang="en-GB" dirty="0" err="1" smtClean="0">
                <a:latin typeface="Arial" pitchFamily="34" charset="0"/>
                <a:cs typeface="Arial" pitchFamily="34" charset="0"/>
              </a:rPr>
              <a:t>g</a:t>
            </a:r>
            <a:r>
              <a:rPr lang="en-GB" baseline="-25000" dirty="0" err="1">
                <a:latin typeface="Arial" pitchFamily="34" charset="0"/>
                <a:cs typeface="Arial" pitchFamily="34" charset="0"/>
              </a:rPr>
              <a:t>N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Text Box 73"/>
          <p:cNvSpPr txBox="1">
            <a:spLocks noChangeArrowheads="1"/>
          </p:cNvSpPr>
          <p:nvPr/>
        </p:nvSpPr>
        <p:spPr bwMode="auto">
          <a:xfrm>
            <a:off x="6339321" y="5066600"/>
            <a:ext cx="41069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182563" indent="-182563">
              <a:buFontTx/>
              <a:buNone/>
            </a:pPr>
            <a:r>
              <a:rPr lang="en-GB" dirty="0" err="1" smtClean="0">
                <a:latin typeface="Arial" pitchFamily="34" charset="0"/>
                <a:cs typeface="Arial" pitchFamily="34" charset="0"/>
              </a:rPr>
              <a:t>x</a:t>
            </a:r>
            <a:r>
              <a:rPr lang="en-GB" baseline="-25000" dirty="0" err="1">
                <a:latin typeface="Arial" pitchFamily="34" charset="0"/>
                <a:cs typeface="Arial" pitchFamily="34" charset="0"/>
              </a:rPr>
              <a:t>N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Line 74"/>
          <p:cNvSpPr>
            <a:spLocks noChangeShapeType="1"/>
          </p:cNvSpPr>
          <p:nvPr/>
        </p:nvSpPr>
        <p:spPr bwMode="auto">
          <a:xfrm flipV="1">
            <a:off x="5978958" y="4428142"/>
            <a:ext cx="627038" cy="63845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square">
            <a:spAutoFit/>
          </a:bodyPr>
          <a:lstStyle/>
          <a:p>
            <a:endParaRPr 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Text Box 88"/>
          <p:cNvSpPr txBox="1">
            <a:spLocks noChangeArrowheads="1"/>
          </p:cNvSpPr>
          <p:nvPr/>
        </p:nvSpPr>
        <p:spPr bwMode="auto">
          <a:xfrm>
            <a:off x="3203848" y="3050376"/>
            <a:ext cx="43633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182563" indent="-182563">
              <a:buFontTx/>
              <a:buNone/>
            </a:pPr>
            <a:r>
              <a:rPr lang="en-GB" dirty="0">
                <a:latin typeface="Arial" pitchFamily="34" charset="0"/>
                <a:cs typeface="Arial" pitchFamily="34" charset="0"/>
              </a:rPr>
              <a:t>w</a:t>
            </a:r>
            <a:r>
              <a:rPr lang="en-GB" baseline="-25000" dirty="0">
                <a:latin typeface="Arial" pitchFamily="34" charset="0"/>
                <a:cs typeface="Arial" pitchFamily="34" charset="0"/>
              </a:rPr>
              <a:t>1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Text Box 89"/>
          <p:cNvSpPr txBox="1">
            <a:spLocks noChangeArrowheads="1"/>
          </p:cNvSpPr>
          <p:nvPr/>
        </p:nvSpPr>
        <p:spPr bwMode="auto">
          <a:xfrm>
            <a:off x="4067944" y="3059668"/>
            <a:ext cx="43633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182563" indent="-182563">
              <a:buFontTx/>
              <a:buNone/>
            </a:pPr>
            <a:r>
              <a:rPr lang="en-GB" dirty="0">
                <a:latin typeface="Arial" pitchFamily="34" charset="0"/>
                <a:cs typeface="Arial" pitchFamily="34" charset="0"/>
              </a:rPr>
              <a:t>w</a:t>
            </a:r>
            <a:r>
              <a:rPr lang="en-GB" baseline="-25000" dirty="0">
                <a:latin typeface="Arial" pitchFamily="34" charset="0"/>
                <a:cs typeface="Arial" pitchFamily="34" charset="0"/>
              </a:rPr>
              <a:t>2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Text Box 90"/>
          <p:cNvSpPr txBox="1">
            <a:spLocks noChangeArrowheads="1"/>
          </p:cNvSpPr>
          <p:nvPr/>
        </p:nvSpPr>
        <p:spPr bwMode="auto">
          <a:xfrm>
            <a:off x="5478166" y="3050376"/>
            <a:ext cx="461986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182563" indent="-182563">
              <a:buFontTx/>
              <a:buNone/>
            </a:pPr>
            <a:r>
              <a:rPr lang="en-GB" dirty="0" err="1" smtClean="0">
                <a:latin typeface="Arial" pitchFamily="34" charset="0"/>
                <a:cs typeface="Arial" pitchFamily="34" charset="0"/>
              </a:rPr>
              <a:t>w</a:t>
            </a:r>
            <a:r>
              <a:rPr lang="en-GB" baseline="-25000" dirty="0" err="1">
                <a:latin typeface="Arial" pitchFamily="34" charset="0"/>
                <a:cs typeface="Arial" pitchFamily="34" charset="0"/>
              </a:rPr>
              <a:t>N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Line Callout 2 58"/>
          <p:cNvSpPr/>
          <p:nvPr/>
        </p:nvSpPr>
        <p:spPr>
          <a:xfrm>
            <a:off x="5148064" y="2267580"/>
            <a:ext cx="3331411" cy="46166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4261"/>
              <a:gd name="adj6" fmla="val -19847"/>
            </a:avLst>
          </a:prstGeom>
          <a:noFill/>
          <a:ln cap="rnd">
            <a:solidFill>
              <a:schemeClr val="tx1"/>
            </a:solidFill>
            <a:round/>
          </a:ln>
        </p:spPr>
        <p:txBody>
          <a:bodyPr wrap="none" rtlCol="0">
            <a:spAutoFit/>
          </a:bodyPr>
          <a:lstStyle/>
          <a:p>
            <a:pPr algn="l"/>
            <a:r>
              <a:rPr lang="en-GB" dirty="0" smtClean="0">
                <a:solidFill>
                  <a:schemeClr val="tx1"/>
                </a:solidFill>
              </a:rPr>
              <a:t>Identifying objectives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0" name="Line Callout 2 59"/>
          <p:cNvSpPr/>
          <p:nvPr/>
        </p:nvSpPr>
        <p:spPr>
          <a:xfrm>
            <a:off x="7182059" y="5550331"/>
            <a:ext cx="1782429" cy="830997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032"/>
              <a:gd name="adj6" fmla="val -28120"/>
            </a:avLst>
          </a:prstGeom>
          <a:noFill/>
          <a:ln cap="rnd">
            <a:solidFill>
              <a:schemeClr val="tx1"/>
            </a:solidFill>
            <a:round/>
          </a:ln>
        </p:spPr>
        <p:txBody>
          <a:bodyPr wrap="square" rtlCol="0">
            <a:spAutoFit/>
          </a:bodyPr>
          <a:lstStyle/>
          <a:p>
            <a:pPr algn="l"/>
            <a:r>
              <a:rPr lang="en-GB" dirty="0" smtClean="0"/>
              <a:t>Defining attributes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1" name="Line Callout 2 60"/>
          <p:cNvSpPr/>
          <p:nvPr/>
        </p:nvSpPr>
        <p:spPr>
          <a:xfrm>
            <a:off x="545" y="3933056"/>
            <a:ext cx="2123184" cy="1200328"/>
          </a:xfrm>
          <a:prstGeom prst="borderCallout2">
            <a:avLst>
              <a:gd name="adj1" fmla="val 15535"/>
              <a:gd name="adj2" fmla="val 100943"/>
              <a:gd name="adj3" fmla="val 15534"/>
              <a:gd name="adj4" fmla="val 139711"/>
              <a:gd name="adj5" fmla="val 32815"/>
              <a:gd name="adj6" fmla="val 146283"/>
            </a:avLst>
          </a:prstGeom>
          <a:noFill/>
          <a:ln cap="rnd">
            <a:solidFill>
              <a:schemeClr val="tx1"/>
            </a:solidFill>
            <a:round/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Eliciting value functions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2" name="Line Callout 2 61"/>
          <p:cNvSpPr/>
          <p:nvPr/>
        </p:nvSpPr>
        <p:spPr>
          <a:xfrm>
            <a:off x="285130" y="2564904"/>
            <a:ext cx="2612915" cy="461665"/>
          </a:xfrm>
          <a:prstGeom prst="borderCallout2">
            <a:avLst>
              <a:gd name="adj1" fmla="val 15535"/>
              <a:gd name="adj2" fmla="val 100943"/>
              <a:gd name="adj3" fmla="val 22774"/>
              <a:gd name="adj4" fmla="val 112213"/>
              <a:gd name="adj5" fmla="val 120248"/>
              <a:gd name="adj6" fmla="val 117113"/>
            </a:avLst>
          </a:prstGeom>
          <a:noFill/>
          <a:ln cap="rnd">
            <a:solidFill>
              <a:schemeClr val="tx1"/>
            </a:solidFill>
            <a:round/>
          </a:ln>
        </p:spPr>
        <p:txBody>
          <a:bodyPr wrap="none" rtlCol="0">
            <a:spAutoFit/>
          </a:bodyPr>
          <a:lstStyle/>
          <a:p>
            <a:pPr algn="r"/>
            <a:r>
              <a:rPr lang="en-GB" dirty="0" smtClean="0"/>
              <a:t>Eliciting weights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220072" y="4355812"/>
            <a:ext cx="5116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...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20761790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24744"/>
            <a:ext cx="2746648" cy="914400"/>
          </a:xfrm>
        </p:spPr>
        <p:txBody>
          <a:bodyPr/>
          <a:lstStyle/>
          <a:p>
            <a:r>
              <a:rPr lang="en-US" dirty="0" smtClean="0"/>
              <a:t>Judgments in </a:t>
            </a:r>
            <a:r>
              <a:rPr lang="en-US" dirty="0" err="1" smtClean="0"/>
              <a:t>Modelling</a:t>
            </a:r>
            <a:r>
              <a:rPr lang="en-US" dirty="0" smtClean="0"/>
              <a:t> Choices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F7C32E-6916-4F75-8F7E-714ABF9CCE30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365538" y="3537744"/>
            <a:ext cx="504825" cy="50323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dirty="0" smtClean="0">
                <a:latin typeface="Arial" pitchFamily="34" charset="0"/>
                <a:cs typeface="Arial" pitchFamily="34" charset="0"/>
              </a:rPr>
              <a:t>D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4743960" y="1677070"/>
            <a:ext cx="571996" cy="527794"/>
          </a:xfrm>
          <a:prstGeom prst="ellips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buNone/>
            </a:pPr>
            <a:r>
              <a:rPr lang="en-GB" sz="2000" dirty="0">
                <a:latin typeface="Arial" pitchFamily="34" charset="0"/>
                <a:cs typeface="Arial" pitchFamily="34" charset="0"/>
              </a:rPr>
              <a:t>C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1</a:t>
            </a:r>
            <a:endParaRPr lang="en-US" sz="2000" baseline="-25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" name="AutoShape 7"/>
          <p:cNvCxnSpPr>
            <a:cxnSpLocks noChangeShapeType="1"/>
            <a:stCxn id="6" idx="3"/>
            <a:endCxn id="7" idx="2"/>
          </p:cNvCxnSpPr>
          <p:nvPr/>
        </p:nvCxnSpPr>
        <p:spPr bwMode="auto">
          <a:xfrm flipV="1">
            <a:off x="2870363" y="1940967"/>
            <a:ext cx="1873597" cy="184839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</p:cxn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4743960" y="3214789"/>
            <a:ext cx="573906" cy="505744"/>
          </a:xfrm>
          <a:prstGeom prst="ellips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buNone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C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2</a:t>
            </a:r>
            <a:endParaRPr lang="en-US" sz="2000" baseline="-25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AutoShape 9"/>
          <p:cNvCxnSpPr>
            <a:cxnSpLocks noChangeShapeType="1"/>
            <a:stCxn id="6" idx="3"/>
            <a:endCxn id="9" idx="2"/>
          </p:cNvCxnSpPr>
          <p:nvPr/>
        </p:nvCxnSpPr>
        <p:spPr bwMode="auto">
          <a:xfrm flipV="1">
            <a:off x="2870363" y="3467661"/>
            <a:ext cx="1873597" cy="321702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" name="AutoShape 12"/>
          <p:cNvCxnSpPr>
            <a:cxnSpLocks noChangeShapeType="1"/>
            <a:stCxn id="7" idx="6"/>
          </p:cNvCxnSpPr>
          <p:nvPr/>
        </p:nvCxnSpPr>
        <p:spPr bwMode="auto">
          <a:xfrm flipV="1">
            <a:off x="5315956" y="949370"/>
            <a:ext cx="1638957" cy="991597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oval" w="med" len="med"/>
          </a:ln>
        </p:spPr>
      </p:cxnSp>
      <p:cxnSp>
        <p:nvCxnSpPr>
          <p:cNvPr id="12" name="AutoShape 13"/>
          <p:cNvCxnSpPr>
            <a:cxnSpLocks noChangeShapeType="1"/>
            <a:stCxn id="7" idx="6"/>
          </p:cNvCxnSpPr>
          <p:nvPr/>
        </p:nvCxnSpPr>
        <p:spPr bwMode="auto">
          <a:xfrm flipV="1">
            <a:off x="5315956" y="1772817"/>
            <a:ext cx="1657350" cy="16815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oval" w="med" len="med"/>
          </a:ln>
        </p:spPr>
      </p:cxnSp>
      <p:cxnSp>
        <p:nvCxnSpPr>
          <p:cNvPr id="13" name="AutoShape 14"/>
          <p:cNvCxnSpPr>
            <a:cxnSpLocks noChangeShapeType="1"/>
            <a:stCxn id="9" idx="6"/>
          </p:cNvCxnSpPr>
          <p:nvPr/>
        </p:nvCxnSpPr>
        <p:spPr bwMode="auto">
          <a:xfrm flipV="1">
            <a:off x="5317866" y="2924945"/>
            <a:ext cx="1655440" cy="54271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oval" w="med" len="med"/>
          </a:ln>
        </p:spPr>
      </p:cxnSp>
      <p:cxnSp>
        <p:nvCxnSpPr>
          <p:cNvPr id="14" name="AutoShape 15"/>
          <p:cNvCxnSpPr>
            <a:cxnSpLocks noChangeShapeType="1"/>
            <a:stCxn id="9" idx="6"/>
          </p:cNvCxnSpPr>
          <p:nvPr/>
        </p:nvCxnSpPr>
        <p:spPr bwMode="auto">
          <a:xfrm>
            <a:off x="5317866" y="3467661"/>
            <a:ext cx="1637047" cy="174173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oval" w="med" len="med"/>
          </a:ln>
        </p:spPr>
      </p:cxnSp>
      <p:cxnSp>
        <p:nvCxnSpPr>
          <p:cNvPr id="15" name="AutoShape 16"/>
          <p:cNvCxnSpPr>
            <a:cxnSpLocks noChangeShapeType="1"/>
            <a:stCxn id="9" idx="6"/>
          </p:cNvCxnSpPr>
          <p:nvPr/>
        </p:nvCxnSpPr>
        <p:spPr bwMode="auto">
          <a:xfrm>
            <a:off x="5317866" y="3467661"/>
            <a:ext cx="1655440" cy="834404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oval" w="med" len="med"/>
          </a:ln>
        </p:spPr>
      </p:cxnSp>
      <p:sp>
        <p:nvSpPr>
          <p:cNvPr id="16" name="Text Box 28"/>
          <p:cNvSpPr txBox="1">
            <a:spLocks noChangeArrowheads="1"/>
          </p:cNvSpPr>
          <p:nvPr/>
        </p:nvSpPr>
        <p:spPr bwMode="auto">
          <a:xfrm>
            <a:off x="6012160" y="1412776"/>
            <a:ext cx="5934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1,2</a:t>
            </a:r>
            <a:endParaRPr lang="en-GB" sz="2000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 Box 29"/>
          <p:cNvSpPr txBox="1">
            <a:spLocks noChangeArrowheads="1"/>
          </p:cNvSpPr>
          <p:nvPr/>
        </p:nvSpPr>
        <p:spPr bwMode="auto">
          <a:xfrm>
            <a:off x="6012160" y="2668850"/>
            <a:ext cx="5934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2,1</a:t>
            </a:r>
            <a:endParaRPr lang="en-GB" sz="2000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 Box 30"/>
          <p:cNvSpPr txBox="1">
            <a:spLocks noChangeArrowheads="1"/>
          </p:cNvSpPr>
          <p:nvPr/>
        </p:nvSpPr>
        <p:spPr bwMode="auto">
          <a:xfrm>
            <a:off x="6012160" y="3180783"/>
            <a:ext cx="5934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2,2</a:t>
            </a:r>
            <a:endParaRPr lang="en-GB" sz="2000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 Box 31"/>
          <p:cNvSpPr txBox="1">
            <a:spLocks noChangeArrowheads="1"/>
          </p:cNvSpPr>
          <p:nvPr/>
        </p:nvSpPr>
        <p:spPr bwMode="auto">
          <a:xfrm>
            <a:off x="6015796" y="3532946"/>
            <a:ext cx="7264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2, k</a:t>
            </a:r>
            <a:r>
              <a:rPr lang="en-GB" sz="2000" baseline="-40000" dirty="0">
                <a:latin typeface="Arial" pitchFamily="34" charset="0"/>
                <a:cs typeface="Arial" pitchFamily="34" charset="0"/>
              </a:rPr>
              <a:t>2</a:t>
            </a:r>
            <a:endParaRPr lang="en-GB" sz="2000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 Box 84"/>
          <p:cNvSpPr txBox="1">
            <a:spLocks noChangeArrowheads="1"/>
          </p:cNvSpPr>
          <p:nvPr/>
        </p:nvSpPr>
        <p:spPr bwMode="auto">
          <a:xfrm>
            <a:off x="3589674" y="2204864"/>
            <a:ext cx="3978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GB" dirty="0">
                <a:latin typeface="Arial" pitchFamily="34" charset="0"/>
                <a:cs typeface="Arial" pitchFamily="34" charset="0"/>
              </a:rPr>
              <a:t>a</a:t>
            </a:r>
            <a:r>
              <a:rPr lang="en-GB" baseline="-25000" dirty="0"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21" name="Text Box 85"/>
          <p:cNvSpPr txBox="1">
            <a:spLocks noChangeArrowheads="1"/>
          </p:cNvSpPr>
          <p:nvPr/>
        </p:nvSpPr>
        <p:spPr bwMode="auto">
          <a:xfrm>
            <a:off x="3661682" y="3131676"/>
            <a:ext cx="3978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GB" dirty="0">
                <a:latin typeface="Arial" pitchFamily="34" charset="0"/>
                <a:cs typeface="Arial" pitchFamily="34" charset="0"/>
              </a:rPr>
              <a:t>a</a:t>
            </a:r>
            <a:r>
              <a:rPr lang="en-GB" baseline="-25000" dirty="0"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22" name="Text Box 27"/>
          <p:cNvSpPr txBox="1">
            <a:spLocks noChangeArrowheads="1"/>
          </p:cNvSpPr>
          <p:nvPr/>
        </p:nvSpPr>
        <p:spPr bwMode="auto">
          <a:xfrm>
            <a:off x="6012160" y="796642"/>
            <a:ext cx="5934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1,1</a:t>
            </a:r>
            <a:endParaRPr lang="en-GB" sz="2000" baseline="-25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3" name="AutoShape 14"/>
          <p:cNvCxnSpPr>
            <a:cxnSpLocks noChangeShapeType="1"/>
            <a:stCxn id="7" idx="6"/>
          </p:cNvCxnSpPr>
          <p:nvPr/>
        </p:nvCxnSpPr>
        <p:spPr bwMode="auto">
          <a:xfrm>
            <a:off x="5315956" y="1940967"/>
            <a:ext cx="1657350" cy="551929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oval" w="med" len="med"/>
          </a:ln>
        </p:spPr>
      </p:cxnSp>
      <p:sp>
        <p:nvSpPr>
          <p:cNvPr id="24" name="Text Box 30"/>
          <p:cNvSpPr txBox="1">
            <a:spLocks noChangeArrowheads="1"/>
          </p:cNvSpPr>
          <p:nvPr/>
        </p:nvSpPr>
        <p:spPr bwMode="auto">
          <a:xfrm>
            <a:off x="6012160" y="1844824"/>
            <a:ext cx="67839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1,k</a:t>
            </a:r>
            <a:r>
              <a:rPr lang="en-GB" sz="2000" baseline="-40000" dirty="0" smtClean="0">
                <a:latin typeface="Arial" pitchFamily="34" charset="0"/>
                <a:cs typeface="Arial" pitchFamily="34" charset="0"/>
              </a:rPr>
              <a:t>1</a:t>
            </a:r>
            <a:endParaRPr lang="en-GB" sz="2000" baseline="-4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Oval 8"/>
          <p:cNvSpPr>
            <a:spLocks noChangeArrowheads="1"/>
          </p:cNvSpPr>
          <p:nvPr/>
        </p:nvSpPr>
        <p:spPr bwMode="auto">
          <a:xfrm>
            <a:off x="4743960" y="5243428"/>
            <a:ext cx="571996" cy="528984"/>
          </a:xfrm>
          <a:prstGeom prst="ellips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buNone/>
            </a:pPr>
            <a:r>
              <a:rPr lang="en-GB" sz="2000" dirty="0">
                <a:latin typeface="Arial" pitchFamily="34" charset="0"/>
                <a:cs typeface="Arial" pitchFamily="34" charset="0"/>
              </a:rPr>
              <a:t>C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Z</a:t>
            </a:r>
            <a:endParaRPr lang="en-US" sz="2000" baseline="-25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6" name="AutoShape 14"/>
          <p:cNvCxnSpPr>
            <a:cxnSpLocks noChangeShapeType="1"/>
            <a:stCxn id="25" idx="6"/>
          </p:cNvCxnSpPr>
          <p:nvPr/>
        </p:nvCxnSpPr>
        <p:spPr bwMode="auto">
          <a:xfrm flipV="1">
            <a:off x="5315956" y="5053276"/>
            <a:ext cx="1657350" cy="454644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oval" w="med" len="med"/>
          </a:ln>
        </p:spPr>
      </p:cxnSp>
      <p:cxnSp>
        <p:nvCxnSpPr>
          <p:cNvPr id="27" name="AutoShape 15"/>
          <p:cNvCxnSpPr>
            <a:cxnSpLocks noChangeShapeType="1"/>
            <a:stCxn id="25" idx="6"/>
          </p:cNvCxnSpPr>
          <p:nvPr/>
        </p:nvCxnSpPr>
        <p:spPr bwMode="auto">
          <a:xfrm>
            <a:off x="5315956" y="5507920"/>
            <a:ext cx="1657350" cy="2253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oval" w="med" len="med"/>
          </a:ln>
        </p:spPr>
      </p:cxnSp>
      <p:cxnSp>
        <p:nvCxnSpPr>
          <p:cNvPr id="28" name="AutoShape 16"/>
          <p:cNvCxnSpPr>
            <a:cxnSpLocks noChangeShapeType="1"/>
            <a:stCxn id="25" idx="6"/>
          </p:cNvCxnSpPr>
          <p:nvPr/>
        </p:nvCxnSpPr>
        <p:spPr bwMode="auto">
          <a:xfrm>
            <a:off x="5315956" y="5507920"/>
            <a:ext cx="1657350" cy="87340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oval" w="med" len="med"/>
          </a:ln>
        </p:spPr>
      </p:cxnSp>
      <p:sp>
        <p:nvSpPr>
          <p:cNvPr id="29" name="Text Box 29"/>
          <p:cNvSpPr txBox="1">
            <a:spLocks noChangeArrowheads="1"/>
          </p:cNvSpPr>
          <p:nvPr/>
        </p:nvSpPr>
        <p:spPr bwMode="auto">
          <a:xfrm>
            <a:off x="6012160" y="4725144"/>
            <a:ext cx="6030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Z,1</a:t>
            </a:r>
            <a:endParaRPr lang="en-GB" sz="2000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 Box 30"/>
          <p:cNvSpPr txBox="1">
            <a:spLocks noChangeArrowheads="1"/>
          </p:cNvSpPr>
          <p:nvPr/>
        </p:nvSpPr>
        <p:spPr bwMode="auto">
          <a:xfrm>
            <a:off x="6012160" y="5243428"/>
            <a:ext cx="6030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Z,2</a:t>
            </a:r>
            <a:endParaRPr lang="en-GB" sz="2000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 Box 31"/>
          <p:cNvSpPr txBox="1">
            <a:spLocks noChangeArrowheads="1"/>
          </p:cNvSpPr>
          <p:nvPr/>
        </p:nvSpPr>
        <p:spPr bwMode="auto">
          <a:xfrm>
            <a:off x="6012160" y="5621178"/>
            <a:ext cx="74571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Z, </a:t>
            </a:r>
            <a:r>
              <a:rPr lang="en-GB" sz="2000" baseline="-25000" dirty="0" err="1" smtClean="0">
                <a:latin typeface="Arial" pitchFamily="34" charset="0"/>
                <a:cs typeface="Arial" pitchFamily="34" charset="0"/>
              </a:rPr>
              <a:t>k</a:t>
            </a:r>
            <a:r>
              <a:rPr lang="en-GB" sz="2000" baseline="-40000" dirty="0" err="1" smtClean="0">
                <a:latin typeface="Arial" pitchFamily="34" charset="0"/>
                <a:cs typeface="Arial" pitchFamily="34" charset="0"/>
              </a:rPr>
              <a:t>Z</a:t>
            </a:r>
            <a:endParaRPr lang="en-GB" sz="2000" baseline="-25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2" name="Straight Connector 31"/>
          <p:cNvCxnSpPr>
            <a:stCxn id="6" idx="3"/>
            <a:endCxn id="25" idx="2"/>
          </p:cNvCxnSpPr>
          <p:nvPr/>
        </p:nvCxnSpPr>
        <p:spPr>
          <a:xfrm>
            <a:off x="2870363" y="3789363"/>
            <a:ext cx="1873597" cy="171855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</p:cxnSp>
      <p:sp>
        <p:nvSpPr>
          <p:cNvPr id="33" name="Text Box 85"/>
          <p:cNvSpPr txBox="1">
            <a:spLocks noChangeArrowheads="1"/>
          </p:cNvSpPr>
          <p:nvPr/>
        </p:nvSpPr>
        <p:spPr bwMode="auto">
          <a:xfrm>
            <a:off x="3589674" y="4725144"/>
            <a:ext cx="4074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GB" dirty="0" err="1" smtClean="0">
                <a:latin typeface="Arial" pitchFamily="34" charset="0"/>
                <a:cs typeface="Arial" pitchFamily="34" charset="0"/>
              </a:rPr>
              <a:t>a</a:t>
            </a:r>
            <a:r>
              <a:rPr lang="en-GB" baseline="-25000" dirty="0" err="1">
                <a:latin typeface="Arial" pitchFamily="34" charset="0"/>
                <a:cs typeface="Arial" pitchFamily="34" charset="0"/>
              </a:rPr>
              <a:t>Z</a:t>
            </a:r>
            <a:endParaRPr lang="en-GB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 rot="16200000">
            <a:off x="6595453" y="1977779"/>
            <a:ext cx="4395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latin typeface="Arial" pitchFamily="34" charset="0"/>
                <a:cs typeface="Arial" pitchFamily="34" charset="0"/>
              </a:rPr>
              <a:t>...</a:t>
            </a:r>
            <a:endParaRPr lang="en-GB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 rot="16200000">
            <a:off x="6595453" y="3705972"/>
            <a:ext cx="4395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latin typeface="Arial" pitchFamily="34" charset="0"/>
                <a:cs typeface="Arial" pitchFamily="34" charset="0"/>
              </a:rPr>
              <a:t>...</a:t>
            </a:r>
            <a:endParaRPr lang="en-GB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 rot="16200000">
            <a:off x="6522702" y="5794203"/>
            <a:ext cx="4395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latin typeface="Arial" pitchFamily="34" charset="0"/>
                <a:cs typeface="Arial" pitchFamily="34" charset="0"/>
              </a:rPr>
              <a:t>...</a:t>
            </a:r>
            <a:endParaRPr lang="en-GB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190074" y="724634"/>
            <a:ext cx="593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1,1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Line Callout 2 37"/>
          <p:cNvSpPr/>
          <p:nvPr/>
        </p:nvSpPr>
        <p:spPr>
          <a:xfrm>
            <a:off x="323528" y="2636912"/>
            <a:ext cx="2016224" cy="830997"/>
          </a:xfrm>
          <a:prstGeom prst="borderCallout2">
            <a:avLst>
              <a:gd name="adj1" fmla="val 15535"/>
              <a:gd name="adj2" fmla="val 100943"/>
              <a:gd name="adj3" fmla="val 15534"/>
              <a:gd name="adj4" fmla="val 139711"/>
              <a:gd name="adj5" fmla="val -13284"/>
              <a:gd name="adj6" fmla="val 157635"/>
            </a:avLst>
          </a:prstGeom>
          <a:noFill/>
          <a:ln cap="rnd">
            <a:solidFill>
              <a:schemeClr val="tx1"/>
            </a:solidFill>
            <a:round/>
          </a:ln>
        </p:spPr>
        <p:txBody>
          <a:bodyPr wrap="square" rtlCol="0">
            <a:spAutoFit/>
          </a:bodyPr>
          <a:lstStyle/>
          <a:p>
            <a:pPr algn="r"/>
            <a:r>
              <a:rPr lang="en-GB" dirty="0" smtClean="0"/>
              <a:t>Identifying alternatives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9" name="Line Callout 2 38"/>
          <p:cNvSpPr/>
          <p:nvPr/>
        </p:nvSpPr>
        <p:spPr>
          <a:xfrm>
            <a:off x="3203848" y="404664"/>
            <a:ext cx="2232248" cy="830997"/>
          </a:xfrm>
          <a:prstGeom prst="borderCallout2">
            <a:avLst>
              <a:gd name="adj1" fmla="val 15535"/>
              <a:gd name="adj2" fmla="val 100943"/>
              <a:gd name="adj3" fmla="val 67821"/>
              <a:gd name="adj4" fmla="val 113513"/>
              <a:gd name="adj5" fmla="val 155642"/>
              <a:gd name="adj6" fmla="val 94865"/>
            </a:avLst>
          </a:prstGeom>
          <a:noFill/>
          <a:ln cap="rnd">
            <a:solidFill>
              <a:schemeClr val="tx1"/>
            </a:solidFill>
            <a:round/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tx1"/>
                </a:solidFill>
              </a:rPr>
              <a:t>Identifying uncertainties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202047" y="2276872"/>
            <a:ext cx="7264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1, k</a:t>
            </a:r>
            <a:r>
              <a:rPr lang="en-GB" sz="2000" baseline="-40000" dirty="0" smtClean="0">
                <a:latin typeface="Arial" pitchFamily="34" charset="0"/>
                <a:cs typeface="Arial" pitchFamily="34" charset="0"/>
              </a:rPr>
              <a:t>1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190074" y="6197242"/>
            <a:ext cx="7457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Z, </a:t>
            </a:r>
            <a:r>
              <a:rPr lang="en-GB" sz="2000" baseline="-25000" dirty="0" err="1" smtClean="0">
                <a:latin typeface="Arial" pitchFamily="34" charset="0"/>
                <a:cs typeface="Arial" pitchFamily="34" charset="0"/>
              </a:rPr>
              <a:t>k</a:t>
            </a:r>
            <a:r>
              <a:rPr lang="en-GB" sz="2000" baseline="-40000" dirty="0" err="1" smtClean="0">
                <a:latin typeface="Arial" pitchFamily="34" charset="0"/>
                <a:cs typeface="Arial" pitchFamily="34" charset="0"/>
              </a:rPr>
              <a:t>Z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Line Callout 2 41"/>
          <p:cNvSpPr/>
          <p:nvPr/>
        </p:nvSpPr>
        <p:spPr>
          <a:xfrm>
            <a:off x="683568" y="4509120"/>
            <a:ext cx="2328325" cy="830997"/>
          </a:xfrm>
          <a:prstGeom prst="borderCallout2">
            <a:avLst>
              <a:gd name="adj1" fmla="val 15535"/>
              <a:gd name="adj2" fmla="val 100943"/>
              <a:gd name="adj3" fmla="val 15534"/>
              <a:gd name="adj4" fmla="val 139711"/>
              <a:gd name="adj5" fmla="val 53080"/>
              <a:gd name="adj6" fmla="val 225639"/>
            </a:avLst>
          </a:prstGeom>
          <a:noFill/>
          <a:ln cap="rnd">
            <a:solidFill>
              <a:schemeClr val="tx1"/>
            </a:solidFill>
            <a:round/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tx1"/>
                </a:solidFill>
              </a:rPr>
              <a:t>Eliciting Probabilities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190794" y="1588730"/>
            <a:ext cx="593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1,2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190074" y="2740858"/>
            <a:ext cx="641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2, 1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190074" y="3389253"/>
            <a:ext cx="641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2, 2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190794" y="4149080"/>
            <a:ext cx="7264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2, k</a:t>
            </a:r>
            <a:r>
              <a:rPr lang="en-GB" sz="2000" baseline="-40000" dirty="0" smtClean="0">
                <a:latin typeface="Arial" pitchFamily="34" charset="0"/>
                <a:cs typeface="Arial" pitchFamily="34" charset="0"/>
              </a:rPr>
              <a:t>2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 rot="16200000">
            <a:off x="4573387" y="4064867"/>
            <a:ext cx="6126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>
                <a:latin typeface="Arial" pitchFamily="34" charset="0"/>
                <a:cs typeface="Arial" pitchFamily="34" charset="0"/>
              </a:rPr>
              <a:t>...</a:t>
            </a:r>
            <a:endParaRPr lang="en-GB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190794" y="4869160"/>
            <a:ext cx="6511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Z, 1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190794" y="5549170"/>
            <a:ext cx="6511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Z, 2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Line Callout 2 51"/>
          <p:cNvSpPr/>
          <p:nvPr/>
        </p:nvSpPr>
        <p:spPr>
          <a:xfrm>
            <a:off x="3419872" y="6027003"/>
            <a:ext cx="2552733" cy="830997"/>
          </a:xfrm>
          <a:prstGeom prst="borderCallout2">
            <a:avLst>
              <a:gd name="adj1" fmla="val 15535"/>
              <a:gd name="adj2" fmla="val 100943"/>
              <a:gd name="adj3" fmla="val 77876"/>
              <a:gd name="adj4" fmla="val 131856"/>
              <a:gd name="adj5" fmla="val 54627"/>
              <a:gd name="adj6" fmla="val 148575"/>
            </a:avLst>
          </a:prstGeom>
          <a:noFill/>
          <a:ln cap="rnd">
            <a:solidFill>
              <a:schemeClr val="tx1"/>
            </a:solidFill>
            <a:round/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tx1"/>
                </a:solidFill>
              </a:rPr>
              <a:t>Estimating </a:t>
            </a:r>
          </a:p>
          <a:p>
            <a:r>
              <a:rPr lang="en-GB" dirty="0" smtClean="0"/>
              <a:t>Consequences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067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914400"/>
          </a:xfrm>
        </p:spPr>
        <p:txBody>
          <a:bodyPr/>
          <a:lstStyle/>
          <a:p>
            <a:r>
              <a:rPr lang="en-US" sz="3200" dirty="0">
                <a:solidFill>
                  <a:srgbClr val="26316F"/>
                </a:solidFill>
                <a:latin typeface="Arial" charset="0"/>
                <a:ea typeface="MS PGothic" charset="0"/>
              </a:rPr>
              <a:t>Biases that Matter vs. Those that Don’t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556792"/>
            <a:ext cx="8900418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26316F"/>
                </a:solidFill>
                <a:latin typeface="Arial" charset="0"/>
                <a:ea typeface="MS PGothic" charset="0"/>
              </a:rPr>
              <a:t>Biases that matter</a:t>
            </a:r>
          </a:p>
          <a:p>
            <a:r>
              <a:rPr lang="en-US" dirty="0"/>
              <a:t>T</a:t>
            </a:r>
            <a:r>
              <a:rPr lang="en-US" dirty="0" smtClean="0"/>
              <a:t>hey </a:t>
            </a:r>
            <a:r>
              <a:rPr lang="en-US" dirty="0"/>
              <a:t>occur in the </a:t>
            </a:r>
            <a:r>
              <a:rPr lang="en-US" dirty="0" smtClean="0"/>
              <a:t>tasks of </a:t>
            </a:r>
            <a:r>
              <a:rPr lang="en-US" dirty="0"/>
              <a:t>eliciting inputs into a decision and risk </a:t>
            </a:r>
            <a:r>
              <a:rPr lang="en-US" dirty="0" smtClean="0"/>
              <a:t>analysis (DRA) </a:t>
            </a:r>
            <a:r>
              <a:rPr lang="en-US" dirty="0"/>
              <a:t>from experts and decision </a:t>
            </a:r>
            <a:r>
              <a:rPr lang="en-US" dirty="0" smtClean="0"/>
              <a:t>makers.</a:t>
            </a:r>
          </a:p>
          <a:p>
            <a:r>
              <a:rPr lang="en-US" dirty="0"/>
              <a:t>T</a:t>
            </a:r>
            <a:r>
              <a:rPr lang="en-US" dirty="0" smtClean="0"/>
              <a:t>hus they can significantly </a:t>
            </a:r>
            <a:r>
              <a:rPr lang="en-US" dirty="0"/>
              <a:t>distort the results of an </a:t>
            </a:r>
            <a:r>
              <a:rPr lang="en-US" dirty="0" smtClean="0"/>
              <a:t>analysis.</a:t>
            </a:r>
            <a:endParaRPr lang="en-US" dirty="0">
              <a:latin typeface="Arial" charset="0"/>
              <a:ea typeface="MS PGothic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6316F"/>
                </a:solidFill>
                <a:latin typeface="Arial" charset="0"/>
                <a:ea typeface="MS PGothic" charset="0"/>
              </a:rPr>
              <a:t>Biases that </a:t>
            </a:r>
            <a:r>
              <a:rPr lang="en-US" dirty="0" smtClean="0">
                <a:solidFill>
                  <a:srgbClr val="26316F"/>
                </a:solidFill>
                <a:latin typeface="Arial" charset="0"/>
                <a:ea typeface="MS PGothic" charset="0"/>
              </a:rPr>
              <a:t>don</a:t>
            </a:r>
            <a:r>
              <a:rPr lang="en-GB" dirty="0" smtClean="0">
                <a:solidFill>
                  <a:srgbClr val="26316F"/>
                </a:solidFill>
                <a:latin typeface="Arial" charset="0"/>
                <a:ea typeface="MS PGothic" charset="0"/>
              </a:rPr>
              <a:t>’</a:t>
            </a:r>
            <a:r>
              <a:rPr lang="en-US" dirty="0" smtClean="0">
                <a:solidFill>
                  <a:srgbClr val="26316F"/>
                </a:solidFill>
                <a:latin typeface="Arial" charset="0"/>
                <a:ea typeface="MS PGothic" charset="0"/>
              </a:rPr>
              <a:t>t </a:t>
            </a:r>
            <a:r>
              <a:rPr lang="en-US" dirty="0">
                <a:solidFill>
                  <a:srgbClr val="26316F"/>
                </a:solidFill>
                <a:latin typeface="Arial" charset="0"/>
                <a:ea typeface="MS PGothic" charset="0"/>
              </a:rPr>
              <a:t>matter</a:t>
            </a:r>
          </a:p>
          <a:p>
            <a:r>
              <a:rPr lang="en-US" dirty="0"/>
              <a:t>T</a:t>
            </a:r>
            <a:r>
              <a:rPr lang="en-US" dirty="0" smtClean="0"/>
              <a:t>hey </a:t>
            </a:r>
            <a:r>
              <a:rPr lang="en-US" dirty="0"/>
              <a:t>do not occur or can easily be avoided in the usual tasks of eliciting inputs </a:t>
            </a:r>
            <a:r>
              <a:rPr lang="en-US" dirty="0" smtClean="0"/>
              <a:t>for DRA</a:t>
            </a:r>
            <a:endParaRPr lang="en-US" dirty="0">
              <a:latin typeface="Arial" charset="0"/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6376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1763688" y="836712"/>
            <a:ext cx="5943600" cy="1143000"/>
          </a:xfrm>
        </p:spPr>
        <p:txBody>
          <a:bodyPr/>
          <a:lstStyle/>
          <a:p>
            <a:r>
              <a:rPr lang="en-US" dirty="0">
                <a:solidFill>
                  <a:srgbClr val="26316F"/>
                </a:solidFill>
                <a:latin typeface="Arial" charset="0"/>
                <a:ea typeface="MS PGothic" charset="0"/>
              </a:rPr>
              <a:t>Cognitive Biases that Matter</a:t>
            </a:r>
          </a:p>
        </p:txBody>
      </p:sp>
      <p:sp>
        <p:nvSpPr>
          <p:cNvPr id="47107" name="Content Placeholder 3"/>
          <p:cNvSpPr>
            <a:spLocks noGrp="1"/>
          </p:cNvSpPr>
          <p:nvPr>
            <p:ph sz="half" idx="1"/>
          </p:nvPr>
        </p:nvSpPr>
        <p:spPr>
          <a:xfrm>
            <a:off x="944563" y="2590800"/>
            <a:ext cx="4038600" cy="3660775"/>
          </a:xfrm>
        </p:spPr>
        <p:txBody>
          <a:bodyPr/>
          <a:lstStyle/>
          <a:p>
            <a:r>
              <a:rPr lang="en-US" sz="3200" dirty="0">
                <a:latin typeface="Arial" charset="0"/>
                <a:ea typeface="MS PGothic" charset="0"/>
              </a:rPr>
              <a:t>Overconfidence</a:t>
            </a:r>
          </a:p>
          <a:p>
            <a:r>
              <a:rPr lang="en-US" sz="3200" dirty="0">
                <a:latin typeface="Arial" charset="0"/>
                <a:ea typeface="MS PGothic" charset="0"/>
              </a:rPr>
              <a:t>Availability</a:t>
            </a:r>
          </a:p>
          <a:p>
            <a:r>
              <a:rPr lang="en-US" sz="3200" dirty="0">
                <a:latin typeface="Arial" charset="0"/>
                <a:ea typeface="MS PGothic" charset="0"/>
              </a:rPr>
              <a:t>Anchoring</a:t>
            </a:r>
          </a:p>
          <a:p>
            <a:r>
              <a:rPr lang="en-US" sz="3200" dirty="0">
                <a:latin typeface="Arial" charset="0"/>
                <a:ea typeface="MS PGothic" charset="0"/>
              </a:rPr>
              <a:t>Certainty effect</a:t>
            </a:r>
          </a:p>
          <a:p>
            <a:r>
              <a:rPr lang="en-US" sz="3200" dirty="0">
                <a:latin typeface="Arial" charset="0"/>
                <a:ea typeface="MS PGothic" charset="0"/>
              </a:rPr>
              <a:t>Omission biases</a:t>
            </a:r>
          </a:p>
          <a:p>
            <a:r>
              <a:rPr lang="en-US" sz="3200" dirty="0">
                <a:latin typeface="Arial" charset="0"/>
                <a:ea typeface="MS PGothic" charset="0"/>
              </a:rPr>
              <a:t>Partitioning biases</a:t>
            </a:r>
          </a:p>
          <a:p>
            <a:endParaRPr lang="en-US" sz="3200" dirty="0">
              <a:latin typeface="Arial" charset="0"/>
              <a:ea typeface="MS PGothic" charset="0"/>
            </a:endParaRPr>
          </a:p>
        </p:txBody>
      </p:sp>
      <p:sp>
        <p:nvSpPr>
          <p:cNvPr id="9220" name="Content Placeholder 4"/>
          <p:cNvSpPr>
            <a:spLocks noGrp="1"/>
          </p:cNvSpPr>
          <p:nvPr>
            <p:ph sz="half" idx="2"/>
          </p:nvPr>
        </p:nvSpPr>
        <p:spPr>
          <a:xfrm>
            <a:off x="4724400" y="2667000"/>
            <a:ext cx="4038600" cy="3432175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altLang="en-US" sz="3200" dirty="0" smtClean="0">
                <a:ea typeface="ＭＳ Ｐゴシック" charset="-128"/>
                <a:cs typeface="ＭＳ Ｐゴシック" charset="-128"/>
              </a:rPr>
              <a:t>Scaling  biases</a:t>
            </a:r>
          </a:p>
          <a:p>
            <a:pPr>
              <a:buFont typeface="Arial" charset="0"/>
              <a:buChar char="•"/>
              <a:defRPr/>
            </a:pPr>
            <a:r>
              <a:rPr lang="en-US" altLang="en-US" sz="3200" dirty="0">
                <a:ea typeface="ＭＳ Ｐゴシック" charset="-128"/>
                <a:cs typeface="ＭＳ Ｐゴシック" charset="-128"/>
              </a:rPr>
              <a:t>Proxy bias</a:t>
            </a:r>
          </a:p>
          <a:p>
            <a:pPr>
              <a:buFont typeface="Arial" charset="0"/>
              <a:buChar char="•"/>
              <a:defRPr/>
            </a:pPr>
            <a:r>
              <a:rPr lang="en-US" altLang="en-US" sz="3200" dirty="0">
                <a:ea typeface="ＭＳ Ｐゴシック" charset="-128"/>
                <a:cs typeface="ＭＳ Ｐゴシック" charset="-128"/>
              </a:rPr>
              <a:t>Range insensitivity</a:t>
            </a:r>
          </a:p>
          <a:p>
            <a:pPr marL="0" indent="0">
              <a:buFont typeface="Arial" charset="0"/>
              <a:buNone/>
              <a:defRPr/>
            </a:pPr>
            <a:endParaRPr lang="en-US" altLang="en-US" sz="3200" dirty="0" smtClean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47109" name="TextBox 2"/>
          <p:cNvSpPr txBox="1">
            <a:spLocks noChangeArrowheads="1"/>
          </p:cNvSpPr>
          <p:nvPr/>
        </p:nvSpPr>
        <p:spPr bwMode="auto">
          <a:xfrm>
            <a:off x="539552" y="1524000"/>
            <a:ext cx="86128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dirty="0">
                <a:latin typeface="Arial"/>
                <a:cs typeface="Arial"/>
              </a:rPr>
              <a:t>Cognitive biases are distortions of judgments that violate a normative rules of probability or expected utility</a:t>
            </a:r>
          </a:p>
        </p:txBody>
      </p:sp>
    </p:spTree>
    <p:extLst>
      <p:ext uri="{BB962C8B-B14F-4D97-AF65-F5344CB8AC3E}">
        <p14:creationId xmlns:p14="http://schemas.microsoft.com/office/powerpoint/2010/main" val="1903439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1219200" y="917848"/>
            <a:ext cx="6781800" cy="1143000"/>
          </a:xfrm>
        </p:spPr>
        <p:txBody>
          <a:bodyPr/>
          <a:lstStyle/>
          <a:p>
            <a:r>
              <a:rPr lang="en-US">
                <a:latin typeface="Arial" charset="0"/>
                <a:ea typeface="MS PGothic" charset="0"/>
              </a:rPr>
              <a:t>Cognitive Biases That Don’t Matter</a:t>
            </a:r>
          </a:p>
        </p:txBody>
      </p:sp>
      <p:sp>
        <p:nvSpPr>
          <p:cNvPr id="6144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76400"/>
            <a:ext cx="4038600" cy="4718050"/>
          </a:xfrm>
        </p:spPr>
        <p:txBody>
          <a:bodyPr/>
          <a:lstStyle/>
          <a:p>
            <a:r>
              <a:rPr lang="en-US" dirty="0">
                <a:latin typeface="Arial" charset="0"/>
                <a:ea typeface="MS PGothic" charset="0"/>
              </a:rPr>
              <a:t>Base rate bias</a:t>
            </a:r>
          </a:p>
          <a:p>
            <a:r>
              <a:rPr lang="en-US" dirty="0">
                <a:latin typeface="Arial" charset="0"/>
                <a:ea typeface="MS PGothic" charset="0"/>
              </a:rPr>
              <a:t>Conjunction fallacy</a:t>
            </a:r>
          </a:p>
          <a:p>
            <a:r>
              <a:rPr lang="en-US" dirty="0">
                <a:latin typeface="Arial" charset="0"/>
                <a:ea typeface="MS PGothic" charset="0"/>
              </a:rPr>
              <a:t>Ambiguity aversion</a:t>
            </a:r>
          </a:p>
          <a:p>
            <a:r>
              <a:rPr lang="en-US" dirty="0">
                <a:latin typeface="Arial" charset="0"/>
                <a:ea typeface="MS PGothic" charset="0"/>
              </a:rPr>
              <a:t>Conservatism</a:t>
            </a:r>
          </a:p>
          <a:p>
            <a:r>
              <a:rPr lang="en-US" dirty="0">
                <a:latin typeface="Arial" charset="0"/>
                <a:ea typeface="MS PGothic" charset="0"/>
              </a:rPr>
              <a:t>Gambler’s fallacy</a:t>
            </a:r>
          </a:p>
          <a:p>
            <a:r>
              <a:rPr lang="en-US" dirty="0">
                <a:latin typeface="Arial" charset="0"/>
                <a:ea typeface="MS PGothic" charset="0"/>
              </a:rPr>
              <a:t>Hindsight bias</a:t>
            </a:r>
          </a:p>
          <a:p>
            <a:r>
              <a:rPr lang="en-US" dirty="0">
                <a:latin typeface="Arial" charset="0"/>
                <a:ea typeface="MS PGothic" charset="0"/>
              </a:rPr>
              <a:t>Hot hand fallacy</a:t>
            </a:r>
          </a:p>
          <a:p>
            <a:r>
              <a:rPr lang="en-US" dirty="0">
                <a:latin typeface="Arial" charset="0"/>
                <a:ea typeface="MS PGothic" charset="0"/>
              </a:rPr>
              <a:t>Insensitivity to sample size </a:t>
            </a:r>
          </a:p>
          <a:p>
            <a:endParaRPr lang="en-US" sz="3200" dirty="0">
              <a:latin typeface="Arial" charset="0"/>
              <a:ea typeface="MS PGothic" charset="0"/>
            </a:endParaRPr>
          </a:p>
        </p:txBody>
      </p:sp>
      <p:sp>
        <p:nvSpPr>
          <p:cNvPr id="11268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676400"/>
            <a:ext cx="4038600" cy="4718050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altLang="en-US" dirty="0" smtClean="0">
                <a:ea typeface="ＭＳ Ｐゴシック" charset="-128"/>
                <a:cs typeface="ＭＳ Ｐゴシック" charset="-128"/>
              </a:rPr>
              <a:t>Loss aversion</a:t>
            </a:r>
          </a:p>
          <a:p>
            <a:pPr>
              <a:buFont typeface="Arial" charset="0"/>
              <a:buChar char="•"/>
              <a:defRPr/>
            </a:pPr>
            <a:r>
              <a:rPr lang="en-US" altLang="en-US" dirty="0">
                <a:ea typeface="ＭＳ Ｐゴシック" charset="-128"/>
                <a:cs typeface="ＭＳ Ｐゴシック" charset="-128"/>
              </a:rPr>
              <a:t>Non-</a:t>
            </a:r>
            <a:r>
              <a:rPr lang="en-US" altLang="en-US" dirty="0" err="1">
                <a:ea typeface="ＭＳ Ｐゴシック" charset="-128"/>
                <a:cs typeface="ＭＳ Ｐゴシック" charset="-128"/>
              </a:rPr>
              <a:t>regressiveness</a:t>
            </a:r>
            <a:endParaRPr lang="en-US" altLang="en-US" dirty="0">
              <a:ea typeface="ＭＳ Ｐゴシック" charset="-128"/>
              <a:cs typeface="ＭＳ Ｐゴシック" charset="-128"/>
            </a:endParaRPr>
          </a:p>
          <a:p>
            <a:pPr>
              <a:buFont typeface="Arial" charset="0"/>
              <a:buChar char="•"/>
              <a:defRPr/>
            </a:pPr>
            <a:r>
              <a:rPr lang="en-US" altLang="en-US" dirty="0">
                <a:ea typeface="ＭＳ Ｐゴシック" charset="-128"/>
                <a:cs typeface="ＭＳ Ｐゴシック" charset="-128"/>
              </a:rPr>
              <a:t>Status quo biases</a:t>
            </a:r>
          </a:p>
          <a:p>
            <a:pPr>
              <a:buFont typeface="Arial" charset="0"/>
              <a:buChar char="•"/>
              <a:defRPr/>
            </a:pPr>
            <a:r>
              <a:rPr lang="en-US" altLang="en-US" dirty="0" smtClean="0">
                <a:ea typeface="ＭＳ Ｐゴシック" charset="-128"/>
                <a:cs typeface="ＭＳ Ｐゴシック" charset="-128"/>
              </a:rPr>
              <a:t>Sub/</a:t>
            </a:r>
            <a:r>
              <a:rPr lang="en-US" altLang="en-US" dirty="0" err="1" smtClean="0">
                <a:ea typeface="ＭＳ Ｐゴシック" charset="-128"/>
                <a:cs typeface="ＭＳ Ｐゴシック" charset="-128"/>
              </a:rPr>
              <a:t>Superadditivity</a:t>
            </a:r>
            <a:r>
              <a:rPr lang="en-US" altLang="en-US" dirty="0" smtClean="0">
                <a:ea typeface="ＭＳ Ｐゴシック" charset="-128"/>
                <a:cs typeface="ＭＳ Ｐゴシック" charset="-128"/>
              </a:rPr>
              <a:t> </a:t>
            </a:r>
            <a:r>
              <a:rPr lang="en-US" altLang="en-US" dirty="0">
                <a:ea typeface="ＭＳ Ｐゴシック" charset="-128"/>
                <a:cs typeface="ＭＳ Ｐゴシック" charset="-128"/>
              </a:rPr>
              <a:t>of probabilities</a:t>
            </a:r>
          </a:p>
          <a:p>
            <a:pPr marL="0" indent="0">
              <a:buFont typeface="Arial" charset="0"/>
              <a:buNone/>
              <a:defRPr/>
            </a:pPr>
            <a:endParaRPr lang="en-US" altLang="en-US" sz="3200" dirty="0" smtClean="0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7164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5943600" cy="1143000"/>
          </a:xfrm>
        </p:spPr>
        <p:txBody>
          <a:bodyPr/>
          <a:lstStyle/>
          <a:p>
            <a:r>
              <a:rPr lang="en-US" dirty="0">
                <a:latin typeface="Arial" charset="0"/>
                <a:ea typeface="MS PGothic" charset="0"/>
              </a:rPr>
              <a:t>Motivational Biases That Matter</a:t>
            </a:r>
          </a:p>
        </p:txBody>
      </p:sp>
      <p:sp>
        <p:nvSpPr>
          <p:cNvPr id="69635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636912"/>
            <a:ext cx="7086600" cy="3355975"/>
          </a:xfrm>
        </p:spPr>
        <p:txBody>
          <a:bodyPr/>
          <a:lstStyle/>
          <a:p>
            <a:r>
              <a:rPr lang="en-US" sz="3200" dirty="0">
                <a:latin typeface="Arial" charset="0"/>
                <a:ea typeface="MS PGothic" charset="0"/>
              </a:rPr>
              <a:t>Confirmation bias</a:t>
            </a:r>
          </a:p>
          <a:p>
            <a:r>
              <a:rPr lang="en-US" sz="3200" dirty="0" smtClean="0">
                <a:latin typeface="Arial" charset="0"/>
                <a:ea typeface="MS PGothic" charset="0"/>
              </a:rPr>
              <a:t>Undesirability of a negative event or outcome (precautionary </a:t>
            </a:r>
            <a:r>
              <a:rPr lang="en-US" sz="3200" dirty="0">
                <a:latin typeface="Arial" charset="0"/>
                <a:ea typeface="MS PGothic" charset="0"/>
              </a:rPr>
              <a:t>thinking, </a:t>
            </a:r>
            <a:r>
              <a:rPr lang="en-US" sz="3200" dirty="0" smtClean="0">
                <a:latin typeface="Arial" charset="0"/>
                <a:ea typeface="MS PGothic" charset="0"/>
              </a:rPr>
              <a:t>pessimism)</a:t>
            </a:r>
            <a:endParaRPr lang="en-US" sz="3200" dirty="0">
              <a:latin typeface="Arial" charset="0"/>
              <a:ea typeface="MS PGothic" charset="0"/>
            </a:endParaRPr>
          </a:p>
          <a:p>
            <a:r>
              <a:rPr lang="en-US" sz="3200" dirty="0" smtClean="0">
                <a:latin typeface="Arial" charset="0"/>
                <a:ea typeface="MS PGothic" charset="0"/>
              </a:rPr>
              <a:t>Desirability of a positive event or outcome (wishful </a:t>
            </a:r>
            <a:r>
              <a:rPr lang="en-US" sz="3200" dirty="0">
                <a:latin typeface="Arial" charset="0"/>
                <a:ea typeface="MS PGothic" charset="0"/>
              </a:rPr>
              <a:t>thinking, </a:t>
            </a:r>
            <a:r>
              <a:rPr lang="en-US" sz="3200" dirty="0" smtClean="0">
                <a:latin typeface="Arial" charset="0"/>
                <a:ea typeface="MS PGothic" charset="0"/>
              </a:rPr>
              <a:t>optimism)</a:t>
            </a:r>
          </a:p>
          <a:p>
            <a:r>
              <a:rPr lang="en-US" sz="3200" dirty="0" smtClean="0">
                <a:latin typeface="Arial" charset="0"/>
                <a:ea typeface="MS PGothic" charset="0"/>
              </a:rPr>
              <a:t>Desirability of options or choices</a:t>
            </a:r>
            <a:endParaRPr lang="en-US" sz="3200" dirty="0">
              <a:latin typeface="Arial" charset="0"/>
              <a:ea typeface="MS PGothic" charset="0"/>
            </a:endParaRPr>
          </a:p>
          <a:p>
            <a:endParaRPr lang="en-US" sz="3200" dirty="0">
              <a:latin typeface="Arial" charset="0"/>
              <a:ea typeface="MS PGothic" charset="0"/>
            </a:endParaRPr>
          </a:p>
        </p:txBody>
      </p:sp>
      <p:sp>
        <p:nvSpPr>
          <p:cNvPr id="69636" name="TextBox 2"/>
          <p:cNvSpPr txBox="1">
            <a:spLocks noChangeArrowheads="1"/>
          </p:cNvSpPr>
          <p:nvPr/>
        </p:nvSpPr>
        <p:spPr bwMode="auto">
          <a:xfrm>
            <a:off x="467544" y="1700808"/>
            <a:ext cx="849694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>
              <a:defRPr sz="20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eaLnBrk="0" hangingPunct="0"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eaLnBrk="0" hangingPunct="0"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eaLnBrk="0" hangingPunct="0"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eaLnBrk="0" hangingPunct="0"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dirty="0">
                <a:latin typeface="Arial"/>
                <a:cs typeface="Arial"/>
              </a:rPr>
              <a:t>Motivational biases are distortions of judgments because of desires for specific outcomes, events, or actions</a:t>
            </a:r>
          </a:p>
        </p:txBody>
      </p:sp>
    </p:spTree>
    <p:extLst>
      <p:ext uri="{BB962C8B-B14F-4D97-AF65-F5344CB8AC3E}">
        <p14:creationId xmlns:p14="http://schemas.microsoft.com/office/powerpoint/2010/main" val="14190566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792471"/>
            <a:ext cx="3960440" cy="914400"/>
          </a:xfrm>
        </p:spPr>
        <p:txBody>
          <a:bodyPr/>
          <a:lstStyle/>
          <a:p>
            <a:r>
              <a:rPr lang="en-US" dirty="0" smtClean="0"/>
              <a:t>Mapping Biases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F7C32E-6916-4F75-8F7E-714ABF9CCE30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419103" y="3356992"/>
            <a:ext cx="504825" cy="50323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dirty="0" smtClean="0">
                <a:latin typeface="Arial" pitchFamily="34" charset="0"/>
                <a:cs typeface="Arial" pitchFamily="34" charset="0"/>
              </a:rPr>
              <a:t>D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4743960" y="1677070"/>
            <a:ext cx="571996" cy="527794"/>
          </a:xfrm>
          <a:prstGeom prst="ellips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buNone/>
            </a:pPr>
            <a:r>
              <a:rPr lang="en-GB" sz="2000" dirty="0">
                <a:latin typeface="Arial" pitchFamily="34" charset="0"/>
                <a:cs typeface="Arial" pitchFamily="34" charset="0"/>
              </a:rPr>
              <a:t>C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1</a:t>
            </a:r>
            <a:endParaRPr lang="en-US" sz="2000" baseline="-25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" name="AutoShape 7"/>
          <p:cNvCxnSpPr>
            <a:cxnSpLocks noChangeShapeType="1"/>
            <a:stCxn id="6" idx="3"/>
            <a:endCxn id="7" idx="2"/>
          </p:cNvCxnSpPr>
          <p:nvPr/>
        </p:nvCxnSpPr>
        <p:spPr bwMode="auto">
          <a:xfrm flipV="1">
            <a:off x="3923928" y="1940967"/>
            <a:ext cx="820032" cy="1667644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</p:cxn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4743960" y="3214789"/>
            <a:ext cx="573906" cy="505744"/>
          </a:xfrm>
          <a:prstGeom prst="ellips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buNone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C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2</a:t>
            </a:r>
            <a:endParaRPr lang="en-US" sz="2000" baseline="-25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AutoShape 9"/>
          <p:cNvCxnSpPr>
            <a:cxnSpLocks noChangeShapeType="1"/>
            <a:stCxn id="6" idx="3"/>
            <a:endCxn id="9" idx="2"/>
          </p:cNvCxnSpPr>
          <p:nvPr/>
        </p:nvCxnSpPr>
        <p:spPr bwMode="auto">
          <a:xfrm flipV="1">
            <a:off x="3923928" y="3467661"/>
            <a:ext cx="820032" cy="14095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" name="AutoShape 12"/>
          <p:cNvCxnSpPr>
            <a:cxnSpLocks noChangeShapeType="1"/>
            <a:stCxn id="7" idx="6"/>
          </p:cNvCxnSpPr>
          <p:nvPr/>
        </p:nvCxnSpPr>
        <p:spPr bwMode="auto">
          <a:xfrm flipV="1">
            <a:off x="5315956" y="949370"/>
            <a:ext cx="1638957" cy="991597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oval" w="med" len="med"/>
          </a:ln>
        </p:spPr>
      </p:cxnSp>
      <p:cxnSp>
        <p:nvCxnSpPr>
          <p:cNvPr id="12" name="AutoShape 13"/>
          <p:cNvCxnSpPr>
            <a:cxnSpLocks noChangeShapeType="1"/>
            <a:stCxn id="7" idx="6"/>
          </p:cNvCxnSpPr>
          <p:nvPr/>
        </p:nvCxnSpPr>
        <p:spPr bwMode="auto">
          <a:xfrm flipV="1">
            <a:off x="5315956" y="1772817"/>
            <a:ext cx="1657350" cy="16815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oval" w="med" len="med"/>
          </a:ln>
        </p:spPr>
      </p:cxnSp>
      <p:cxnSp>
        <p:nvCxnSpPr>
          <p:cNvPr id="13" name="AutoShape 14"/>
          <p:cNvCxnSpPr>
            <a:cxnSpLocks noChangeShapeType="1"/>
            <a:stCxn id="9" idx="6"/>
          </p:cNvCxnSpPr>
          <p:nvPr/>
        </p:nvCxnSpPr>
        <p:spPr bwMode="auto">
          <a:xfrm flipV="1">
            <a:off x="5317866" y="2924945"/>
            <a:ext cx="1655440" cy="54271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oval" w="med" len="med"/>
          </a:ln>
        </p:spPr>
      </p:cxnSp>
      <p:cxnSp>
        <p:nvCxnSpPr>
          <p:cNvPr id="14" name="AutoShape 15"/>
          <p:cNvCxnSpPr>
            <a:cxnSpLocks noChangeShapeType="1"/>
            <a:stCxn id="9" idx="6"/>
          </p:cNvCxnSpPr>
          <p:nvPr/>
        </p:nvCxnSpPr>
        <p:spPr bwMode="auto">
          <a:xfrm>
            <a:off x="5317866" y="3467661"/>
            <a:ext cx="1637047" cy="174173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oval" w="med" len="med"/>
          </a:ln>
        </p:spPr>
      </p:cxnSp>
      <p:cxnSp>
        <p:nvCxnSpPr>
          <p:cNvPr id="15" name="AutoShape 16"/>
          <p:cNvCxnSpPr>
            <a:cxnSpLocks noChangeShapeType="1"/>
            <a:stCxn id="9" idx="6"/>
          </p:cNvCxnSpPr>
          <p:nvPr/>
        </p:nvCxnSpPr>
        <p:spPr bwMode="auto">
          <a:xfrm>
            <a:off x="5317866" y="3467661"/>
            <a:ext cx="1655440" cy="834404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oval" w="med" len="med"/>
          </a:ln>
        </p:spPr>
      </p:cxnSp>
      <p:sp>
        <p:nvSpPr>
          <p:cNvPr id="16" name="Text Box 28"/>
          <p:cNvSpPr txBox="1">
            <a:spLocks noChangeArrowheads="1"/>
          </p:cNvSpPr>
          <p:nvPr/>
        </p:nvSpPr>
        <p:spPr bwMode="auto">
          <a:xfrm>
            <a:off x="6012160" y="1412776"/>
            <a:ext cx="5934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1,2</a:t>
            </a:r>
            <a:endParaRPr lang="en-GB" sz="2000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 Box 29"/>
          <p:cNvSpPr txBox="1">
            <a:spLocks noChangeArrowheads="1"/>
          </p:cNvSpPr>
          <p:nvPr/>
        </p:nvSpPr>
        <p:spPr bwMode="auto">
          <a:xfrm>
            <a:off x="6012160" y="2668850"/>
            <a:ext cx="5934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2,1</a:t>
            </a:r>
            <a:endParaRPr lang="en-GB" sz="2000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 Box 30"/>
          <p:cNvSpPr txBox="1">
            <a:spLocks noChangeArrowheads="1"/>
          </p:cNvSpPr>
          <p:nvPr/>
        </p:nvSpPr>
        <p:spPr bwMode="auto">
          <a:xfrm>
            <a:off x="6012160" y="3180783"/>
            <a:ext cx="5934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2,2</a:t>
            </a:r>
            <a:endParaRPr lang="en-GB" sz="2000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 Box 31"/>
          <p:cNvSpPr txBox="1">
            <a:spLocks noChangeArrowheads="1"/>
          </p:cNvSpPr>
          <p:nvPr/>
        </p:nvSpPr>
        <p:spPr bwMode="auto">
          <a:xfrm>
            <a:off x="6015796" y="3532946"/>
            <a:ext cx="7264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2, k</a:t>
            </a:r>
            <a:r>
              <a:rPr lang="en-GB" sz="2000" baseline="-40000" dirty="0">
                <a:latin typeface="Arial" pitchFamily="34" charset="0"/>
                <a:cs typeface="Arial" pitchFamily="34" charset="0"/>
              </a:rPr>
              <a:t>2</a:t>
            </a:r>
            <a:endParaRPr lang="en-GB" sz="2000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 Box 84"/>
          <p:cNvSpPr txBox="1">
            <a:spLocks noChangeArrowheads="1"/>
          </p:cNvSpPr>
          <p:nvPr/>
        </p:nvSpPr>
        <p:spPr bwMode="auto">
          <a:xfrm>
            <a:off x="3814094" y="2204864"/>
            <a:ext cx="3978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GB" dirty="0">
                <a:latin typeface="Arial" pitchFamily="34" charset="0"/>
                <a:cs typeface="Arial" pitchFamily="34" charset="0"/>
              </a:rPr>
              <a:t>a</a:t>
            </a:r>
            <a:r>
              <a:rPr lang="en-GB" baseline="-25000" dirty="0"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21" name="Text Box 85"/>
          <p:cNvSpPr txBox="1">
            <a:spLocks noChangeArrowheads="1"/>
          </p:cNvSpPr>
          <p:nvPr/>
        </p:nvSpPr>
        <p:spPr bwMode="auto">
          <a:xfrm>
            <a:off x="4174134" y="2996952"/>
            <a:ext cx="3978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GB" dirty="0">
                <a:latin typeface="Arial" pitchFamily="34" charset="0"/>
                <a:cs typeface="Arial" pitchFamily="34" charset="0"/>
              </a:rPr>
              <a:t>a</a:t>
            </a:r>
            <a:r>
              <a:rPr lang="en-GB" baseline="-25000" dirty="0"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22" name="Text Box 27"/>
          <p:cNvSpPr txBox="1">
            <a:spLocks noChangeArrowheads="1"/>
          </p:cNvSpPr>
          <p:nvPr/>
        </p:nvSpPr>
        <p:spPr bwMode="auto">
          <a:xfrm>
            <a:off x="6012160" y="796642"/>
            <a:ext cx="5934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1,1</a:t>
            </a:r>
            <a:endParaRPr lang="en-GB" sz="2000" baseline="-25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3" name="AutoShape 14"/>
          <p:cNvCxnSpPr>
            <a:cxnSpLocks noChangeShapeType="1"/>
            <a:stCxn id="7" idx="6"/>
          </p:cNvCxnSpPr>
          <p:nvPr/>
        </p:nvCxnSpPr>
        <p:spPr bwMode="auto">
          <a:xfrm>
            <a:off x="5315956" y="1940967"/>
            <a:ext cx="1657350" cy="551929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oval" w="med" len="med"/>
          </a:ln>
        </p:spPr>
      </p:cxnSp>
      <p:sp>
        <p:nvSpPr>
          <p:cNvPr id="24" name="Text Box 30"/>
          <p:cNvSpPr txBox="1">
            <a:spLocks noChangeArrowheads="1"/>
          </p:cNvSpPr>
          <p:nvPr/>
        </p:nvSpPr>
        <p:spPr bwMode="auto">
          <a:xfrm>
            <a:off x="6012160" y="1844824"/>
            <a:ext cx="67839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1,k</a:t>
            </a:r>
            <a:r>
              <a:rPr lang="en-GB" sz="2000" baseline="-40000" dirty="0" smtClean="0">
                <a:latin typeface="Arial" pitchFamily="34" charset="0"/>
                <a:cs typeface="Arial" pitchFamily="34" charset="0"/>
              </a:rPr>
              <a:t>1</a:t>
            </a:r>
            <a:endParaRPr lang="en-GB" sz="2000" baseline="-4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Oval 8"/>
          <p:cNvSpPr>
            <a:spLocks noChangeArrowheads="1"/>
          </p:cNvSpPr>
          <p:nvPr/>
        </p:nvSpPr>
        <p:spPr bwMode="auto">
          <a:xfrm>
            <a:off x="4743960" y="5243428"/>
            <a:ext cx="571996" cy="528984"/>
          </a:xfrm>
          <a:prstGeom prst="ellips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buNone/>
            </a:pPr>
            <a:r>
              <a:rPr lang="en-GB" sz="2000" dirty="0">
                <a:latin typeface="Arial" pitchFamily="34" charset="0"/>
                <a:cs typeface="Arial" pitchFamily="34" charset="0"/>
              </a:rPr>
              <a:t>C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Z</a:t>
            </a:r>
            <a:endParaRPr lang="en-US" sz="2000" baseline="-25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6" name="AutoShape 14"/>
          <p:cNvCxnSpPr>
            <a:cxnSpLocks noChangeShapeType="1"/>
            <a:stCxn id="25" idx="6"/>
          </p:cNvCxnSpPr>
          <p:nvPr/>
        </p:nvCxnSpPr>
        <p:spPr bwMode="auto">
          <a:xfrm flipV="1">
            <a:off x="5315956" y="5053276"/>
            <a:ext cx="1657350" cy="454644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oval" w="med" len="med"/>
          </a:ln>
        </p:spPr>
      </p:cxnSp>
      <p:cxnSp>
        <p:nvCxnSpPr>
          <p:cNvPr id="27" name="AutoShape 15"/>
          <p:cNvCxnSpPr>
            <a:cxnSpLocks noChangeShapeType="1"/>
            <a:stCxn id="25" idx="6"/>
          </p:cNvCxnSpPr>
          <p:nvPr/>
        </p:nvCxnSpPr>
        <p:spPr bwMode="auto">
          <a:xfrm>
            <a:off x="5315956" y="5507920"/>
            <a:ext cx="1657350" cy="225336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oval" w="med" len="med"/>
          </a:ln>
        </p:spPr>
      </p:cxnSp>
      <p:cxnSp>
        <p:nvCxnSpPr>
          <p:cNvPr id="28" name="AutoShape 16"/>
          <p:cNvCxnSpPr>
            <a:cxnSpLocks noChangeShapeType="1"/>
            <a:stCxn id="25" idx="6"/>
          </p:cNvCxnSpPr>
          <p:nvPr/>
        </p:nvCxnSpPr>
        <p:spPr bwMode="auto">
          <a:xfrm>
            <a:off x="5315956" y="5507920"/>
            <a:ext cx="1657350" cy="87340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oval" w="med" len="med"/>
          </a:ln>
        </p:spPr>
      </p:cxnSp>
      <p:sp>
        <p:nvSpPr>
          <p:cNvPr id="29" name="Text Box 29"/>
          <p:cNvSpPr txBox="1">
            <a:spLocks noChangeArrowheads="1"/>
          </p:cNvSpPr>
          <p:nvPr/>
        </p:nvSpPr>
        <p:spPr bwMode="auto">
          <a:xfrm>
            <a:off x="6012160" y="4725144"/>
            <a:ext cx="6030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Z,1</a:t>
            </a:r>
            <a:endParaRPr lang="en-GB" sz="2000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 Box 30"/>
          <p:cNvSpPr txBox="1">
            <a:spLocks noChangeArrowheads="1"/>
          </p:cNvSpPr>
          <p:nvPr/>
        </p:nvSpPr>
        <p:spPr bwMode="auto">
          <a:xfrm>
            <a:off x="6012160" y="5243428"/>
            <a:ext cx="6030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Z,2</a:t>
            </a:r>
            <a:endParaRPr lang="en-GB" sz="2000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 Box 31"/>
          <p:cNvSpPr txBox="1">
            <a:spLocks noChangeArrowheads="1"/>
          </p:cNvSpPr>
          <p:nvPr/>
        </p:nvSpPr>
        <p:spPr bwMode="auto">
          <a:xfrm>
            <a:off x="6012160" y="5621178"/>
            <a:ext cx="74571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Z, </a:t>
            </a:r>
            <a:r>
              <a:rPr lang="en-GB" sz="2000" baseline="-25000" dirty="0" err="1" smtClean="0">
                <a:latin typeface="Arial" pitchFamily="34" charset="0"/>
                <a:cs typeface="Arial" pitchFamily="34" charset="0"/>
              </a:rPr>
              <a:t>k</a:t>
            </a:r>
            <a:r>
              <a:rPr lang="en-GB" sz="2000" baseline="-40000" dirty="0" err="1" smtClean="0">
                <a:latin typeface="Arial" pitchFamily="34" charset="0"/>
                <a:cs typeface="Arial" pitchFamily="34" charset="0"/>
              </a:rPr>
              <a:t>Z</a:t>
            </a:r>
            <a:endParaRPr lang="en-GB" sz="2000" baseline="-25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2" name="Straight Connector 31"/>
          <p:cNvCxnSpPr>
            <a:stCxn id="6" idx="3"/>
            <a:endCxn id="25" idx="2"/>
          </p:cNvCxnSpPr>
          <p:nvPr/>
        </p:nvCxnSpPr>
        <p:spPr>
          <a:xfrm>
            <a:off x="3923928" y="3608611"/>
            <a:ext cx="820032" cy="1899309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</p:cxnSp>
      <p:sp>
        <p:nvSpPr>
          <p:cNvPr id="33" name="Text Box 85"/>
          <p:cNvSpPr txBox="1">
            <a:spLocks noChangeArrowheads="1"/>
          </p:cNvSpPr>
          <p:nvPr/>
        </p:nvSpPr>
        <p:spPr bwMode="auto">
          <a:xfrm>
            <a:off x="4380540" y="4221088"/>
            <a:ext cx="4074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GB" dirty="0" err="1" smtClean="0">
                <a:latin typeface="Arial" pitchFamily="34" charset="0"/>
                <a:cs typeface="Arial" pitchFamily="34" charset="0"/>
              </a:rPr>
              <a:t>a</a:t>
            </a:r>
            <a:r>
              <a:rPr lang="en-GB" baseline="-25000" dirty="0" err="1">
                <a:latin typeface="Arial" pitchFamily="34" charset="0"/>
                <a:cs typeface="Arial" pitchFamily="34" charset="0"/>
              </a:rPr>
              <a:t>Z</a:t>
            </a:r>
            <a:endParaRPr lang="en-GB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 rot="16200000">
            <a:off x="6595453" y="1977779"/>
            <a:ext cx="4395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latin typeface="Arial" pitchFamily="34" charset="0"/>
                <a:cs typeface="Arial" pitchFamily="34" charset="0"/>
              </a:rPr>
              <a:t>...</a:t>
            </a:r>
            <a:endParaRPr lang="en-GB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 rot="16200000">
            <a:off x="6595453" y="3705972"/>
            <a:ext cx="4395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latin typeface="Arial" pitchFamily="34" charset="0"/>
                <a:cs typeface="Arial" pitchFamily="34" charset="0"/>
              </a:rPr>
              <a:t>...</a:t>
            </a:r>
            <a:endParaRPr lang="en-GB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 rot="16200000">
            <a:off x="6522702" y="5794203"/>
            <a:ext cx="4395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latin typeface="Arial" pitchFamily="34" charset="0"/>
                <a:cs typeface="Arial" pitchFamily="34" charset="0"/>
              </a:rPr>
              <a:t>...</a:t>
            </a:r>
            <a:endParaRPr lang="en-GB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190074" y="724634"/>
            <a:ext cx="593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1,1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202047" y="2276872"/>
            <a:ext cx="7264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1, k</a:t>
            </a:r>
            <a:r>
              <a:rPr lang="en-GB" sz="2000" baseline="-40000" dirty="0" smtClean="0">
                <a:latin typeface="Arial" pitchFamily="34" charset="0"/>
                <a:cs typeface="Arial" pitchFamily="34" charset="0"/>
              </a:rPr>
              <a:t>1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190074" y="6197242"/>
            <a:ext cx="7457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Z, </a:t>
            </a:r>
            <a:r>
              <a:rPr lang="en-GB" sz="2000" baseline="-25000" dirty="0" err="1" smtClean="0">
                <a:latin typeface="Arial" pitchFamily="34" charset="0"/>
                <a:cs typeface="Arial" pitchFamily="34" charset="0"/>
              </a:rPr>
              <a:t>k</a:t>
            </a:r>
            <a:r>
              <a:rPr lang="en-GB" sz="2000" baseline="-40000" dirty="0" err="1" smtClean="0">
                <a:latin typeface="Arial" pitchFamily="34" charset="0"/>
                <a:cs typeface="Arial" pitchFamily="34" charset="0"/>
              </a:rPr>
              <a:t>Z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Line Callout 2 41"/>
          <p:cNvSpPr/>
          <p:nvPr/>
        </p:nvSpPr>
        <p:spPr>
          <a:xfrm>
            <a:off x="251520" y="1916832"/>
            <a:ext cx="2328325" cy="830997"/>
          </a:xfrm>
          <a:prstGeom prst="borderCallout2">
            <a:avLst>
              <a:gd name="adj1" fmla="val 15535"/>
              <a:gd name="adj2" fmla="val 100943"/>
              <a:gd name="adj3" fmla="val 1457"/>
              <a:gd name="adj4" fmla="val 138276"/>
              <a:gd name="adj5" fmla="val 111400"/>
              <a:gd name="adj6" fmla="val 245733"/>
            </a:avLst>
          </a:prstGeom>
          <a:noFill/>
          <a:ln cap="rnd">
            <a:solidFill>
              <a:schemeClr val="tx1"/>
            </a:solidFill>
            <a:round/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tx1"/>
                </a:solidFill>
              </a:rPr>
              <a:t>Eliciting Probabilities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190794" y="1588730"/>
            <a:ext cx="593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1,2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190074" y="2740858"/>
            <a:ext cx="641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2, 1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190074" y="3389253"/>
            <a:ext cx="641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2, 2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190794" y="4149080"/>
            <a:ext cx="7264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2, k</a:t>
            </a:r>
            <a:r>
              <a:rPr lang="en-GB" sz="2000" baseline="-40000" dirty="0" smtClean="0">
                <a:latin typeface="Arial" pitchFamily="34" charset="0"/>
                <a:cs typeface="Arial" pitchFamily="34" charset="0"/>
              </a:rPr>
              <a:t>2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 rot="16200000">
            <a:off x="4573387" y="4064867"/>
            <a:ext cx="6126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>
                <a:latin typeface="Arial" pitchFamily="34" charset="0"/>
                <a:cs typeface="Arial" pitchFamily="34" charset="0"/>
              </a:rPr>
              <a:t>...</a:t>
            </a:r>
            <a:endParaRPr lang="en-GB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190794" y="4869160"/>
            <a:ext cx="6511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Z, 1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190794" y="5549170"/>
            <a:ext cx="6511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GB" sz="2000" baseline="-25000" dirty="0" smtClean="0">
                <a:latin typeface="Arial" pitchFamily="34" charset="0"/>
                <a:cs typeface="Arial" pitchFamily="34" charset="0"/>
              </a:rPr>
              <a:t>Z, 2</a:t>
            </a:r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3046308"/>
            <a:ext cx="367240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0" dirty="0">
                <a:solidFill>
                  <a:schemeClr val="tx2">
                    <a:lumMod val="75000"/>
                  </a:schemeClr>
                </a:solidFill>
              </a:rPr>
              <a:t>• Anchoring </a:t>
            </a:r>
            <a:r>
              <a:rPr lang="en-US" b="0" dirty="0" smtClean="0">
                <a:solidFill>
                  <a:schemeClr val="tx2">
                    <a:lumMod val="75000"/>
                  </a:schemeClr>
                </a:solidFill>
              </a:rPr>
              <a:t>bias (C)</a:t>
            </a:r>
            <a:endParaRPr lang="en-US" b="0" dirty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r>
              <a:rPr lang="en-US" b="0" dirty="0">
                <a:solidFill>
                  <a:schemeClr val="tx2">
                    <a:lumMod val="75000"/>
                  </a:schemeClr>
                </a:solidFill>
              </a:rPr>
              <a:t>• Availability </a:t>
            </a:r>
            <a:r>
              <a:rPr lang="en-US" b="0" dirty="0" smtClean="0">
                <a:solidFill>
                  <a:schemeClr val="tx2">
                    <a:lumMod val="75000"/>
                  </a:schemeClr>
                </a:solidFill>
              </a:rPr>
              <a:t>bias (C)</a:t>
            </a:r>
            <a:endParaRPr lang="en-US" b="0" dirty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r>
              <a:rPr lang="en-US" b="0" dirty="0">
                <a:solidFill>
                  <a:schemeClr val="tx2">
                    <a:lumMod val="75000"/>
                  </a:schemeClr>
                </a:solidFill>
              </a:rPr>
              <a:t>• Confirmation </a:t>
            </a:r>
            <a:r>
              <a:rPr lang="en-US" b="0" dirty="0" smtClean="0">
                <a:solidFill>
                  <a:schemeClr val="tx2">
                    <a:lumMod val="75000"/>
                  </a:schemeClr>
                </a:solidFill>
              </a:rPr>
              <a:t>bias (M)</a:t>
            </a:r>
            <a:endParaRPr lang="en-US" b="0" dirty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r>
              <a:rPr lang="en-US" b="0" dirty="0">
                <a:solidFill>
                  <a:schemeClr val="tx2">
                    <a:lumMod val="75000"/>
                  </a:schemeClr>
                </a:solidFill>
              </a:rPr>
              <a:t>• Desirability </a:t>
            </a:r>
            <a:r>
              <a:rPr lang="en-US" b="0" dirty="0" smtClean="0">
                <a:solidFill>
                  <a:schemeClr val="tx2">
                    <a:lumMod val="75000"/>
                  </a:schemeClr>
                </a:solidFill>
              </a:rPr>
              <a:t>biases (M)</a:t>
            </a:r>
            <a:endParaRPr lang="en-US" b="0" dirty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r>
              <a:rPr lang="en-US" b="0" dirty="0">
                <a:solidFill>
                  <a:schemeClr val="tx2">
                    <a:lumMod val="75000"/>
                  </a:schemeClr>
                </a:solidFill>
              </a:rPr>
              <a:t>• Gain-loss </a:t>
            </a:r>
            <a:r>
              <a:rPr lang="en-US" b="0" dirty="0" smtClean="0">
                <a:solidFill>
                  <a:schemeClr val="tx2">
                    <a:lumMod val="75000"/>
                  </a:schemeClr>
                </a:solidFill>
              </a:rPr>
              <a:t>bias (C) </a:t>
            </a:r>
            <a:endParaRPr lang="en-US" b="0" dirty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r>
              <a:rPr lang="en-US" b="0" dirty="0">
                <a:solidFill>
                  <a:schemeClr val="tx2">
                    <a:lumMod val="75000"/>
                  </a:schemeClr>
                </a:solidFill>
              </a:rPr>
              <a:t>• Overconfidence </a:t>
            </a:r>
            <a:r>
              <a:rPr lang="en-US" b="0" dirty="0" smtClean="0">
                <a:solidFill>
                  <a:schemeClr val="tx2">
                    <a:lumMod val="75000"/>
                  </a:schemeClr>
                </a:solidFill>
              </a:rPr>
              <a:t>bias (C)</a:t>
            </a:r>
            <a:endParaRPr lang="en-US" b="0" dirty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r>
              <a:rPr lang="en-US" b="0" dirty="0">
                <a:solidFill>
                  <a:schemeClr val="tx2">
                    <a:lumMod val="75000"/>
                  </a:schemeClr>
                </a:solidFill>
              </a:rPr>
              <a:t>• Equalizing </a:t>
            </a:r>
            <a:r>
              <a:rPr lang="en-US" b="0" dirty="0" smtClean="0">
                <a:solidFill>
                  <a:schemeClr val="tx2">
                    <a:lumMod val="75000"/>
                  </a:schemeClr>
                </a:solidFill>
              </a:rPr>
              <a:t>bias (C)</a:t>
            </a:r>
            <a:endParaRPr lang="en-US" b="0" dirty="0">
              <a:solidFill>
                <a:schemeClr val="tx2">
                  <a:lumMod val="75000"/>
                </a:schemeClr>
              </a:solidFill>
            </a:endParaRPr>
          </a:p>
          <a:p>
            <a:pPr algn="l"/>
            <a:r>
              <a:rPr lang="en-US" b="0" dirty="0">
                <a:solidFill>
                  <a:schemeClr val="tx2">
                    <a:lumMod val="75000"/>
                  </a:schemeClr>
                </a:solidFill>
              </a:rPr>
              <a:t>• Splitting </a:t>
            </a:r>
            <a:r>
              <a:rPr lang="en-US" b="0" dirty="0" smtClean="0">
                <a:solidFill>
                  <a:schemeClr val="tx2">
                    <a:lumMod val="75000"/>
                  </a:schemeClr>
                </a:solidFill>
              </a:rPr>
              <a:t>bias (C)</a:t>
            </a:r>
            <a:endParaRPr lang="en-US" b="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540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5943600" cy="1143000"/>
          </a:xfrm>
        </p:spPr>
        <p:txBody>
          <a:bodyPr/>
          <a:lstStyle/>
          <a:p>
            <a:r>
              <a:rPr lang="en-US" sz="3200" dirty="0" err="1">
                <a:solidFill>
                  <a:srgbClr val="26316F"/>
                </a:solidFill>
                <a:latin typeface="Arial" charset="0"/>
                <a:ea typeface="MS PGothic" charset="0"/>
              </a:rPr>
              <a:t>Debiasing</a:t>
            </a:r>
            <a:r>
              <a:rPr lang="en-US" sz="3200" dirty="0">
                <a:solidFill>
                  <a:srgbClr val="26316F"/>
                </a:solidFill>
                <a:latin typeface="Arial" charset="0"/>
                <a:ea typeface="MS PGothic" charset="0"/>
              </a:rPr>
              <a:t> </a:t>
            </a:r>
          </a:p>
        </p:txBody>
      </p:sp>
      <p:sp>
        <p:nvSpPr>
          <p:cNvPr id="12291" name="Content Placeholder 4"/>
          <p:cNvSpPr>
            <a:spLocks noGrp="1"/>
          </p:cNvSpPr>
          <p:nvPr>
            <p:ph idx="1"/>
          </p:nvPr>
        </p:nvSpPr>
        <p:spPr>
          <a:xfrm>
            <a:off x="323528" y="1639416"/>
            <a:ext cx="8058472" cy="3733800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altLang="en-US" sz="2800" dirty="0" smtClean="0">
                <a:latin typeface="Arial"/>
                <a:ea typeface="ＭＳ Ｐゴシック" charset="-128"/>
              </a:rPr>
              <a:t>Older experimental literature shows low efficacy</a:t>
            </a:r>
          </a:p>
          <a:p>
            <a:pPr>
              <a:buFont typeface="Arial" charset="0"/>
              <a:buChar char="•"/>
              <a:defRPr/>
            </a:pPr>
            <a:r>
              <a:rPr lang="en-US" altLang="en-US" sz="2800" dirty="0" smtClean="0">
                <a:latin typeface="Arial"/>
                <a:ea typeface="ＭＳ Ｐゴシック" charset="-128"/>
              </a:rPr>
              <a:t>Recent literature is more optimistic</a:t>
            </a:r>
          </a:p>
          <a:p>
            <a:pPr>
              <a:buFont typeface="Arial" charset="0"/>
              <a:buChar char="•"/>
              <a:defRPr/>
            </a:pPr>
            <a:r>
              <a:rPr lang="en-US" altLang="en-US" sz="2800" dirty="0" smtClean="0">
                <a:latin typeface="Arial"/>
                <a:ea typeface="ＭＳ Ｐゴシック" charset="-128"/>
              </a:rPr>
              <a:t>Decision analysts have developed many (mostly untested) best practices:</a:t>
            </a:r>
          </a:p>
          <a:p>
            <a:pPr lvl="1">
              <a:buFont typeface="Arial" charset="0"/>
              <a:buChar char="•"/>
              <a:defRPr/>
            </a:pPr>
            <a:r>
              <a:rPr lang="en-US" altLang="en-US" sz="2400" dirty="0" smtClean="0">
                <a:latin typeface="Arial"/>
                <a:ea typeface="ＭＳ Ｐゴシック" charset="-128"/>
              </a:rPr>
              <a:t>Prompting</a:t>
            </a:r>
          </a:p>
          <a:p>
            <a:pPr lvl="1">
              <a:buFont typeface="Arial" charset="0"/>
              <a:buChar char="•"/>
              <a:defRPr/>
            </a:pPr>
            <a:r>
              <a:rPr lang="en-US" altLang="en-US" sz="2400" dirty="0" smtClean="0">
                <a:latin typeface="Arial"/>
                <a:ea typeface="ＭＳ Ｐゴシック" charset="-128"/>
              </a:rPr>
              <a:t>Challenging</a:t>
            </a:r>
          </a:p>
          <a:p>
            <a:pPr lvl="1">
              <a:buFont typeface="Arial" charset="0"/>
              <a:buChar char="•"/>
              <a:defRPr/>
            </a:pPr>
            <a:r>
              <a:rPr lang="en-US" altLang="en-US" sz="2400" dirty="0" smtClean="0">
                <a:latin typeface="Arial"/>
                <a:ea typeface="ＭＳ Ｐゴシック" charset="-128"/>
              </a:rPr>
              <a:t>Counterfactuals</a:t>
            </a:r>
          </a:p>
          <a:p>
            <a:pPr lvl="1">
              <a:buFont typeface="Arial" charset="0"/>
              <a:buChar char="•"/>
              <a:defRPr/>
            </a:pPr>
            <a:r>
              <a:rPr lang="en-US" altLang="en-US" sz="2400" dirty="0" smtClean="0">
                <a:latin typeface="Arial"/>
                <a:ea typeface="ＭＳ Ｐゴシック" charset="-128"/>
              </a:rPr>
              <a:t>Hypothetical bets</a:t>
            </a:r>
          </a:p>
          <a:p>
            <a:pPr lvl="1">
              <a:buFont typeface="Arial" charset="0"/>
              <a:buChar char="•"/>
              <a:defRPr/>
            </a:pPr>
            <a:r>
              <a:rPr lang="en-US" altLang="en-US" sz="2400" dirty="0" smtClean="0">
                <a:latin typeface="Arial"/>
                <a:ea typeface="ＭＳ Ｐゴシック" charset="-128"/>
              </a:rPr>
              <a:t>Less bias prone techniques</a:t>
            </a:r>
          </a:p>
          <a:p>
            <a:pPr lvl="1">
              <a:buFont typeface="Arial" charset="0"/>
              <a:buChar char="•"/>
              <a:defRPr/>
            </a:pPr>
            <a:r>
              <a:rPr lang="en-US" altLang="en-US" sz="2400" dirty="0" smtClean="0">
                <a:latin typeface="Arial"/>
                <a:ea typeface="ＭＳ Ｐゴシック" charset="-128"/>
              </a:rPr>
              <a:t>Involving multiple experts or stakeholders</a:t>
            </a:r>
          </a:p>
          <a:p>
            <a:pPr marL="274637" lvl="1" indent="0">
              <a:buFont typeface="Arial" charset="0"/>
              <a:buNone/>
              <a:defRPr/>
            </a:pPr>
            <a:endParaRPr lang="en-US" altLang="en-US" sz="3600" dirty="0" smtClean="0">
              <a:latin typeface="Arial"/>
              <a:ea typeface="ＭＳ Ｐゴシック" charset="-128"/>
            </a:endParaRPr>
          </a:p>
          <a:p>
            <a:pPr lvl="1">
              <a:buFont typeface="Arial" charset="0"/>
              <a:buChar char="•"/>
              <a:defRPr/>
            </a:pPr>
            <a:endParaRPr lang="en-US" altLang="en-US" sz="3600" dirty="0" smtClean="0">
              <a:latin typeface="Arial"/>
              <a:ea typeface="ＭＳ Ｐゴシック" charset="-128"/>
            </a:endParaRPr>
          </a:p>
          <a:p>
            <a:pPr lvl="1">
              <a:buFont typeface="Arial" charset="0"/>
              <a:buChar char="•"/>
              <a:defRPr/>
            </a:pPr>
            <a:endParaRPr lang="en-US" altLang="en-US" sz="3600" dirty="0" smtClean="0">
              <a:latin typeface="Arial"/>
              <a:ea typeface="ＭＳ Ｐゴシック" charset="-128"/>
            </a:endParaRPr>
          </a:p>
          <a:p>
            <a:pPr lvl="1">
              <a:buFont typeface="Arial" charset="0"/>
              <a:buChar char="•"/>
              <a:defRPr/>
            </a:pPr>
            <a:endParaRPr lang="en-US" altLang="en-US" sz="3600" dirty="0" smtClean="0">
              <a:latin typeface="Arial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80044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686800" cy="914400"/>
          </a:xfrm>
        </p:spPr>
        <p:txBody>
          <a:bodyPr/>
          <a:lstStyle/>
          <a:p>
            <a:r>
              <a:rPr lang="en-US" dirty="0" smtClean="0"/>
              <a:t>New Treatment of the Biases Literature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572000"/>
          </a:xfrm>
        </p:spPr>
        <p:txBody>
          <a:bodyPr/>
          <a:lstStyle/>
          <a:p>
            <a:r>
              <a:rPr lang="en-US" dirty="0"/>
              <a:t>We view biases from the perspective of an analyst concerned with possible distortions of judgments required for an analysis. </a:t>
            </a:r>
          </a:p>
          <a:p>
            <a:r>
              <a:rPr lang="en-US" dirty="0" smtClean="0"/>
              <a:t>We include </a:t>
            </a:r>
            <a:r>
              <a:rPr lang="en-US" dirty="0"/>
              <a:t>motivational biases</a:t>
            </a:r>
            <a:r>
              <a:rPr lang="en-US" dirty="0" smtClean="0"/>
              <a:t>, which </a:t>
            </a:r>
            <a:r>
              <a:rPr lang="en-US" dirty="0"/>
              <a:t>have largely been ignored by </a:t>
            </a:r>
            <a:r>
              <a:rPr lang="en-US" dirty="0" smtClean="0"/>
              <a:t>BDR, </a:t>
            </a:r>
            <a:r>
              <a:rPr lang="en-US" dirty="0"/>
              <a:t>even though they are important </a:t>
            </a:r>
            <a:r>
              <a:rPr lang="en-US" dirty="0" smtClean="0"/>
              <a:t>and pervasive </a:t>
            </a:r>
            <a:r>
              <a:rPr lang="en-US" dirty="0"/>
              <a:t>in </a:t>
            </a:r>
            <a:r>
              <a:rPr lang="en-US" dirty="0" smtClean="0"/>
              <a:t>DRA. </a:t>
            </a:r>
          </a:p>
          <a:p>
            <a:r>
              <a:rPr lang="en-US" dirty="0" smtClean="0"/>
              <a:t>We </a:t>
            </a:r>
            <a:r>
              <a:rPr lang="en-US" dirty="0"/>
              <a:t>separate biases </a:t>
            </a:r>
            <a:r>
              <a:rPr lang="en-US" dirty="0" smtClean="0"/>
              <a:t>in those </a:t>
            </a:r>
            <a:r>
              <a:rPr lang="en-US" dirty="0"/>
              <a:t>that matter for </a:t>
            </a:r>
            <a:r>
              <a:rPr lang="en-US" dirty="0" smtClean="0"/>
              <a:t>DRA versus </a:t>
            </a:r>
            <a:r>
              <a:rPr lang="en-US" dirty="0"/>
              <a:t>those that do not matter in this context.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F7C32E-6916-4F75-8F7E-714ABF9CCE30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5543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Treatment of the Bias Literature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85392"/>
            <a:ext cx="8229600" cy="4572000"/>
          </a:xfrm>
        </p:spPr>
        <p:txBody>
          <a:bodyPr/>
          <a:lstStyle/>
          <a:p>
            <a:r>
              <a:rPr lang="en-US" dirty="0" smtClean="0"/>
              <a:t>We provide </a:t>
            </a:r>
            <a:r>
              <a:rPr lang="en-US" dirty="0"/>
              <a:t>guidance on </a:t>
            </a:r>
            <a:r>
              <a:rPr lang="en-US" dirty="0" err="1"/>
              <a:t>debiasing</a:t>
            </a:r>
            <a:r>
              <a:rPr lang="en-US" dirty="0"/>
              <a:t> </a:t>
            </a:r>
            <a:r>
              <a:rPr lang="en-US" dirty="0" smtClean="0"/>
              <a:t>techniques</a:t>
            </a:r>
          </a:p>
          <a:p>
            <a:pPr lvl="1"/>
            <a:r>
              <a:rPr lang="en-US" dirty="0" smtClean="0"/>
              <a:t> </a:t>
            </a:r>
            <a:r>
              <a:rPr lang="en-US" sz="3200" dirty="0"/>
              <a:t>which includes not only the behavioral literature on </a:t>
            </a:r>
            <a:r>
              <a:rPr lang="en-US" sz="3200" dirty="0" err="1" smtClean="0"/>
              <a:t>debiasing</a:t>
            </a:r>
            <a:r>
              <a:rPr lang="en-US" sz="3200" dirty="0"/>
              <a:t>,</a:t>
            </a:r>
          </a:p>
          <a:p>
            <a:pPr lvl="1"/>
            <a:r>
              <a:rPr lang="en-US" sz="3200" dirty="0"/>
              <a:t>but also the growing set of “best practices” in the decision and risk analysis field.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F7C32E-6916-4F75-8F7E-714ABF9CCE30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7579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541612"/>
            <a:ext cx="8229600" cy="914400"/>
          </a:xfrm>
        </p:spPr>
        <p:txBody>
          <a:bodyPr/>
          <a:lstStyle/>
          <a:p>
            <a:pPr algn="ctr"/>
            <a:r>
              <a:rPr lang="en-GB" sz="6600" dirty="0" smtClean="0"/>
              <a:t>Thank you </a:t>
            </a:r>
            <a:br>
              <a:rPr lang="en-GB" sz="6600" dirty="0" smtClean="0"/>
            </a:br>
            <a:r>
              <a:rPr lang="en-GB" sz="6600" dirty="0" smtClean="0"/>
              <a:t>for your attention!</a:t>
            </a:r>
            <a:endParaRPr lang="en-GB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140968"/>
            <a:ext cx="8229600" cy="3168352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Contact: Dr Gilberto Montibeller</a:t>
            </a:r>
          </a:p>
          <a:p>
            <a:pPr marL="400050" lvl="1" indent="0">
              <a:buNone/>
            </a:pPr>
            <a:r>
              <a:rPr lang="en-GB" dirty="0" smtClean="0"/>
              <a:t>Email: </a:t>
            </a:r>
            <a:r>
              <a:rPr lang="en-GB" dirty="0" smtClean="0">
                <a:hlinkClick r:id="rId2"/>
              </a:rPr>
              <a:t>g.montibeller@lse.ac.uk</a:t>
            </a:r>
            <a:endParaRPr lang="en-GB" dirty="0" smtClean="0"/>
          </a:p>
          <a:p>
            <a:pPr marL="400050" lvl="1" indent="0">
              <a:buNone/>
            </a:pPr>
            <a:r>
              <a:rPr lang="en-GB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Address:</a:t>
            </a:r>
          </a:p>
          <a:p>
            <a:pPr marL="400050" lvl="1" indent="0">
              <a:buNone/>
            </a:pPr>
            <a:r>
              <a:rPr lang="en-GB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Department </a:t>
            </a:r>
            <a:r>
              <a:rPr lang="en-GB" dirty="0">
                <a:solidFill>
                  <a:schemeClr val="tx1">
                    <a:lumMod val="95000"/>
                    <a:lumOff val="5000"/>
                  </a:schemeClr>
                </a:solidFill>
              </a:rPr>
              <a:t>of Management</a:t>
            </a:r>
          </a:p>
          <a:p>
            <a:pPr marL="400050" lvl="1" indent="0">
              <a:buNone/>
            </a:pPr>
            <a:r>
              <a:rPr lang="en-GB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London School of </a:t>
            </a:r>
            <a:r>
              <a:rPr lang="en-GB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Economics</a:t>
            </a:r>
          </a:p>
          <a:p>
            <a:pPr marL="400050" lvl="1" indent="0">
              <a:buNone/>
            </a:pPr>
            <a:r>
              <a:rPr lang="en-GB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Houghton St., London, WC2A 2AE</a:t>
            </a:r>
            <a:endParaRPr lang="en-GB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3797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LSEDptManagement">
  <a:themeElements>
    <a:clrScheme name="MANAGEMENT">
      <a:dk1>
        <a:sysClr val="windowText" lastClr="000000"/>
      </a:dk1>
      <a:lt1>
        <a:sysClr val="window" lastClr="FFFFFF"/>
      </a:lt1>
      <a:dk2>
        <a:srgbClr val="26316F"/>
      </a:dk2>
      <a:lt2>
        <a:srgbClr val="EEECE1"/>
      </a:lt2>
      <a:accent1>
        <a:srgbClr val="5C6392"/>
      </a:accent1>
      <a:accent2>
        <a:srgbClr val="B2B6C5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MANAGEMENT">
      <a:dk1>
        <a:sysClr val="windowText" lastClr="000000"/>
      </a:dk1>
      <a:lt1>
        <a:sysClr val="window" lastClr="FFFFFF"/>
      </a:lt1>
      <a:dk2>
        <a:srgbClr val="26316F"/>
      </a:dk2>
      <a:lt2>
        <a:srgbClr val="EEECE1"/>
      </a:lt2>
      <a:accent1>
        <a:srgbClr val="5C6392"/>
      </a:accent1>
      <a:accent2>
        <a:srgbClr val="B2B6C5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LSEDptManagement</Template>
  <TotalTime>7927</TotalTime>
  <Words>850</Words>
  <Application>Microsoft Macintosh PowerPoint</Application>
  <PresentationFormat>On-screen Show (4:3)</PresentationFormat>
  <Paragraphs>210</Paragraphs>
  <Slides>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LSEDptManagement</vt:lpstr>
      <vt:lpstr>1_Office Theme</vt:lpstr>
      <vt:lpstr>Cognitive and Motivational Biases in Risk and Decision Analysis</vt:lpstr>
      <vt:lpstr>The Prescriptive-Descriptive Split in Decision Analysis</vt:lpstr>
      <vt:lpstr>The Prescriptive-Descriptive Split of the 70s</vt:lpstr>
      <vt:lpstr>Two Ways Decision Analysts Deal with Biases</vt:lpstr>
      <vt:lpstr>Judgements in Modelling Uncertainty</vt:lpstr>
      <vt:lpstr>Judgements in Modelling Values</vt:lpstr>
      <vt:lpstr>Judgments in Modelling Choices</vt:lpstr>
      <vt:lpstr>Biases that Matter vs. Those that Don’t</vt:lpstr>
      <vt:lpstr>Cognitive Biases that Matter</vt:lpstr>
      <vt:lpstr>Cognitive Biases That Don’t Matter</vt:lpstr>
      <vt:lpstr>Motivational Biases That Matter</vt:lpstr>
      <vt:lpstr>Mapping Biases</vt:lpstr>
      <vt:lpstr>Debiasing </vt:lpstr>
      <vt:lpstr>New Treatment of the Biases Literature</vt:lpstr>
      <vt:lpstr>New Treatment of the Bias Literature (continued)</vt:lpstr>
      <vt:lpstr>Thank you  for your attention!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Gilberto Montibeller</dc:creator>
  <cp:lastModifiedBy>Gilberto Montibeller</cp:lastModifiedBy>
  <cp:revision>576</cp:revision>
  <cp:lastPrinted>2012-01-09T14:36:42Z</cp:lastPrinted>
  <dcterms:created xsi:type="dcterms:W3CDTF">2003-08-28T21:59:10Z</dcterms:created>
  <dcterms:modified xsi:type="dcterms:W3CDTF">2014-07-14T07:18:13Z</dcterms:modified>
</cp:coreProperties>
</file>