
<file path=[Content_Types].xml><?xml version="1.0" encoding="utf-8"?>
<Types xmlns="http://schemas.openxmlformats.org/package/2006/content-types">
  <Default Extension="xml" ContentType="application/xml"/>
  <Default Extension="wmf" ContentType="image/x-wmf"/>
  <Default Extension="jpeg" ContentType="image/jpeg"/>
  <Default Extension="rels" ContentType="application/vnd.openxmlformats-package.relationships+xml"/>
  <Default Extension="emf" ContentType="image/x-emf"/>
  <Default Extension="vml" ContentType="application/vnd.openxmlformats-officedocument.vmlDrawing"/>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embeddings/oleObject1.bin" ContentType="application/vnd.openxmlformats-officedocument.oleObject"/>
  <Override PartName="/ppt/embeddings/oleObject2.bin" ContentType="application/vnd.openxmlformats-officedocument.oleObject"/>
  <Override PartName="/ppt/embeddings/oleObject3.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75"/>
  </p:notesMasterIdLst>
  <p:handoutMasterIdLst>
    <p:handoutMasterId r:id="rId76"/>
  </p:handoutMasterIdLst>
  <p:sldIdLst>
    <p:sldId id="256" r:id="rId2"/>
    <p:sldId id="269" r:id="rId3"/>
    <p:sldId id="350" r:id="rId4"/>
    <p:sldId id="271" r:id="rId5"/>
    <p:sldId id="274" r:id="rId6"/>
    <p:sldId id="273" r:id="rId7"/>
    <p:sldId id="275" r:id="rId8"/>
    <p:sldId id="277" r:id="rId9"/>
    <p:sldId id="276" r:id="rId10"/>
    <p:sldId id="278" r:id="rId11"/>
    <p:sldId id="292" r:id="rId12"/>
    <p:sldId id="293" r:id="rId13"/>
    <p:sldId id="294" r:id="rId14"/>
    <p:sldId id="295" r:id="rId15"/>
    <p:sldId id="296" r:id="rId16"/>
    <p:sldId id="297" r:id="rId17"/>
    <p:sldId id="281" r:id="rId18"/>
    <p:sldId id="298" r:id="rId19"/>
    <p:sldId id="288" r:id="rId20"/>
    <p:sldId id="289" r:id="rId21"/>
    <p:sldId id="290" r:id="rId22"/>
    <p:sldId id="291" r:id="rId23"/>
    <p:sldId id="299" r:id="rId24"/>
    <p:sldId id="300" r:id="rId25"/>
    <p:sldId id="301" r:id="rId26"/>
    <p:sldId id="302" r:id="rId27"/>
    <p:sldId id="303" r:id="rId28"/>
    <p:sldId id="304" r:id="rId29"/>
    <p:sldId id="305" r:id="rId30"/>
    <p:sldId id="306" r:id="rId31"/>
    <p:sldId id="307" r:id="rId32"/>
    <p:sldId id="308" r:id="rId33"/>
    <p:sldId id="309" r:id="rId34"/>
    <p:sldId id="310" r:id="rId35"/>
    <p:sldId id="311" r:id="rId36"/>
    <p:sldId id="312" r:id="rId37"/>
    <p:sldId id="313" r:id="rId38"/>
    <p:sldId id="314" r:id="rId39"/>
    <p:sldId id="315" r:id="rId40"/>
    <p:sldId id="316" r:id="rId41"/>
    <p:sldId id="317" r:id="rId42"/>
    <p:sldId id="318" r:id="rId43"/>
    <p:sldId id="319" r:id="rId44"/>
    <p:sldId id="320" r:id="rId45"/>
    <p:sldId id="321" r:id="rId46"/>
    <p:sldId id="322" r:id="rId47"/>
    <p:sldId id="323" r:id="rId48"/>
    <p:sldId id="324" r:id="rId49"/>
    <p:sldId id="325" r:id="rId50"/>
    <p:sldId id="329" r:id="rId51"/>
    <p:sldId id="326" r:id="rId52"/>
    <p:sldId id="327" r:id="rId53"/>
    <p:sldId id="328" r:id="rId54"/>
    <p:sldId id="330" r:id="rId55"/>
    <p:sldId id="331" r:id="rId56"/>
    <p:sldId id="332" r:id="rId57"/>
    <p:sldId id="333" r:id="rId58"/>
    <p:sldId id="334" r:id="rId59"/>
    <p:sldId id="335" r:id="rId60"/>
    <p:sldId id="336" r:id="rId61"/>
    <p:sldId id="337" r:id="rId62"/>
    <p:sldId id="338" r:id="rId63"/>
    <p:sldId id="339" r:id="rId64"/>
    <p:sldId id="340" r:id="rId65"/>
    <p:sldId id="341" r:id="rId66"/>
    <p:sldId id="342" r:id="rId67"/>
    <p:sldId id="343" r:id="rId68"/>
    <p:sldId id="344" r:id="rId69"/>
    <p:sldId id="345" r:id="rId70"/>
    <p:sldId id="346" r:id="rId71"/>
    <p:sldId id="347" r:id="rId72"/>
    <p:sldId id="348" r:id="rId73"/>
    <p:sldId id="349" r:id="rId74"/>
  </p:sldIdLst>
  <p:sldSz cx="9144000" cy="6858000" type="screen4x3"/>
  <p:notesSz cx="6858000" cy="9144000"/>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00FF00"/>
    <a:srgbClr val="FF9900"/>
    <a:srgbClr val="0000FF"/>
    <a:srgbClr val="006699"/>
    <a:srgbClr val="F3F3F3"/>
    <a:srgbClr val="EAEAEA"/>
    <a:srgbClr val="93DBFF"/>
    <a:srgbClr val="ABE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7396" autoAdjust="0"/>
  </p:normalViewPr>
  <p:slideViewPr>
    <p:cSldViewPr>
      <p:cViewPr varScale="1">
        <p:scale>
          <a:sx n="91" d="100"/>
          <a:sy n="91" d="100"/>
        </p:scale>
        <p:origin x="-1240" y="-12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80" Type="http://schemas.openxmlformats.org/officeDocument/2006/relationships/theme" Target="theme/theme1.xml"/><Relationship Id="rId81" Type="http://schemas.openxmlformats.org/officeDocument/2006/relationships/tableStyles" Target="tableStyles.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notesMaster" Target="notesMasters/notesMaster1.xml"/><Relationship Id="rId76" Type="http://schemas.openxmlformats.org/officeDocument/2006/relationships/handoutMaster" Target="handoutMasters/handoutMaster1.xml"/><Relationship Id="rId77" Type="http://schemas.openxmlformats.org/officeDocument/2006/relationships/printerSettings" Target="printerSettings/printerSettings1.bin"/><Relationship Id="rId78" Type="http://schemas.openxmlformats.org/officeDocument/2006/relationships/presProps" Target="presProps.xml"/><Relationship Id="rId79" Type="http://schemas.openxmlformats.org/officeDocument/2006/relationships/viewProps" Target="viewProps.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2399A3E-B71D-455F-A570-E90D8DFC8184}" type="doc">
      <dgm:prSet loTypeId="urn:microsoft.com/office/officeart/2005/8/layout/hChevron3" loCatId="process" qsTypeId="urn:microsoft.com/office/officeart/2005/8/quickstyle/simple1" qsCatId="simple" csTypeId="urn:microsoft.com/office/officeart/2005/8/colors/accent1_2" csCatId="accent1" phldr="1"/>
      <dgm:spPr/>
    </dgm:pt>
    <dgm:pt modelId="{2687BF62-1789-4BB8-A27B-3DE4FFF1D17E}">
      <dgm:prSet phldrT="[Text]" custT="1"/>
      <dgm:spPr>
        <a:solidFill>
          <a:srgbClr val="006699"/>
        </a:solidFill>
      </dgm:spPr>
      <dgm:t>
        <a:bodyPr/>
        <a:lstStyle/>
        <a:p>
          <a:r>
            <a:rPr lang="en-US" sz="2400" dirty="0" smtClean="0"/>
            <a:t>Initiation</a:t>
          </a:r>
          <a:endParaRPr lang="en-US" sz="2400" dirty="0"/>
        </a:p>
      </dgm:t>
    </dgm:pt>
    <dgm:pt modelId="{D28713CD-4B0A-43C0-8C5A-16E6DE8A1563}" type="parTrans" cxnId="{B986661F-BEE9-4F37-9FF0-BF256226420E}">
      <dgm:prSet/>
      <dgm:spPr/>
      <dgm:t>
        <a:bodyPr/>
        <a:lstStyle/>
        <a:p>
          <a:endParaRPr lang="en-US"/>
        </a:p>
      </dgm:t>
    </dgm:pt>
    <dgm:pt modelId="{CD43A5AE-15F1-4E94-9191-77BE4E5A37A5}" type="sibTrans" cxnId="{B986661F-BEE9-4F37-9FF0-BF256226420E}">
      <dgm:prSet/>
      <dgm:spPr/>
      <dgm:t>
        <a:bodyPr/>
        <a:lstStyle/>
        <a:p>
          <a:endParaRPr lang="en-US"/>
        </a:p>
      </dgm:t>
    </dgm:pt>
    <dgm:pt modelId="{F617229A-49A8-40BA-89CC-F2F1A1A29EE3}">
      <dgm:prSet phldrT="[Text]" custT="1"/>
      <dgm:spPr>
        <a:solidFill>
          <a:srgbClr val="006699"/>
        </a:solidFill>
      </dgm:spPr>
      <dgm:t>
        <a:bodyPr/>
        <a:lstStyle/>
        <a:p>
          <a:r>
            <a:rPr lang="en-US" sz="2400" dirty="0" smtClean="0"/>
            <a:t>Problem Solving</a:t>
          </a:r>
          <a:endParaRPr lang="en-US" sz="2400" dirty="0"/>
        </a:p>
      </dgm:t>
    </dgm:pt>
    <dgm:pt modelId="{6EE0A77F-1A47-409F-B349-1E97AE342199}" type="parTrans" cxnId="{F13658D0-D866-4D24-830B-BE9AE67A3721}">
      <dgm:prSet/>
      <dgm:spPr/>
      <dgm:t>
        <a:bodyPr/>
        <a:lstStyle/>
        <a:p>
          <a:endParaRPr lang="en-US"/>
        </a:p>
      </dgm:t>
    </dgm:pt>
    <dgm:pt modelId="{01EB9045-19FA-47E0-BF7C-3E701A648DCD}" type="sibTrans" cxnId="{F13658D0-D866-4D24-830B-BE9AE67A3721}">
      <dgm:prSet/>
      <dgm:spPr/>
      <dgm:t>
        <a:bodyPr/>
        <a:lstStyle/>
        <a:p>
          <a:endParaRPr lang="en-US"/>
        </a:p>
      </dgm:t>
    </dgm:pt>
    <dgm:pt modelId="{86ABD525-1E38-4690-B035-B79830DE9FA0}">
      <dgm:prSet phldrT="[Text]" custT="1"/>
      <dgm:spPr>
        <a:solidFill>
          <a:srgbClr val="006699"/>
        </a:solidFill>
      </dgm:spPr>
      <dgm:t>
        <a:bodyPr/>
        <a:lstStyle/>
        <a:p>
          <a:r>
            <a:rPr lang="en-US" sz="2400" dirty="0" smtClean="0"/>
            <a:t>Resolution</a:t>
          </a:r>
          <a:endParaRPr lang="en-US" sz="2400" dirty="0"/>
        </a:p>
      </dgm:t>
    </dgm:pt>
    <dgm:pt modelId="{9F4B1CCC-10C8-47F2-80E3-7979A6395D57}" type="parTrans" cxnId="{C50C0AFA-B0A8-4D70-BC7F-0AAE36671F1E}">
      <dgm:prSet/>
      <dgm:spPr/>
      <dgm:t>
        <a:bodyPr/>
        <a:lstStyle/>
        <a:p>
          <a:endParaRPr lang="en-US"/>
        </a:p>
      </dgm:t>
    </dgm:pt>
    <dgm:pt modelId="{A5C369B2-9E72-4F14-BD5E-FBA1C590B7E2}" type="sibTrans" cxnId="{C50C0AFA-B0A8-4D70-BC7F-0AAE36671F1E}">
      <dgm:prSet/>
      <dgm:spPr/>
      <dgm:t>
        <a:bodyPr/>
        <a:lstStyle/>
        <a:p>
          <a:endParaRPr lang="en-US"/>
        </a:p>
      </dgm:t>
    </dgm:pt>
    <dgm:pt modelId="{D96C9933-5490-49B6-9A4E-C417165E31BE}" type="pres">
      <dgm:prSet presAssocID="{D2399A3E-B71D-455F-A570-E90D8DFC8184}" presName="Name0" presStyleCnt="0">
        <dgm:presLayoutVars>
          <dgm:dir/>
          <dgm:resizeHandles val="exact"/>
        </dgm:presLayoutVars>
      </dgm:prSet>
      <dgm:spPr/>
    </dgm:pt>
    <dgm:pt modelId="{739D5DC3-B9C6-4DB2-8738-8F6730E91365}" type="pres">
      <dgm:prSet presAssocID="{2687BF62-1789-4BB8-A27B-3DE4FFF1D17E}" presName="parTxOnly" presStyleLbl="node1" presStyleIdx="0" presStyleCnt="3">
        <dgm:presLayoutVars>
          <dgm:bulletEnabled val="1"/>
        </dgm:presLayoutVars>
      </dgm:prSet>
      <dgm:spPr/>
      <dgm:t>
        <a:bodyPr/>
        <a:lstStyle/>
        <a:p>
          <a:endParaRPr lang="en-US"/>
        </a:p>
      </dgm:t>
    </dgm:pt>
    <dgm:pt modelId="{3E6854CD-78FB-4FC9-A68E-93016F6A8D36}" type="pres">
      <dgm:prSet presAssocID="{CD43A5AE-15F1-4E94-9191-77BE4E5A37A5}" presName="parSpace" presStyleCnt="0"/>
      <dgm:spPr/>
    </dgm:pt>
    <dgm:pt modelId="{795A5FD3-CFC4-4192-A2E9-79FB94472A54}" type="pres">
      <dgm:prSet presAssocID="{F617229A-49A8-40BA-89CC-F2F1A1A29EE3}" presName="parTxOnly" presStyleLbl="node1" presStyleIdx="1" presStyleCnt="3">
        <dgm:presLayoutVars>
          <dgm:bulletEnabled val="1"/>
        </dgm:presLayoutVars>
      </dgm:prSet>
      <dgm:spPr/>
      <dgm:t>
        <a:bodyPr/>
        <a:lstStyle/>
        <a:p>
          <a:endParaRPr lang="en-US"/>
        </a:p>
      </dgm:t>
    </dgm:pt>
    <dgm:pt modelId="{2B8CB742-BAA4-42A4-B256-98206DEBC90B}" type="pres">
      <dgm:prSet presAssocID="{01EB9045-19FA-47E0-BF7C-3E701A648DCD}" presName="parSpace" presStyleCnt="0"/>
      <dgm:spPr/>
    </dgm:pt>
    <dgm:pt modelId="{2EE30F8F-6E3C-46B8-B0B7-67E4BE0EF264}" type="pres">
      <dgm:prSet presAssocID="{86ABD525-1E38-4690-B035-B79830DE9FA0}" presName="parTxOnly" presStyleLbl="node1" presStyleIdx="2" presStyleCnt="3">
        <dgm:presLayoutVars>
          <dgm:bulletEnabled val="1"/>
        </dgm:presLayoutVars>
      </dgm:prSet>
      <dgm:spPr/>
      <dgm:t>
        <a:bodyPr/>
        <a:lstStyle/>
        <a:p>
          <a:endParaRPr lang="en-US"/>
        </a:p>
      </dgm:t>
    </dgm:pt>
  </dgm:ptLst>
  <dgm:cxnLst>
    <dgm:cxn modelId="{C50C0AFA-B0A8-4D70-BC7F-0AAE36671F1E}" srcId="{D2399A3E-B71D-455F-A570-E90D8DFC8184}" destId="{86ABD525-1E38-4690-B035-B79830DE9FA0}" srcOrd="2" destOrd="0" parTransId="{9F4B1CCC-10C8-47F2-80E3-7979A6395D57}" sibTransId="{A5C369B2-9E72-4F14-BD5E-FBA1C590B7E2}"/>
    <dgm:cxn modelId="{269FCEF3-1BE8-45EE-985E-7B7CFA4B362E}" type="presOf" srcId="{D2399A3E-B71D-455F-A570-E90D8DFC8184}" destId="{D96C9933-5490-49B6-9A4E-C417165E31BE}" srcOrd="0" destOrd="0" presId="urn:microsoft.com/office/officeart/2005/8/layout/hChevron3"/>
    <dgm:cxn modelId="{C532433C-54E7-46D0-BF3F-9202E5C2713C}" type="presOf" srcId="{F617229A-49A8-40BA-89CC-F2F1A1A29EE3}" destId="{795A5FD3-CFC4-4192-A2E9-79FB94472A54}" srcOrd="0" destOrd="0" presId="urn:microsoft.com/office/officeart/2005/8/layout/hChevron3"/>
    <dgm:cxn modelId="{FBF21A26-C7BF-4D09-9106-EE9DB9448A6F}" type="presOf" srcId="{2687BF62-1789-4BB8-A27B-3DE4FFF1D17E}" destId="{739D5DC3-B9C6-4DB2-8738-8F6730E91365}" srcOrd="0" destOrd="0" presId="urn:microsoft.com/office/officeart/2005/8/layout/hChevron3"/>
    <dgm:cxn modelId="{B986661F-BEE9-4F37-9FF0-BF256226420E}" srcId="{D2399A3E-B71D-455F-A570-E90D8DFC8184}" destId="{2687BF62-1789-4BB8-A27B-3DE4FFF1D17E}" srcOrd="0" destOrd="0" parTransId="{D28713CD-4B0A-43C0-8C5A-16E6DE8A1563}" sibTransId="{CD43A5AE-15F1-4E94-9191-77BE4E5A37A5}"/>
    <dgm:cxn modelId="{F13658D0-D866-4D24-830B-BE9AE67A3721}" srcId="{D2399A3E-B71D-455F-A570-E90D8DFC8184}" destId="{F617229A-49A8-40BA-89CC-F2F1A1A29EE3}" srcOrd="1" destOrd="0" parTransId="{6EE0A77F-1A47-409F-B349-1E97AE342199}" sibTransId="{01EB9045-19FA-47E0-BF7C-3E701A648DCD}"/>
    <dgm:cxn modelId="{C6F3EB7F-D94F-480C-B44C-32509CC01BF5}" type="presOf" srcId="{86ABD525-1E38-4690-B035-B79830DE9FA0}" destId="{2EE30F8F-6E3C-46B8-B0B7-67E4BE0EF264}" srcOrd="0" destOrd="0" presId="urn:microsoft.com/office/officeart/2005/8/layout/hChevron3"/>
    <dgm:cxn modelId="{CF419189-BAA1-4BEF-8413-821846BCC71F}" type="presParOf" srcId="{D96C9933-5490-49B6-9A4E-C417165E31BE}" destId="{739D5DC3-B9C6-4DB2-8738-8F6730E91365}" srcOrd="0" destOrd="0" presId="urn:microsoft.com/office/officeart/2005/8/layout/hChevron3"/>
    <dgm:cxn modelId="{FD6C0A03-DECA-41FD-8CF3-DD9689D0C6EA}" type="presParOf" srcId="{D96C9933-5490-49B6-9A4E-C417165E31BE}" destId="{3E6854CD-78FB-4FC9-A68E-93016F6A8D36}" srcOrd="1" destOrd="0" presId="urn:microsoft.com/office/officeart/2005/8/layout/hChevron3"/>
    <dgm:cxn modelId="{427BA4F2-8D54-4699-8B9E-60949F765ECA}" type="presParOf" srcId="{D96C9933-5490-49B6-9A4E-C417165E31BE}" destId="{795A5FD3-CFC4-4192-A2E9-79FB94472A54}" srcOrd="2" destOrd="0" presId="urn:microsoft.com/office/officeart/2005/8/layout/hChevron3"/>
    <dgm:cxn modelId="{DE027F65-30E9-439A-9674-89FD8BEC084F}" type="presParOf" srcId="{D96C9933-5490-49B6-9A4E-C417165E31BE}" destId="{2B8CB742-BAA4-42A4-B256-98206DEBC90B}" srcOrd="3" destOrd="0" presId="urn:microsoft.com/office/officeart/2005/8/layout/hChevron3"/>
    <dgm:cxn modelId="{D7F23E19-9414-4FCF-ABD8-0DD27FD14E05}" type="presParOf" srcId="{D96C9933-5490-49B6-9A4E-C417165E31BE}" destId="{2EE30F8F-6E3C-46B8-B0B7-67E4BE0EF264}" srcOrd="4" destOrd="0" presId="urn:microsoft.com/office/officeart/2005/8/layout/hChevron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9D5DC3-B9C6-4DB2-8738-8F6730E91365}">
      <dsp:nvSpPr>
        <dsp:cNvPr id="0" name=""/>
        <dsp:cNvSpPr/>
      </dsp:nvSpPr>
      <dsp:spPr>
        <a:xfrm>
          <a:off x="3765" y="0"/>
          <a:ext cx="3292854" cy="504056"/>
        </a:xfrm>
        <a:prstGeom prst="homePlate">
          <a:avLst/>
        </a:prstGeom>
        <a:solidFill>
          <a:srgbClr val="0066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Initiation</a:t>
          </a:r>
          <a:endParaRPr lang="en-US" sz="2400" kern="1200" dirty="0"/>
        </a:p>
      </dsp:txBody>
      <dsp:txXfrm>
        <a:off x="3765" y="0"/>
        <a:ext cx="3166840" cy="504056"/>
      </dsp:txXfrm>
    </dsp:sp>
    <dsp:sp modelId="{795A5FD3-CFC4-4192-A2E9-79FB94472A54}">
      <dsp:nvSpPr>
        <dsp:cNvPr id="0" name=""/>
        <dsp:cNvSpPr/>
      </dsp:nvSpPr>
      <dsp:spPr>
        <a:xfrm>
          <a:off x="2638048" y="0"/>
          <a:ext cx="3292854" cy="504056"/>
        </a:xfrm>
        <a:prstGeom prst="chevron">
          <a:avLst/>
        </a:prstGeom>
        <a:solidFill>
          <a:srgbClr val="0066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Problem Solving</a:t>
          </a:r>
          <a:endParaRPr lang="en-US" sz="2400" kern="1200" dirty="0"/>
        </a:p>
      </dsp:txBody>
      <dsp:txXfrm>
        <a:off x="2890076" y="0"/>
        <a:ext cx="2788798" cy="504056"/>
      </dsp:txXfrm>
    </dsp:sp>
    <dsp:sp modelId="{2EE30F8F-6E3C-46B8-B0B7-67E4BE0EF264}">
      <dsp:nvSpPr>
        <dsp:cNvPr id="0" name=""/>
        <dsp:cNvSpPr/>
      </dsp:nvSpPr>
      <dsp:spPr>
        <a:xfrm>
          <a:off x="5272332" y="0"/>
          <a:ext cx="3292854" cy="504056"/>
        </a:xfrm>
        <a:prstGeom prst="chevron">
          <a:avLst/>
        </a:prstGeom>
        <a:solidFill>
          <a:srgbClr val="00669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64008" rIns="32004" bIns="64008" numCol="1" spcCol="1270" anchor="ctr" anchorCtr="0">
          <a:noAutofit/>
        </a:bodyPr>
        <a:lstStyle/>
        <a:p>
          <a:pPr lvl="0" algn="ctr" defTabSz="1066800">
            <a:lnSpc>
              <a:spcPct val="90000"/>
            </a:lnSpc>
            <a:spcBef>
              <a:spcPct val="0"/>
            </a:spcBef>
            <a:spcAft>
              <a:spcPct val="35000"/>
            </a:spcAft>
          </a:pPr>
          <a:r>
            <a:rPr lang="en-US" sz="2400" kern="1200" dirty="0" smtClean="0"/>
            <a:t>Resolution</a:t>
          </a:r>
          <a:endParaRPr lang="en-US" sz="2400" kern="1200" dirty="0"/>
        </a:p>
      </dsp:txBody>
      <dsp:txXfrm>
        <a:off x="5524360" y="0"/>
        <a:ext cx="2788798" cy="504056"/>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3" Type="http://schemas.openxmlformats.org/officeDocument/2006/relationships/image" Target="../media/image21.wmf"/><Relationship Id="rId4" Type="http://schemas.openxmlformats.org/officeDocument/2006/relationships/image" Target="../media/image22.wmf"/><Relationship Id="rId5" Type="http://schemas.openxmlformats.org/officeDocument/2006/relationships/image" Target="../media/image23.wmf"/><Relationship Id="rId1" Type="http://schemas.openxmlformats.org/officeDocument/2006/relationships/image" Target="../media/image19.wmf"/><Relationship Id="rId2" Type="http://schemas.openxmlformats.org/officeDocument/2006/relationships/image" Target="../media/image20.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4071728-CD60-42CA-86DB-7326F5B241BA}" type="datetimeFigureOut">
              <a:rPr lang="en-US" smtClean="0"/>
              <a:pPr/>
              <a:t>14.07.14</a:t>
            </a:fld>
            <a:endParaRPr lang="en-US"/>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D7BDE31-F378-4313-90F7-2FF6CD843C35}" type="slidenum">
              <a:rPr lang="en-US" smtClean="0"/>
              <a:pPr/>
              <a:t>‹Nr.›</a:t>
            </a:fld>
            <a:endParaRPr lang="en-US"/>
          </a:p>
        </p:txBody>
      </p:sp>
    </p:spTree>
    <p:extLst>
      <p:ext uri="{BB962C8B-B14F-4D97-AF65-F5344CB8AC3E}">
        <p14:creationId xmlns:p14="http://schemas.microsoft.com/office/powerpoint/2010/main" val="67265489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umsplatzhalt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36D25D6-DEEB-4605-AC06-9B47E851B437}" type="datetimeFigureOut">
              <a:rPr lang="en-US" smtClean="0"/>
              <a:pPr/>
              <a:t>14.07.14</a:t>
            </a:fld>
            <a:endParaRPr lang="en-US"/>
          </a:p>
        </p:txBody>
      </p:sp>
      <p:sp>
        <p:nvSpPr>
          <p:cNvPr id="4" name="Folienbildplatzhalt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izenplatzhal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e-DE" smtClean="0"/>
              <a:t>Textmasterformate durch Klicken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en-US"/>
          </a:p>
        </p:txBody>
      </p:sp>
      <p:sp>
        <p:nvSpPr>
          <p:cNvPr id="6" name="Fußzeilenplatzhalt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Foliennummernplatzhalt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8D94B9-0337-41CD-A184-FDD175AB7F71}" type="slidenum">
              <a:rPr lang="en-US" smtClean="0"/>
              <a:pPr/>
              <a:t>‹Nr.›</a:t>
            </a:fld>
            <a:endParaRPr lang="en-US"/>
          </a:p>
        </p:txBody>
      </p:sp>
    </p:spTree>
    <p:extLst>
      <p:ext uri="{BB962C8B-B14F-4D97-AF65-F5344CB8AC3E}">
        <p14:creationId xmlns:p14="http://schemas.microsoft.com/office/powerpoint/2010/main" val="171657584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EXPLAIN what a DSS is</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40000" lnSpcReduction="20000"/>
          </a:bodyPr>
          <a:lstStyle/>
          <a:p>
            <a:r>
              <a:rPr lang="en-US" noProof="0" dirty="0" smtClean="0"/>
              <a:t>- Research on DSS looked at </a:t>
            </a:r>
            <a:r>
              <a:rPr lang="en-US" noProof="0" dirty="0" err="1" smtClean="0"/>
              <a:t>x,y,x</a:t>
            </a:r>
            <a:r>
              <a:rPr lang="en-US" noProof="0" dirty="0" smtClean="0"/>
              <a:t> … and also “emotions” (Delany, or </a:t>
            </a:r>
            <a:r>
              <a:rPr lang="en-US" noProof="0" dirty="0" err="1" smtClean="0"/>
              <a:t>Kersten</a:t>
            </a:r>
            <a:r>
              <a:rPr lang="en-US" noProof="0" dirty="0" smtClean="0"/>
              <a:t> e.g.) but only very marginally and measurement/theory weaknesses</a:t>
            </a:r>
          </a:p>
          <a:p>
            <a:pPr>
              <a:buFontTx/>
              <a:buChar char="-"/>
            </a:pPr>
            <a:r>
              <a:rPr lang="en-US" noProof="0" dirty="0" smtClean="0"/>
              <a:t> This is an</a:t>
            </a:r>
            <a:r>
              <a:rPr lang="en-US" baseline="0" noProof="0" dirty="0" smtClean="0"/>
              <a:t> important gap because (2 points): affect is important in </a:t>
            </a:r>
            <a:r>
              <a:rPr lang="en-US" baseline="0" noProof="0" dirty="0" err="1" smtClean="0"/>
              <a:t>negos</a:t>
            </a:r>
            <a:r>
              <a:rPr lang="en-US" baseline="0" noProof="0" dirty="0" smtClean="0"/>
              <a:t> (bring some quick examples from slides on, (a) why </a:t>
            </a:r>
            <a:r>
              <a:rPr lang="en-US" baseline="0" noProof="0" dirty="0" err="1" smtClean="0"/>
              <a:t>emos</a:t>
            </a:r>
            <a:r>
              <a:rPr lang="en-US" baseline="0" noProof="0" dirty="0" smtClean="0"/>
              <a:t> are important, and (b) </a:t>
            </a:r>
            <a:r>
              <a:rPr lang="en-US" baseline="0" noProof="0" dirty="0" err="1" smtClean="0"/>
              <a:t>emos</a:t>
            </a:r>
            <a:r>
              <a:rPr lang="en-US" baseline="0" noProof="0" dirty="0" smtClean="0"/>
              <a:t> in CMC), thus it influences the </a:t>
            </a:r>
            <a:r>
              <a:rPr lang="en-US" baseline="0" noProof="0" dirty="0" err="1" smtClean="0"/>
              <a:t>nego</a:t>
            </a:r>
            <a:r>
              <a:rPr lang="en-US" baseline="0" noProof="0" dirty="0" smtClean="0"/>
              <a:t> process AND do research on DSS because we want to improve the </a:t>
            </a:r>
            <a:r>
              <a:rPr lang="en-US" baseline="0" noProof="0" dirty="0" err="1" smtClean="0"/>
              <a:t>nego</a:t>
            </a:r>
            <a:r>
              <a:rPr lang="en-US" baseline="0" noProof="0" dirty="0" smtClean="0"/>
              <a:t> </a:t>
            </a:r>
            <a:r>
              <a:rPr lang="en-US" baseline="0" noProof="0" dirty="0" err="1" smtClean="0"/>
              <a:t>process+outcome</a:t>
            </a:r>
            <a:endParaRPr lang="en-US" baseline="0" noProof="0" dirty="0" smtClean="0"/>
          </a:p>
          <a:p>
            <a:pPr>
              <a:buFontTx/>
              <a:buChar char="-"/>
            </a:pPr>
            <a:r>
              <a:rPr lang="en-US" noProof="0" dirty="0" smtClean="0"/>
              <a:t> Thus it is not unimportant (at all) to incorporate</a:t>
            </a:r>
            <a:r>
              <a:rPr lang="en-US" baseline="0" noProof="0" dirty="0" smtClean="0"/>
              <a:t> emotions here … mention </a:t>
            </a:r>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Broekens</a:t>
            </a:r>
            <a:r>
              <a:rPr lang="en-US" sz="1200" kern="1200" noProof="0" dirty="0" smtClean="0">
                <a:solidFill>
                  <a:schemeClr val="tx1"/>
                </a:solidFill>
                <a:latin typeface="+mn-lt"/>
                <a:ea typeface="+mn-ea"/>
                <a:cs typeface="+mn-cs"/>
              </a:rPr>
              <a:t> 2010 #1117} who talk about introducing ANSSs</a:t>
            </a:r>
          </a:p>
          <a:p>
            <a:pPr>
              <a:buFontTx/>
              <a:buChar char="-"/>
            </a:pPr>
            <a:r>
              <a:rPr lang="en-US" sz="1200" kern="1200" baseline="0" noProof="0" dirty="0" smtClean="0">
                <a:solidFill>
                  <a:schemeClr val="tx1"/>
                </a:solidFill>
                <a:latin typeface="+mn-lt"/>
                <a:ea typeface="+mn-ea"/>
                <a:cs typeface="+mn-cs"/>
              </a:rPr>
              <a:t> The present work brings us closer to that and breaks new ground … </a:t>
            </a:r>
            <a:r>
              <a:rPr lang="en-US" sz="1200" kern="1200" baseline="0" noProof="0" dirty="0" err="1" smtClean="0">
                <a:solidFill>
                  <a:schemeClr val="tx1"/>
                </a:solidFill>
                <a:latin typeface="+mn-lt"/>
                <a:ea typeface="+mn-ea"/>
                <a:cs typeface="+mn-cs"/>
              </a:rPr>
              <a:t>blabla</a:t>
            </a:r>
            <a:endParaRPr lang="en-US" sz="1200" kern="1200" baseline="0" noProof="0" dirty="0" smtClean="0">
              <a:solidFill>
                <a:schemeClr val="tx1"/>
              </a:solidFill>
              <a:latin typeface="+mn-lt"/>
              <a:ea typeface="+mn-ea"/>
              <a:cs typeface="+mn-cs"/>
            </a:endParaRPr>
          </a:p>
          <a:p>
            <a:pPr>
              <a:buFontTx/>
              <a:buChar char="-"/>
            </a:pPr>
            <a:endParaRPr lang="en-US" sz="1200" kern="1200" baseline="0" noProof="0" dirty="0" smtClean="0">
              <a:solidFill>
                <a:schemeClr val="tx1"/>
              </a:solidFill>
              <a:latin typeface="+mn-lt"/>
              <a:ea typeface="+mn-ea"/>
              <a:cs typeface="+mn-cs"/>
            </a:endParaRPr>
          </a:p>
          <a:p>
            <a:pPr>
              <a:buFontTx/>
              <a:buChar char="-"/>
            </a:pPr>
            <a:r>
              <a:rPr lang="en-US" sz="1200" kern="1200" baseline="0" noProof="0" dirty="0" smtClean="0">
                <a:solidFill>
                  <a:schemeClr val="tx1"/>
                </a:solidFill>
                <a:latin typeface="+mn-lt"/>
                <a:ea typeface="+mn-ea"/>
                <a:cs typeface="+mn-cs"/>
              </a:rPr>
              <a:t> We are particularly interested in what we see in the graphs: i.e. the procedural dynamics of affective expressions (explain that), how these differ between Successful/Failed (explain), and how DSS impacts these</a:t>
            </a:r>
          </a:p>
          <a:p>
            <a:pPr>
              <a:buFontTx/>
              <a:buChar char="-"/>
            </a:pPr>
            <a:endParaRPr lang="en-US" noProof="0" dirty="0" smtClean="0"/>
          </a:p>
          <a:p>
            <a:r>
              <a:rPr lang="en-US" noProof="0" dirty="0" smtClean="0"/>
              <a:t>- - - - </a:t>
            </a:r>
          </a:p>
          <a:p>
            <a:r>
              <a:rPr lang="en-US" noProof="0" dirty="0" smtClean="0"/>
              <a:t>Besides technological solutions, </a:t>
            </a:r>
            <a:r>
              <a:rPr lang="en-US" b="1" noProof="0" dirty="0" smtClean="0"/>
              <a:t>negotiation support research should concentrate more on socio-emotional aspects</a:t>
            </a:r>
          </a:p>
          <a:p>
            <a:endParaRPr lang="en-US" b="1" noProof="0" dirty="0" smtClean="0"/>
          </a:p>
          <a:p>
            <a:r>
              <a:rPr lang="en-US" noProof="0" dirty="0" smtClean="0"/>
              <a:t>Empirical findings regarding the effects of decision support:</a:t>
            </a:r>
          </a:p>
          <a:p>
            <a:pPr lvl="1"/>
            <a:r>
              <a:rPr lang="en-US" noProof="0" dirty="0" smtClean="0"/>
              <a:t>- Increase of joint outcomes and satisfaction, reduction of perceived negative climate </a:t>
            </a:r>
            <a:r>
              <a:rPr lang="en-US" sz="1600" noProof="0" dirty="0" smtClean="0"/>
              <a:t>(</a:t>
            </a:r>
            <a:r>
              <a:rPr lang="en-US" sz="1600" noProof="0" dirty="0" err="1" smtClean="0"/>
              <a:t>Foroughi</a:t>
            </a:r>
            <a:r>
              <a:rPr lang="en-US" sz="1600" noProof="0" dirty="0" smtClean="0"/>
              <a:t> et al., 1995; Perkins et al., 1996)</a:t>
            </a:r>
            <a:r>
              <a:rPr lang="en-US" noProof="0" dirty="0" smtClean="0"/>
              <a:t>, positively impacts social aspects </a:t>
            </a:r>
            <a:r>
              <a:rPr lang="en-US" sz="1600" noProof="0" dirty="0" smtClean="0"/>
              <a:t>(Delaney et al., 1997)</a:t>
            </a:r>
          </a:p>
          <a:p>
            <a:pPr lvl="1"/>
            <a:r>
              <a:rPr lang="en-US" noProof="0" dirty="0" smtClean="0"/>
              <a:t>- More integrative but no improvements in outcomes </a:t>
            </a:r>
            <a:r>
              <a:rPr lang="en-US" sz="1600" noProof="0" dirty="0" smtClean="0"/>
              <a:t>(</a:t>
            </a:r>
            <a:r>
              <a:rPr lang="en-US" sz="1600" noProof="0" dirty="0" err="1" smtClean="0"/>
              <a:t>Rangaswamy</a:t>
            </a:r>
            <a:r>
              <a:rPr lang="en-US" sz="1600" noProof="0" dirty="0" smtClean="0"/>
              <a:t> &amp; Shell, 1997)</a:t>
            </a:r>
          </a:p>
          <a:p>
            <a:pPr lvl="1"/>
            <a:r>
              <a:rPr lang="en-US" noProof="0" dirty="0" smtClean="0"/>
              <a:t>- Increase of communication effectiveness and perception of group process </a:t>
            </a:r>
            <a:r>
              <a:rPr lang="en-US" sz="1600" noProof="0" dirty="0" smtClean="0"/>
              <a:t>(Jain &amp; Solomon, 2000)</a:t>
            </a:r>
          </a:p>
          <a:p>
            <a:pPr lvl="1"/>
            <a:r>
              <a:rPr lang="en-US" noProof="0" dirty="0" smtClean="0"/>
              <a:t>- Problem of over-structuring </a:t>
            </a:r>
            <a:r>
              <a:rPr lang="en-US" sz="1600" noProof="0" dirty="0" smtClean="0"/>
              <a:t>(</a:t>
            </a:r>
            <a:r>
              <a:rPr lang="en-US" sz="1600" noProof="0" dirty="0" err="1" smtClean="0"/>
              <a:t>Schoop</a:t>
            </a:r>
            <a:r>
              <a:rPr lang="en-US" sz="1600" noProof="0" dirty="0" smtClean="0"/>
              <a:t> et al., 2003)</a:t>
            </a:r>
          </a:p>
          <a:p>
            <a:pPr lvl="1"/>
            <a:r>
              <a:rPr lang="en-US" noProof="0" dirty="0" smtClean="0"/>
              <a:t>- Without graphical support a lower number of offers, but more words per dyad were transmitted </a:t>
            </a:r>
            <a:r>
              <a:rPr lang="en-US" sz="1600" noProof="0" dirty="0" smtClean="0"/>
              <a:t>(Weber et al., 2006)</a:t>
            </a:r>
          </a:p>
          <a:p>
            <a:pPr lvl="1"/>
            <a:r>
              <a:rPr lang="en-US" b="1" noProof="0" dirty="0" smtClean="0"/>
              <a:t>- DSS users show more positive emotions </a:t>
            </a:r>
            <a:r>
              <a:rPr lang="en-US" sz="1600" noProof="0" dirty="0" smtClean="0"/>
              <a:t>(</a:t>
            </a:r>
            <a:r>
              <a:rPr lang="en-US" sz="1600" noProof="0" dirty="0" err="1" smtClean="0"/>
              <a:t>Kersten</a:t>
            </a:r>
            <a:r>
              <a:rPr lang="en-US" sz="1600" noProof="0" dirty="0" smtClean="0"/>
              <a:t>, 2004)</a:t>
            </a:r>
          </a:p>
          <a:p>
            <a:endParaRPr lang="en-US" noProof="0" dirty="0" smtClean="0"/>
          </a:p>
          <a:p>
            <a:r>
              <a:rPr lang="en-US" noProof="0" dirty="0" smtClean="0"/>
              <a:t>(AD)</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Foroughi</a:t>
            </a:r>
            <a:r>
              <a:rPr lang="en-US" sz="1200" kern="1200" noProof="0" dirty="0" smtClean="0">
                <a:solidFill>
                  <a:schemeClr val="tx1"/>
                </a:solidFill>
                <a:latin typeface="+mn-lt"/>
                <a:ea typeface="+mn-ea"/>
                <a:cs typeface="+mn-cs"/>
              </a:rPr>
              <a:t> et al. 1995): NSS allowed the negotiators to achieve higher joint outcomes, more balanced contracts, and higher satisfaction. Perceived negative climate was reduced.</a:t>
            </a:r>
          </a:p>
          <a:p>
            <a:endParaRPr lang="en-US" noProof="0" dirty="0" smtClean="0"/>
          </a:p>
          <a:p>
            <a:r>
              <a:rPr lang="en-US" sz="1200" kern="1200" noProof="0" dirty="0" smtClean="0">
                <a:solidFill>
                  <a:schemeClr val="tx1"/>
                </a:solidFill>
                <a:latin typeface="+mn-lt"/>
                <a:ea typeface="+mn-ea"/>
                <a:cs typeface="+mn-cs"/>
              </a:rPr>
              <a:t>{Perkins 1996 #1112}: Managers arrived at better (more fair) contracts (higher joint outcomes and more balanced contracts) in less time when provided with DSS</a:t>
            </a:r>
          </a:p>
          <a:p>
            <a:endParaRPr lang="en-US" noProof="0" dirty="0" smtClean="0"/>
          </a:p>
          <a:p>
            <a:r>
              <a:rPr lang="en-US" sz="1200" kern="1200" noProof="0" dirty="0" smtClean="0">
                <a:solidFill>
                  <a:schemeClr val="tx1"/>
                </a:solidFill>
                <a:latin typeface="+mn-lt"/>
                <a:ea typeface="+mn-ea"/>
                <a:cs typeface="+mn-cs"/>
              </a:rPr>
              <a:t>Delaney et al. (1997): DSS improves information processing, joint outcomes and contract balance. Electronic communication reduces negative climate. Positive impact on socio-emotional aspects of the negotiation, such as perceived satisfaction and negative climate as well as the information processing aspects. Although the DSS improved some aspects of the negotiation outcomes compared to no computer support, the comprehensive NSS provided a wider range of enhancements to the negotiation. These results thus provide support for Lira and </a:t>
            </a:r>
            <a:r>
              <a:rPr lang="en-US" sz="1200" kern="1200" noProof="0" dirty="0" err="1" smtClean="0">
                <a:solidFill>
                  <a:schemeClr val="tx1"/>
                </a:solidFill>
                <a:latin typeface="+mn-lt"/>
                <a:ea typeface="+mn-ea"/>
                <a:cs typeface="+mn-cs"/>
              </a:rPr>
              <a:t>Benbasat's</a:t>
            </a:r>
            <a:r>
              <a:rPr lang="en-US" sz="1200" kern="1200" noProof="0" dirty="0" smtClean="0">
                <a:solidFill>
                  <a:schemeClr val="tx1"/>
                </a:solidFill>
                <a:latin typeface="+mn-lt"/>
                <a:ea typeface="+mn-ea"/>
                <a:cs typeface="+mn-cs"/>
              </a:rPr>
              <a:t> [17] theory of negotiation, which recognizes the separate but important roles played by the two components of NSS - DSS and electronic communication - and hypothesizes that the effects of each component will be different. While the DSS plays the role of improving information processing capacities, the electronic communication component impacts positively on the sociological aspects of negotiator interaction.</a:t>
            </a:r>
          </a:p>
          <a:p>
            <a:endParaRPr lang="en-US" sz="1200" kern="1200" noProof="0" dirty="0" smtClean="0">
              <a:solidFill>
                <a:schemeClr val="tx1"/>
              </a:solidFill>
              <a:latin typeface="+mn-lt"/>
              <a:ea typeface="+mn-ea"/>
              <a:cs typeface="+mn-cs"/>
            </a:endParaRPr>
          </a:p>
          <a:p>
            <a:r>
              <a:rPr lang="en-US" sz="1200" kern="1200" noProof="0" dirty="0" err="1" smtClean="0">
                <a:solidFill>
                  <a:schemeClr val="tx1"/>
                </a:solidFill>
                <a:latin typeface="+mn-lt"/>
                <a:ea typeface="+mn-ea"/>
                <a:cs typeface="+mn-cs"/>
              </a:rPr>
              <a:t>Rangaswamy</a:t>
            </a:r>
            <a:r>
              <a:rPr lang="en-US" sz="1200" kern="1200" noProof="0" dirty="0" smtClean="0">
                <a:solidFill>
                  <a:schemeClr val="tx1"/>
                </a:solidFill>
                <a:latin typeface="+mn-lt"/>
                <a:ea typeface="+mn-ea"/>
                <a:cs typeface="+mn-cs"/>
              </a:rPr>
              <a:t> and Shell’s (1997): DSS users made more integrative trades; the support system played a key role in helping parties to overcome some of the barriers to integrative bargaining. Equivalence in outcomes (in terms of integrative trades) suggests that the mere use of computer technology will not improve negotiation outcomes (inconclusive results of studies regarding outcome).</a:t>
            </a:r>
          </a:p>
          <a:p>
            <a:endParaRPr lang="en-US" noProof="0" dirty="0" smtClean="0"/>
          </a:p>
          <a:p>
            <a:r>
              <a:rPr lang="en-US" sz="1200" kern="1200" noProof="0" dirty="0" smtClean="0">
                <a:solidFill>
                  <a:schemeClr val="tx1"/>
                </a:solidFill>
                <a:latin typeface="+mn-lt"/>
                <a:ea typeface="+mn-ea"/>
                <a:cs typeface="+mn-cs"/>
              </a:rPr>
              <a:t>Lim (2000): Confirms the positive influence of DSS on individual and joint outcomes. DSS reduces cognitive effort.</a:t>
            </a:r>
          </a:p>
          <a:p>
            <a:endParaRPr lang="en-US" noProof="0" dirty="0" smtClean="0"/>
          </a:p>
          <a:p>
            <a:r>
              <a:rPr lang="en-US" sz="1200" kern="1200" noProof="0" dirty="0" smtClean="0">
                <a:solidFill>
                  <a:schemeClr val="tx1"/>
                </a:solidFill>
                <a:latin typeface="+mn-lt"/>
                <a:ea typeface="+mn-ea"/>
                <a:cs typeface="+mn-cs"/>
              </a:rPr>
              <a:t>{Jain 2000 #1110}: DSS increases effectiveness of communication and perception of the group process (attitudes that measure the socio-emotional behavior). DSS and </a:t>
            </a:r>
            <a:r>
              <a:rPr lang="en-US" sz="1200" kern="1200" noProof="0" dirty="0" err="1" smtClean="0">
                <a:solidFill>
                  <a:schemeClr val="tx1"/>
                </a:solidFill>
                <a:latin typeface="+mn-lt"/>
                <a:ea typeface="+mn-ea"/>
                <a:cs typeface="+mn-cs"/>
              </a:rPr>
              <a:t>FtF</a:t>
            </a:r>
            <a:r>
              <a:rPr lang="en-US" sz="1200" kern="1200" noProof="0" dirty="0" smtClean="0">
                <a:solidFill>
                  <a:schemeClr val="tx1"/>
                </a:solidFill>
                <a:latin typeface="+mn-lt"/>
                <a:ea typeface="+mn-ea"/>
                <a:cs typeface="+mn-cs"/>
              </a:rPr>
              <a:t> two groups are equivalent on satisfaction with outcomes. </a:t>
            </a:r>
            <a:r>
              <a:rPr lang="en-US" sz="1200" kern="1200" noProof="0" dirty="0" err="1" smtClean="0">
                <a:solidFill>
                  <a:schemeClr val="tx1"/>
                </a:solidFill>
                <a:latin typeface="+mn-lt"/>
                <a:ea typeface="+mn-ea"/>
                <a:cs typeface="+mn-cs"/>
              </a:rPr>
              <a:t>FtF</a:t>
            </a:r>
            <a:r>
              <a:rPr lang="en-US" sz="1200" kern="1200" noProof="0" dirty="0" smtClean="0">
                <a:solidFill>
                  <a:schemeClr val="tx1"/>
                </a:solidFill>
                <a:latin typeface="+mn-lt"/>
                <a:ea typeface="+mn-ea"/>
                <a:cs typeface="+mn-cs"/>
              </a:rPr>
              <a:t> group achieved better outcomes.</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Schoop</a:t>
            </a:r>
            <a:r>
              <a:rPr lang="en-US" sz="1200" kern="1200" noProof="0" dirty="0" smtClean="0">
                <a:solidFill>
                  <a:schemeClr val="tx1"/>
                </a:solidFill>
                <a:latin typeface="+mn-lt"/>
                <a:ea typeface="+mn-ea"/>
                <a:cs typeface="+mn-cs"/>
              </a:rPr>
              <a:t> 2003 #871}: Problem of over-structuring</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 An individual's </a:t>
            </a:r>
            <a:r>
              <a:rPr lang="en-US" sz="1200" kern="1200" noProof="0" dirty="0" err="1" smtClean="0">
                <a:solidFill>
                  <a:schemeClr val="tx1"/>
                </a:solidFill>
                <a:latin typeface="+mn-lt"/>
                <a:ea typeface="+mn-ea"/>
                <a:cs typeface="+mn-cs"/>
              </a:rPr>
              <a:t>attentional</a:t>
            </a:r>
            <a:r>
              <a:rPr lang="en-US" sz="1200" kern="1200" noProof="0" dirty="0" smtClean="0">
                <a:solidFill>
                  <a:schemeClr val="tx1"/>
                </a:solidFill>
                <a:latin typeface="+mn-lt"/>
                <a:ea typeface="+mn-ea"/>
                <a:cs typeface="+mn-cs"/>
              </a:rPr>
              <a:t> capacity is split between internal (</a:t>
            </a:r>
            <a:r>
              <a:rPr lang="en-US" sz="1200" kern="1200" noProof="0" dirty="0" err="1" smtClean="0">
                <a:solidFill>
                  <a:schemeClr val="tx1"/>
                </a:solidFill>
                <a:latin typeface="+mn-lt"/>
                <a:ea typeface="+mn-ea"/>
                <a:cs typeface="+mn-cs"/>
              </a:rPr>
              <a:t>somesthetic</a:t>
            </a:r>
            <a:r>
              <a:rPr lang="en-US" sz="1200" kern="1200" noProof="0" dirty="0" smtClean="0">
                <a:solidFill>
                  <a:schemeClr val="tx1"/>
                </a:solidFill>
                <a:latin typeface="+mn-lt"/>
                <a:ea typeface="+mn-ea"/>
                <a:cs typeface="+mn-cs"/>
              </a:rPr>
              <a:t>) and external (environmental) stimuli (</a:t>
            </a:r>
            <a:r>
              <a:rPr lang="en-US" sz="1200" kern="1200" noProof="0" dirty="0" err="1" smtClean="0">
                <a:solidFill>
                  <a:schemeClr val="tx1"/>
                </a:solidFill>
                <a:latin typeface="+mn-lt"/>
                <a:ea typeface="+mn-ea"/>
                <a:cs typeface="+mn-cs"/>
              </a:rPr>
              <a:t>Blascovich</a:t>
            </a:r>
            <a:r>
              <a:rPr lang="en-US" sz="1200" kern="1200" noProof="0" dirty="0" smtClean="0">
                <a:solidFill>
                  <a:schemeClr val="tx1"/>
                </a:solidFill>
                <a:latin typeface="+mn-lt"/>
                <a:ea typeface="+mn-ea"/>
                <a:cs typeface="+mn-cs"/>
              </a:rPr>
              <a:t>, 1990, 1992) -&gt; tradeoff {Feldman 1995 #282}</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Kersten</a:t>
            </a:r>
            <a:r>
              <a:rPr lang="en-US" sz="1200" kern="1200" noProof="0" dirty="0" smtClean="0">
                <a:solidFill>
                  <a:schemeClr val="tx1"/>
                </a:solidFill>
                <a:latin typeface="+mn-lt"/>
                <a:ea typeface="+mn-ea"/>
                <a:cs typeface="+mn-cs"/>
              </a:rPr>
              <a:t> 2004 #555}: Differences in cognitive requirements; DSS users show more positive emotions. Trade-off between the loss of communication bandwidth and the gain of processing capability. </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(These systems, perhaps paradoxically, may be able to help their users in establishing rapport and trust, and reduce social-distance with the other party. They may facilitate employing the rational problem-solving approach together with counterpart-oriented positive emotional style.)</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-&gt; positive influence of the analytical tools on the relationship between the negotiators exemplified with their positive emotions</a:t>
            </a:r>
          </a:p>
          <a:p>
            <a:endParaRPr lang="en-US" noProof="0" dirty="0" smtClean="0"/>
          </a:p>
          <a:p>
            <a:r>
              <a:rPr lang="en-US" sz="1200" kern="1200" noProof="0" dirty="0" smtClean="0">
                <a:solidFill>
                  <a:schemeClr val="tx1"/>
                </a:solidFill>
                <a:latin typeface="+mn-lt"/>
                <a:ea typeface="+mn-ea"/>
                <a:cs typeface="+mn-cs"/>
              </a:rPr>
              <a:t>{Weber 2006 #1109}: Compared e-negotiations with and without graphical support. No difference in proportion of successful negotiations. Without graphical support a lower number of offers, but more words per dyad were transmitted.</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Hindriks</a:t>
            </a:r>
            <a:r>
              <a:rPr lang="en-US" sz="1200" kern="1200" noProof="0" dirty="0" smtClean="0">
                <a:solidFill>
                  <a:schemeClr val="tx1"/>
                </a:solidFill>
                <a:latin typeface="+mn-lt"/>
                <a:ea typeface="+mn-ea"/>
                <a:cs typeface="+mn-cs"/>
              </a:rPr>
              <a:t> 2008 #1115}: Negotiation is a complex emotional decision-making process but few people are effective negotiators. Adequate human-machine collaborative systems are required.</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Pommeranz</a:t>
            </a:r>
            <a:r>
              <a:rPr lang="en-US" sz="1200" kern="1200" noProof="0" dirty="0" smtClean="0">
                <a:solidFill>
                  <a:schemeClr val="tx1"/>
                </a:solidFill>
                <a:latin typeface="+mn-lt"/>
                <a:ea typeface="+mn-ea"/>
                <a:cs typeface="+mn-cs"/>
              </a:rPr>
              <a:t> 2009 #1116}: Decision and negotiation support research concentrates on technological solutions, but the social problems that they intend to solve are secondary or even completely neglected. </a:t>
            </a:r>
            <a:r>
              <a:rPr lang="en-US" sz="1200" kern="1200" noProof="0" dirty="0" err="1" smtClean="0">
                <a:solidFill>
                  <a:schemeClr val="tx1"/>
                </a:solidFill>
                <a:latin typeface="+mn-lt"/>
                <a:ea typeface="+mn-ea"/>
                <a:cs typeface="+mn-cs"/>
              </a:rPr>
              <a:t>Swaab</a:t>
            </a:r>
            <a:r>
              <a:rPr lang="en-US" sz="1200" kern="1200" noProof="0" dirty="0" smtClean="0">
                <a:solidFill>
                  <a:schemeClr val="tx1"/>
                </a:solidFill>
                <a:latin typeface="+mn-lt"/>
                <a:ea typeface="+mn-ea"/>
                <a:cs typeface="+mn-cs"/>
              </a:rPr>
              <a:t> and colleagues (</a:t>
            </a:r>
            <a:r>
              <a:rPr lang="en-US" sz="1200" kern="1200" noProof="0" dirty="0" err="1" smtClean="0">
                <a:solidFill>
                  <a:schemeClr val="tx1"/>
                </a:solidFill>
                <a:latin typeface="+mn-lt"/>
                <a:ea typeface="+mn-ea"/>
                <a:cs typeface="+mn-cs"/>
              </a:rPr>
              <a:t>Swaab</a:t>
            </a:r>
            <a:r>
              <a:rPr lang="en-US" sz="1200" kern="1200" noProof="0" dirty="0" smtClean="0">
                <a:solidFill>
                  <a:schemeClr val="tx1"/>
                </a:solidFill>
                <a:latin typeface="+mn-lt"/>
                <a:ea typeface="+mn-ea"/>
                <a:cs typeface="+mn-cs"/>
              </a:rPr>
              <a:t> et al. 2009) argue for a careful analysis of social and psychological processes in order to design good support systems. +</a:t>
            </a:r>
            <a:endParaRPr lang="en-US" noProof="0" dirty="0" smtClean="0"/>
          </a:p>
          <a:p>
            <a:r>
              <a:rPr lang="en-US" sz="1200" kern="1200" noProof="0" dirty="0" smtClean="0">
                <a:solidFill>
                  <a:schemeClr val="tx1"/>
                </a:solidFill>
                <a:latin typeface="+mn-lt"/>
                <a:ea typeface="+mn-ea"/>
                <a:cs typeface="+mn-cs"/>
              </a:rPr>
              <a:t>+ {Bui 1994 #1113}: Research on decision and negotiation support should look beyond the usual rational/instrumental perspective and also needs to incorporate socio-emotional aspects, to assess guidelines, functionality, and design issues of DSSs. Support influences the dynamics of negotiations by creating an atmosphere that emphasizes order, rationality, equality and empathy with the other party’s position. The impact of DSSs goes beyond analytical processing capabilities (Lim and </a:t>
            </a:r>
            <a:r>
              <a:rPr lang="en-US" sz="1200" kern="1200" noProof="0" dirty="0" err="1" smtClean="0">
                <a:solidFill>
                  <a:schemeClr val="tx1"/>
                </a:solidFill>
                <a:latin typeface="+mn-lt"/>
                <a:ea typeface="+mn-ea"/>
                <a:cs typeface="+mn-cs"/>
              </a:rPr>
              <a:t>Benbasat</a:t>
            </a:r>
            <a:r>
              <a:rPr lang="en-US" sz="1200" kern="1200" noProof="0" dirty="0" smtClean="0">
                <a:solidFill>
                  <a:schemeClr val="tx1"/>
                </a:solidFill>
                <a:latin typeface="+mn-lt"/>
                <a:ea typeface="+mn-ea"/>
                <a:cs typeface="+mn-cs"/>
              </a:rPr>
              <a:t>, 1991) and also affects the socio-emotional tone of the interaction. Normative and socio-emotional biases, while not completely eliminated, may be controlled and limited to a degree.</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Broekens</a:t>
            </a:r>
            <a:r>
              <a:rPr lang="en-US" sz="1200" kern="1200" noProof="0" dirty="0" smtClean="0">
                <a:solidFill>
                  <a:schemeClr val="tx1"/>
                </a:solidFill>
                <a:latin typeface="+mn-lt"/>
                <a:ea typeface="+mn-ea"/>
                <a:cs typeface="+mn-cs"/>
              </a:rPr>
              <a:t> 2010 #1117}: Affect is an important issue to consider when developing a negotiation support system. Up until now, a negotiation support system (NSS) supports negotiators with the rational part of the negotiation process, but they should also help negotiators cope with the interplay between emotion and the negotiation process. Emotions are strongly linked to motivation, which means that the expression of emotion during the negotiation process should be taken as a signal (fear - pessimistic; anger, enthusiasm - optimistic; value claiming; strategic use of emotion; …).</a:t>
            </a:r>
            <a:endParaRPr lang="en-US" noProof="0" dirty="0" smtClean="0"/>
          </a:p>
          <a:p>
            <a:endParaRPr lang="en-US" sz="1200" kern="1200" noProof="0" dirty="0" smtClean="0">
              <a:solidFill>
                <a:schemeClr val="tx1"/>
              </a:solidFill>
              <a:latin typeface="+mn-lt"/>
              <a:ea typeface="+mn-ea"/>
              <a:cs typeface="+mn-cs"/>
            </a:endParaRPr>
          </a:p>
          <a:p>
            <a:r>
              <a:rPr lang="en-US" sz="1200" kern="1200" noProof="0" dirty="0" smtClean="0">
                <a:solidFill>
                  <a:schemeClr val="tx1"/>
                </a:solidFill>
                <a:latin typeface="+mn-lt"/>
                <a:ea typeface="+mn-ea"/>
                <a:cs typeface="+mn-cs"/>
              </a:rPr>
              <a:t>-&gt; {</a:t>
            </a:r>
            <a:r>
              <a:rPr lang="en-US" sz="1200" kern="1200" noProof="0" dirty="0" err="1" smtClean="0">
                <a:solidFill>
                  <a:schemeClr val="tx1"/>
                </a:solidFill>
                <a:latin typeface="+mn-lt"/>
                <a:ea typeface="+mn-ea"/>
                <a:cs typeface="+mn-cs"/>
              </a:rPr>
              <a:t>Kersten</a:t>
            </a:r>
            <a:r>
              <a:rPr lang="en-US" sz="1200" kern="1200" noProof="0" dirty="0" smtClean="0">
                <a:solidFill>
                  <a:schemeClr val="tx1"/>
                </a:solidFill>
                <a:latin typeface="+mn-lt"/>
                <a:ea typeface="+mn-ea"/>
                <a:cs typeface="+mn-cs"/>
              </a:rPr>
              <a:t> 2007 #498}{</a:t>
            </a:r>
            <a:r>
              <a:rPr lang="en-US" sz="1200" kern="1200" noProof="0" dirty="0" err="1" smtClean="0">
                <a:solidFill>
                  <a:schemeClr val="tx1"/>
                </a:solidFill>
                <a:latin typeface="+mn-lt"/>
                <a:ea typeface="+mn-ea"/>
                <a:cs typeface="+mn-cs"/>
              </a:rPr>
              <a:t>Turel</a:t>
            </a:r>
            <a:r>
              <a:rPr lang="en-US" sz="1200" kern="1200" noProof="0" dirty="0" smtClean="0">
                <a:solidFill>
                  <a:schemeClr val="tx1"/>
                </a:solidFill>
                <a:latin typeface="+mn-lt"/>
                <a:ea typeface="+mn-ea"/>
                <a:cs typeface="+mn-cs"/>
              </a:rPr>
              <a:t> 2007 #992}: Research should focus on how Decision or Negotiation Support affects interactions between the negotiators</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 The provision of this support has been the object of little attention on the part of DSS researchers (</a:t>
            </a:r>
            <a:r>
              <a:rPr lang="en-US" sz="1200" kern="1200" noProof="0" dirty="0" err="1" smtClean="0">
                <a:solidFill>
                  <a:schemeClr val="tx1"/>
                </a:solidFill>
                <a:latin typeface="+mn-lt"/>
                <a:ea typeface="+mn-ea"/>
                <a:cs typeface="+mn-cs"/>
              </a:rPr>
              <a:t>Te’eni</a:t>
            </a:r>
            <a:r>
              <a:rPr lang="en-US" sz="1200" kern="1200" noProof="0" dirty="0" smtClean="0">
                <a:solidFill>
                  <a:schemeClr val="tx1"/>
                </a:solidFill>
                <a:latin typeface="+mn-lt"/>
                <a:ea typeface="+mn-ea"/>
                <a:cs typeface="+mn-cs"/>
              </a:rPr>
              <a:t>, 1992)</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 The research of DSS in negotiations has neglected the communication perspective (individual, interpersonal, dyadic, and temporal perspectives) {</a:t>
            </a:r>
            <a:r>
              <a:rPr lang="en-US" sz="1200" kern="1200" noProof="0" dirty="0" err="1" smtClean="0">
                <a:solidFill>
                  <a:schemeClr val="tx1"/>
                </a:solidFill>
                <a:latin typeface="+mn-lt"/>
                <a:ea typeface="+mn-ea"/>
                <a:cs typeface="+mn-cs"/>
              </a:rPr>
              <a:t>Weigand</a:t>
            </a:r>
            <a:r>
              <a:rPr lang="en-US" sz="1200" kern="1200" noProof="0" dirty="0" smtClean="0">
                <a:solidFill>
                  <a:schemeClr val="tx1"/>
                </a:solidFill>
                <a:latin typeface="+mn-lt"/>
                <a:ea typeface="+mn-ea"/>
                <a:cs typeface="+mn-cs"/>
              </a:rPr>
              <a:t> 2003 #1036}</a:t>
            </a:r>
            <a:endParaRPr lang="en-US" noProof="0" dirty="0" smtClean="0"/>
          </a:p>
          <a:p>
            <a:endParaRPr lang="en-US" noProof="0" dirty="0" smtClean="0"/>
          </a:p>
          <a:p>
            <a:endParaRPr lang="en-US" noProof="0"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40000" lnSpcReduction="20000"/>
          </a:bodyPr>
          <a:lstStyle/>
          <a:p>
            <a:r>
              <a:rPr lang="en-US" noProof="0" dirty="0" smtClean="0"/>
              <a:t>- Research on DSS looked at </a:t>
            </a:r>
            <a:r>
              <a:rPr lang="en-US" noProof="0" dirty="0" err="1" smtClean="0"/>
              <a:t>x,y,x</a:t>
            </a:r>
            <a:r>
              <a:rPr lang="en-US" noProof="0" dirty="0" smtClean="0"/>
              <a:t> … and also “emotions” (Delany, or </a:t>
            </a:r>
            <a:r>
              <a:rPr lang="en-US" noProof="0" dirty="0" err="1" smtClean="0"/>
              <a:t>Kersten</a:t>
            </a:r>
            <a:r>
              <a:rPr lang="en-US" noProof="0" dirty="0" smtClean="0"/>
              <a:t> e.g.) but only very marginally and measurement/theory weaknesses</a:t>
            </a:r>
          </a:p>
          <a:p>
            <a:pPr>
              <a:buFontTx/>
              <a:buChar char="-"/>
            </a:pPr>
            <a:r>
              <a:rPr lang="en-US" noProof="0" dirty="0" smtClean="0"/>
              <a:t> This is an</a:t>
            </a:r>
            <a:r>
              <a:rPr lang="en-US" baseline="0" noProof="0" dirty="0" smtClean="0"/>
              <a:t> important gap because (2 points): affect is important in </a:t>
            </a:r>
            <a:r>
              <a:rPr lang="en-US" baseline="0" noProof="0" dirty="0" err="1" smtClean="0"/>
              <a:t>negos</a:t>
            </a:r>
            <a:r>
              <a:rPr lang="en-US" baseline="0" noProof="0" dirty="0" smtClean="0"/>
              <a:t> (bring some quick examples from slides on, (a) why </a:t>
            </a:r>
            <a:r>
              <a:rPr lang="en-US" baseline="0" noProof="0" dirty="0" err="1" smtClean="0"/>
              <a:t>emos</a:t>
            </a:r>
            <a:r>
              <a:rPr lang="en-US" baseline="0" noProof="0" dirty="0" smtClean="0"/>
              <a:t> are important, and (b) </a:t>
            </a:r>
            <a:r>
              <a:rPr lang="en-US" baseline="0" noProof="0" dirty="0" err="1" smtClean="0"/>
              <a:t>emos</a:t>
            </a:r>
            <a:r>
              <a:rPr lang="en-US" baseline="0" noProof="0" dirty="0" smtClean="0"/>
              <a:t> in CMC), thus it influences the </a:t>
            </a:r>
            <a:r>
              <a:rPr lang="en-US" baseline="0" noProof="0" dirty="0" err="1" smtClean="0"/>
              <a:t>nego</a:t>
            </a:r>
            <a:r>
              <a:rPr lang="en-US" baseline="0" noProof="0" dirty="0" smtClean="0"/>
              <a:t> process AND do research on DSS because we want to improve the </a:t>
            </a:r>
            <a:r>
              <a:rPr lang="en-US" baseline="0" noProof="0" dirty="0" err="1" smtClean="0"/>
              <a:t>nego</a:t>
            </a:r>
            <a:r>
              <a:rPr lang="en-US" baseline="0" noProof="0" dirty="0" smtClean="0"/>
              <a:t> </a:t>
            </a:r>
            <a:r>
              <a:rPr lang="en-US" baseline="0" noProof="0" dirty="0" err="1" smtClean="0"/>
              <a:t>process+outcome</a:t>
            </a:r>
            <a:endParaRPr lang="en-US" baseline="0" noProof="0" dirty="0" smtClean="0"/>
          </a:p>
          <a:p>
            <a:pPr>
              <a:buFontTx/>
              <a:buChar char="-"/>
            </a:pPr>
            <a:r>
              <a:rPr lang="en-US" noProof="0" dirty="0" smtClean="0"/>
              <a:t> Thus it is not unimportant (at all) to incorporate</a:t>
            </a:r>
            <a:r>
              <a:rPr lang="en-US" baseline="0" noProof="0" dirty="0" smtClean="0"/>
              <a:t> emotions here … mention </a:t>
            </a:r>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Broekens</a:t>
            </a:r>
            <a:r>
              <a:rPr lang="en-US" sz="1200" kern="1200" noProof="0" dirty="0" smtClean="0">
                <a:solidFill>
                  <a:schemeClr val="tx1"/>
                </a:solidFill>
                <a:latin typeface="+mn-lt"/>
                <a:ea typeface="+mn-ea"/>
                <a:cs typeface="+mn-cs"/>
              </a:rPr>
              <a:t> 2010 #1117} who talk about introducing ANSSs</a:t>
            </a:r>
          </a:p>
          <a:p>
            <a:pPr>
              <a:buFontTx/>
              <a:buChar char="-"/>
            </a:pPr>
            <a:r>
              <a:rPr lang="en-US" sz="1200" kern="1200" baseline="0" noProof="0" dirty="0" smtClean="0">
                <a:solidFill>
                  <a:schemeClr val="tx1"/>
                </a:solidFill>
                <a:latin typeface="+mn-lt"/>
                <a:ea typeface="+mn-ea"/>
                <a:cs typeface="+mn-cs"/>
              </a:rPr>
              <a:t> The present work brings us closer to that and breaks new ground … </a:t>
            </a:r>
            <a:r>
              <a:rPr lang="en-US" sz="1200" kern="1200" baseline="0" noProof="0" dirty="0" err="1" smtClean="0">
                <a:solidFill>
                  <a:schemeClr val="tx1"/>
                </a:solidFill>
                <a:latin typeface="+mn-lt"/>
                <a:ea typeface="+mn-ea"/>
                <a:cs typeface="+mn-cs"/>
              </a:rPr>
              <a:t>blabla</a:t>
            </a:r>
            <a:endParaRPr lang="en-US" sz="1200" kern="1200" baseline="0" noProof="0" dirty="0" smtClean="0">
              <a:solidFill>
                <a:schemeClr val="tx1"/>
              </a:solidFill>
              <a:latin typeface="+mn-lt"/>
              <a:ea typeface="+mn-ea"/>
              <a:cs typeface="+mn-cs"/>
            </a:endParaRPr>
          </a:p>
          <a:p>
            <a:pPr>
              <a:buFontTx/>
              <a:buChar char="-"/>
            </a:pPr>
            <a:endParaRPr lang="en-US" sz="1200" kern="1200" baseline="0" noProof="0" dirty="0" smtClean="0">
              <a:solidFill>
                <a:schemeClr val="tx1"/>
              </a:solidFill>
              <a:latin typeface="+mn-lt"/>
              <a:ea typeface="+mn-ea"/>
              <a:cs typeface="+mn-cs"/>
            </a:endParaRPr>
          </a:p>
          <a:p>
            <a:pPr>
              <a:buFontTx/>
              <a:buChar char="-"/>
            </a:pPr>
            <a:r>
              <a:rPr lang="en-US" sz="1200" kern="1200" baseline="0" noProof="0" dirty="0" smtClean="0">
                <a:solidFill>
                  <a:schemeClr val="tx1"/>
                </a:solidFill>
                <a:latin typeface="+mn-lt"/>
                <a:ea typeface="+mn-ea"/>
                <a:cs typeface="+mn-cs"/>
              </a:rPr>
              <a:t> We are particularly interested in what we see in the graphs: i.e. the procedural dynamics of affective expressions (explain that), how these differ between Successful/Failed (explain), and how DSS impacts these</a:t>
            </a:r>
          </a:p>
          <a:p>
            <a:pPr>
              <a:buFontTx/>
              <a:buChar char="-"/>
            </a:pPr>
            <a:endParaRPr lang="en-US" noProof="0" dirty="0" smtClean="0"/>
          </a:p>
          <a:p>
            <a:r>
              <a:rPr lang="en-US" noProof="0" dirty="0" smtClean="0"/>
              <a:t>- - - - </a:t>
            </a:r>
          </a:p>
          <a:p>
            <a:r>
              <a:rPr lang="en-US" noProof="0" dirty="0" smtClean="0"/>
              <a:t>Besides technological solutions, </a:t>
            </a:r>
            <a:r>
              <a:rPr lang="en-US" b="1" noProof="0" dirty="0" smtClean="0"/>
              <a:t>negotiation support research should concentrate more on socio-emotional aspects</a:t>
            </a:r>
          </a:p>
          <a:p>
            <a:endParaRPr lang="en-US" b="1" noProof="0" dirty="0" smtClean="0"/>
          </a:p>
          <a:p>
            <a:r>
              <a:rPr lang="en-US" noProof="0" dirty="0" smtClean="0"/>
              <a:t>Empirical findings regarding the effects of decision support:</a:t>
            </a:r>
          </a:p>
          <a:p>
            <a:pPr lvl="1"/>
            <a:r>
              <a:rPr lang="en-US" noProof="0" dirty="0" smtClean="0"/>
              <a:t>- Increase of joint outcomes and satisfaction, reduction of perceived negative climate </a:t>
            </a:r>
            <a:r>
              <a:rPr lang="en-US" sz="1600" noProof="0" dirty="0" smtClean="0"/>
              <a:t>(</a:t>
            </a:r>
            <a:r>
              <a:rPr lang="en-US" sz="1600" noProof="0" dirty="0" err="1" smtClean="0"/>
              <a:t>Foroughi</a:t>
            </a:r>
            <a:r>
              <a:rPr lang="en-US" sz="1600" noProof="0" dirty="0" smtClean="0"/>
              <a:t> et al., 1995; Perkins et al., 1996)</a:t>
            </a:r>
            <a:r>
              <a:rPr lang="en-US" noProof="0" dirty="0" smtClean="0"/>
              <a:t>, positively impacts social aspects </a:t>
            </a:r>
            <a:r>
              <a:rPr lang="en-US" sz="1600" noProof="0" dirty="0" smtClean="0"/>
              <a:t>(Delaney et al., 1997)</a:t>
            </a:r>
          </a:p>
          <a:p>
            <a:pPr lvl="1"/>
            <a:r>
              <a:rPr lang="en-US" noProof="0" dirty="0" smtClean="0"/>
              <a:t>- More integrative but no improvements in outcomes </a:t>
            </a:r>
            <a:r>
              <a:rPr lang="en-US" sz="1600" noProof="0" dirty="0" smtClean="0"/>
              <a:t>(</a:t>
            </a:r>
            <a:r>
              <a:rPr lang="en-US" sz="1600" noProof="0" dirty="0" err="1" smtClean="0"/>
              <a:t>Rangaswamy</a:t>
            </a:r>
            <a:r>
              <a:rPr lang="en-US" sz="1600" noProof="0" dirty="0" smtClean="0"/>
              <a:t> &amp; Shell, 1997)</a:t>
            </a:r>
          </a:p>
          <a:p>
            <a:pPr lvl="1"/>
            <a:r>
              <a:rPr lang="en-US" noProof="0" dirty="0" smtClean="0"/>
              <a:t>- Increase of communication effectiveness and perception of group process </a:t>
            </a:r>
            <a:r>
              <a:rPr lang="en-US" sz="1600" noProof="0" dirty="0" smtClean="0"/>
              <a:t>(Jain &amp; Solomon, 2000)</a:t>
            </a:r>
          </a:p>
          <a:p>
            <a:pPr lvl="1"/>
            <a:r>
              <a:rPr lang="en-US" noProof="0" dirty="0" smtClean="0"/>
              <a:t>- Problem of over-structuring </a:t>
            </a:r>
            <a:r>
              <a:rPr lang="en-US" sz="1600" noProof="0" dirty="0" smtClean="0"/>
              <a:t>(</a:t>
            </a:r>
            <a:r>
              <a:rPr lang="en-US" sz="1600" noProof="0" dirty="0" err="1" smtClean="0"/>
              <a:t>Schoop</a:t>
            </a:r>
            <a:r>
              <a:rPr lang="en-US" sz="1600" noProof="0" dirty="0" smtClean="0"/>
              <a:t> et al., 2003)</a:t>
            </a:r>
          </a:p>
          <a:p>
            <a:pPr lvl="1"/>
            <a:r>
              <a:rPr lang="en-US" noProof="0" dirty="0" smtClean="0"/>
              <a:t>- Without graphical support a lower number of offers, but more words per dyad were transmitted </a:t>
            </a:r>
            <a:r>
              <a:rPr lang="en-US" sz="1600" noProof="0" dirty="0" smtClean="0"/>
              <a:t>(Weber et al., 2006)</a:t>
            </a:r>
          </a:p>
          <a:p>
            <a:pPr lvl="1"/>
            <a:r>
              <a:rPr lang="en-US" b="1" noProof="0" dirty="0" smtClean="0"/>
              <a:t>- DSS users show more positive emotions </a:t>
            </a:r>
            <a:r>
              <a:rPr lang="en-US" sz="1600" noProof="0" dirty="0" smtClean="0"/>
              <a:t>(</a:t>
            </a:r>
            <a:r>
              <a:rPr lang="en-US" sz="1600" noProof="0" dirty="0" err="1" smtClean="0"/>
              <a:t>Kersten</a:t>
            </a:r>
            <a:r>
              <a:rPr lang="en-US" sz="1600" noProof="0" dirty="0" smtClean="0"/>
              <a:t>, 2004)</a:t>
            </a:r>
          </a:p>
          <a:p>
            <a:endParaRPr lang="en-US" noProof="0" dirty="0" smtClean="0"/>
          </a:p>
          <a:p>
            <a:r>
              <a:rPr lang="en-US" noProof="0" dirty="0" smtClean="0"/>
              <a:t>(AD)</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Foroughi</a:t>
            </a:r>
            <a:r>
              <a:rPr lang="en-US" sz="1200" kern="1200" noProof="0" dirty="0" smtClean="0">
                <a:solidFill>
                  <a:schemeClr val="tx1"/>
                </a:solidFill>
                <a:latin typeface="+mn-lt"/>
                <a:ea typeface="+mn-ea"/>
                <a:cs typeface="+mn-cs"/>
              </a:rPr>
              <a:t> et al. 1995): NSS allowed the negotiators to achieve higher joint outcomes, more balanced contracts, and higher satisfaction. Perceived negative climate was reduced.</a:t>
            </a:r>
          </a:p>
          <a:p>
            <a:endParaRPr lang="en-US" noProof="0" dirty="0" smtClean="0"/>
          </a:p>
          <a:p>
            <a:r>
              <a:rPr lang="en-US" sz="1200" kern="1200" noProof="0" dirty="0" smtClean="0">
                <a:solidFill>
                  <a:schemeClr val="tx1"/>
                </a:solidFill>
                <a:latin typeface="+mn-lt"/>
                <a:ea typeface="+mn-ea"/>
                <a:cs typeface="+mn-cs"/>
              </a:rPr>
              <a:t>{Perkins 1996 #1112}: Managers arrived at better (more fair) contracts (higher joint outcomes and more balanced contracts) in less time when provided with DSS</a:t>
            </a:r>
          </a:p>
          <a:p>
            <a:endParaRPr lang="en-US" noProof="0" dirty="0" smtClean="0"/>
          </a:p>
          <a:p>
            <a:r>
              <a:rPr lang="en-US" sz="1200" kern="1200" noProof="0" dirty="0" smtClean="0">
                <a:solidFill>
                  <a:schemeClr val="tx1"/>
                </a:solidFill>
                <a:latin typeface="+mn-lt"/>
                <a:ea typeface="+mn-ea"/>
                <a:cs typeface="+mn-cs"/>
              </a:rPr>
              <a:t>Delaney et al. (1997): DSS improves information processing, joint outcomes and contract balance. Electronic communication reduces negative climate. Positive impact on socio-emotional aspects of the negotiation, such as perceived satisfaction and negative climate as well as the information processing aspects. Although the DSS improved some aspects of the negotiation outcomes compared to no computer support, the comprehensive NSS provided a wider range of enhancements to the negotiation. These results thus provide support for Lira and </a:t>
            </a:r>
            <a:r>
              <a:rPr lang="en-US" sz="1200" kern="1200" noProof="0" dirty="0" err="1" smtClean="0">
                <a:solidFill>
                  <a:schemeClr val="tx1"/>
                </a:solidFill>
                <a:latin typeface="+mn-lt"/>
                <a:ea typeface="+mn-ea"/>
                <a:cs typeface="+mn-cs"/>
              </a:rPr>
              <a:t>Benbasat's</a:t>
            </a:r>
            <a:r>
              <a:rPr lang="en-US" sz="1200" kern="1200" noProof="0" dirty="0" smtClean="0">
                <a:solidFill>
                  <a:schemeClr val="tx1"/>
                </a:solidFill>
                <a:latin typeface="+mn-lt"/>
                <a:ea typeface="+mn-ea"/>
                <a:cs typeface="+mn-cs"/>
              </a:rPr>
              <a:t> [17] theory of negotiation, which recognizes the separate but important roles played by the two components of NSS - DSS and electronic communication - and hypothesizes that the effects of each component will be different. While the DSS plays the role of improving information processing capacities, the electronic communication component impacts positively on the sociological aspects of negotiator interaction.</a:t>
            </a:r>
          </a:p>
          <a:p>
            <a:endParaRPr lang="en-US" sz="1200" kern="1200" noProof="0" dirty="0" smtClean="0">
              <a:solidFill>
                <a:schemeClr val="tx1"/>
              </a:solidFill>
              <a:latin typeface="+mn-lt"/>
              <a:ea typeface="+mn-ea"/>
              <a:cs typeface="+mn-cs"/>
            </a:endParaRPr>
          </a:p>
          <a:p>
            <a:r>
              <a:rPr lang="en-US" sz="1200" kern="1200" noProof="0" dirty="0" err="1" smtClean="0">
                <a:solidFill>
                  <a:schemeClr val="tx1"/>
                </a:solidFill>
                <a:latin typeface="+mn-lt"/>
                <a:ea typeface="+mn-ea"/>
                <a:cs typeface="+mn-cs"/>
              </a:rPr>
              <a:t>Rangaswamy</a:t>
            </a:r>
            <a:r>
              <a:rPr lang="en-US" sz="1200" kern="1200" noProof="0" dirty="0" smtClean="0">
                <a:solidFill>
                  <a:schemeClr val="tx1"/>
                </a:solidFill>
                <a:latin typeface="+mn-lt"/>
                <a:ea typeface="+mn-ea"/>
                <a:cs typeface="+mn-cs"/>
              </a:rPr>
              <a:t> and Shell’s (1997): DSS users made more integrative trades; the support system played a key role in helping parties to overcome some of the barriers to integrative bargaining. Equivalence in outcomes (in terms of integrative trades) suggests that the mere use of computer technology will not improve negotiation outcomes (inconclusive results of studies regarding outcome).</a:t>
            </a:r>
          </a:p>
          <a:p>
            <a:endParaRPr lang="en-US" noProof="0" dirty="0" smtClean="0"/>
          </a:p>
          <a:p>
            <a:r>
              <a:rPr lang="en-US" sz="1200" kern="1200" noProof="0" dirty="0" smtClean="0">
                <a:solidFill>
                  <a:schemeClr val="tx1"/>
                </a:solidFill>
                <a:latin typeface="+mn-lt"/>
                <a:ea typeface="+mn-ea"/>
                <a:cs typeface="+mn-cs"/>
              </a:rPr>
              <a:t>Lim (2000): Confirms the positive influence of DSS on individual and joint outcomes. DSS reduces cognitive effort.</a:t>
            </a:r>
          </a:p>
          <a:p>
            <a:endParaRPr lang="en-US" noProof="0" dirty="0" smtClean="0"/>
          </a:p>
          <a:p>
            <a:r>
              <a:rPr lang="en-US" sz="1200" kern="1200" noProof="0" dirty="0" smtClean="0">
                <a:solidFill>
                  <a:schemeClr val="tx1"/>
                </a:solidFill>
                <a:latin typeface="+mn-lt"/>
                <a:ea typeface="+mn-ea"/>
                <a:cs typeface="+mn-cs"/>
              </a:rPr>
              <a:t>{Jain 2000 #1110}: DSS increases effectiveness of communication and perception of the group process (attitudes that measure the socio-emotional behavior). DSS and </a:t>
            </a:r>
            <a:r>
              <a:rPr lang="en-US" sz="1200" kern="1200" noProof="0" dirty="0" err="1" smtClean="0">
                <a:solidFill>
                  <a:schemeClr val="tx1"/>
                </a:solidFill>
                <a:latin typeface="+mn-lt"/>
                <a:ea typeface="+mn-ea"/>
                <a:cs typeface="+mn-cs"/>
              </a:rPr>
              <a:t>FtF</a:t>
            </a:r>
            <a:r>
              <a:rPr lang="en-US" sz="1200" kern="1200" noProof="0" dirty="0" smtClean="0">
                <a:solidFill>
                  <a:schemeClr val="tx1"/>
                </a:solidFill>
                <a:latin typeface="+mn-lt"/>
                <a:ea typeface="+mn-ea"/>
                <a:cs typeface="+mn-cs"/>
              </a:rPr>
              <a:t> two groups are equivalent on satisfaction with outcomes. </a:t>
            </a:r>
            <a:r>
              <a:rPr lang="en-US" sz="1200" kern="1200" noProof="0" dirty="0" err="1" smtClean="0">
                <a:solidFill>
                  <a:schemeClr val="tx1"/>
                </a:solidFill>
                <a:latin typeface="+mn-lt"/>
                <a:ea typeface="+mn-ea"/>
                <a:cs typeface="+mn-cs"/>
              </a:rPr>
              <a:t>FtF</a:t>
            </a:r>
            <a:r>
              <a:rPr lang="en-US" sz="1200" kern="1200" noProof="0" dirty="0" smtClean="0">
                <a:solidFill>
                  <a:schemeClr val="tx1"/>
                </a:solidFill>
                <a:latin typeface="+mn-lt"/>
                <a:ea typeface="+mn-ea"/>
                <a:cs typeface="+mn-cs"/>
              </a:rPr>
              <a:t> group achieved better outcomes.</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Schoop</a:t>
            </a:r>
            <a:r>
              <a:rPr lang="en-US" sz="1200" kern="1200" noProof="0" dirty="0" smtClean="0">
                <a:solidFill>
                  <a:schemeClr val="tx1"/>
                </a:solidFill>
                <a:latin typeface="+mn-lt"/>
                <a:ea typeface="+mn-ea"/>
                <a:cs typeface="+mn-cs"/>
              </a:rPr>
              <a:t> 2003 #871}: Problem of over-structuring</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 An individual's </a:t>
            </a:r>
            <a:r>
              <a:rPr lang="en-US" sz="1200" kern="1200" noProof="0" dirty="0" err="1" smtClean="0">
                <a:solidFill>
                  <a:schemeClr val="tx1"/>
                </a:solidFill>
                <a:latin typeface="+mn-lt"/>
                <a:ea typeface="+mn-ea"/>
                <a:cs typeface="+mn-cs"/>
              </a:rPr>
              <a:t>attentional</a:t>
            </a:r>
            <a:r>
              <a:rPr lang="en-US" sz="1200" kern="1200" noProof="0" dirty="0" smtClean="0">
                <a:solidFill>
                  <a:schemeClr val="tx1"/>
                </a:solidFill>
                <a:latin typeface="+mn-lt"/>
                <a:ea typeface="+mn-ea"/>
                <a:cs typeface="+mn-cs"/>
              </a:rPr>
              <a:t> capacity is split between internal (</a:t>
            </a:r>
            <a:r>
              <a:rPr lang="en-US" sz="1200" kern="1200" noProof="0" dirty="0" err="1" smtClean="0">
                <a:solidFill>
                  <a:schemeClr val="tx1"/>
                </a:solidFill>
                <a:latin typeface="+mn-lt"/>
                <a:ea typeface="+mn-ea"/>
                <a:cs typeface="+mn-cs"/>
              </a:rPr>
              <a:t>somesthetic</a:t>
            </a:r>
            <a:r>
              <a:rPr lang="en-US" sz="1200" kern="1200" noProof="0" dirty="0" smtClean="0">
                <a:solidFill>
                  <a:schemeClr val="tx1"/>
                </a:solidFill>
                <a:latin typeface="+mn-lt"/>
                <a:ea typeface="+mn-ea"/>
                <a:cs typeface="+mn-cs"/>
              </a:rPr>
              <a:t>) and external (environmental) stimuli (</a:t>
            </a:r>
            <a:r>
              <a:rPr lang="en-US" sz="1200" kern="1200" noProof="0" dirty="0" err="1" smtClean="0">
                <a:solidFill>
                  <a:schemeClr val="tx1"/>
                </a:solidFill>
                <a:latin typeface="+mn-lt"/>
                <a:ea typeface="+mn-ea"/>
                <a:cs typeface="+mn-cs"/>
              </a:rPr>
              <a:t>Blascovich</a:t>
            </a:r>
            <a:r>
              <a:rPr lang="en-US" sz="1200" kern="1200" noProof="0" dirty="0" smtClean="0">
                <a:solidFill>
                  <a:schemeClr val="tx1"/>
                </a:solidFill>
                <a:latin typeface="+mn-lt"/>
                <a:ea typeface="+mn-ea"/>
                <a:cs typeface="+mn-cs"/>
              </a:rPr>
              <a:t>, 1990, 1992) -&gt; tradeoff {Feldman 1995 #282}</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Kersten</a:t>
            </a:r>
            <a:r>
              <a:rPr lang="en-US" sz="1200" kern="1200" noProof="0" dirty="0" smtClean="0">
                <a:solidFill>
                  <a:schemeClr val="tx1"/>
                </a:solidFill>
                <a:latin typeface="+mn-lt"/>
                <a:ea typeface="+mn-ea"/>
                <a:cs typeface="+mn-cs"/>
              </a:rPr>
              <a:t> 2004 #555}: Differences in cognitive requirements; DSS users show more positive emotions. Trade-off between the loss of communication bandwidth and the gain of processing capability. </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(These systems, perhaps paradoxically, may be able to help their users in establishing rapport and trust, and reduce social-distance with the other party. They may facilitate employing the rational problem-solving approach together with counterpart-oriented positive emotional style.)</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-&gt; positive influence of the analytical tools on the relationship between the negotiators exemplified with their positive emotions</a:t>
            </a:r>
          </a:p>
          <a:p>
            <a:endParaRPr lang="en-US" noProof="0" dirty="0" smtClean="0"/>
          </a:p>
          <a:p>
            <a:r>
              <a:rPr lang="en-US" sz="1200" kern="1200" noProof="0" dirty="0" smtClean="0">
                <a:solidFill>
                  <a:schemeClr val="tx1"/>
                </a:solidFill>
                <a:latin typeface="+mn-lt"/>
                <a:ea typeface="+mn-ea"/>
                <a:cs typeface="+mn-cs"/>
              </a:rPr>
              <a:t>{Weber 2006 #1109}: Compared e-negotiations with and without graphical support. No difference in proportion of successful negotiations. Without graphical support a lower number of offers, but more words per dyad were transmitted.</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Hindriks</a:t>
            </a:r>
            <a:r>
              <a:rPr lang="en-US" sz="1200" kern="1200" noProof="0" dirty="0" smtClean="0">
                <a:solidFill>
                  <a:schemeClr val="tx1"/>
                </a:solidFill>
                <a:latin typeface="+mn-lt"/>
                <a:ea typeface="+mn-ea"/>
                <a:cs typeface="+mn-cs"/>
              </a:rPr>
              <a:t> 2008 #1115}: Negotiation is a complex emotional decision-making process but few people are effective negotiators. Adequate human-machine collaborative systems are required.</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Pommeranz</a:t>
            </a:r>
            <a:r>
              <a:rPr lang="en-US" sz="1200" kern="1200" noProof="0" dirty="0" smtClean="0">
                <a:solidFill>
                  <a:schemeClr val="tx1"/>
                </a:solidFill>
                <a:latin typeface="+mn-lt"/>
                <a:ea typeface="+mn-ea"/>
                <a:cs typeface="+mn-cs"/>
              </a:rPr>
              <a:t> 2009 #1116}: Decision and negotiation support research concentrates on technological solutions, but the social problems that they intend to solve are secondary or even completely neglected. </a:t>
            </a:r>
            <a:r>
              <a:rPr lang="en-US" sz="1200" kern="1200" noProof="0" dirty="0" err="1" smtClean="0">
                <a:solidFill>
                  <a:schemeClr val="tx1"/>
                </a:solidFill>
                <a:latin typeface="+mn-lt"/>
                <a:ea typeface="+mn-ea"/>
                <a:cs typeface="+mn-cs"/>
              </a:rPr>
              <a:t>Swaab</a:t>
            </a:r>
            <a:r>
              <a:rPr lang="en-US" sz="1200" kern="1200" noProof="0" dirty="0" smtClean="0">
                <a:solidFill>
                  <a:schemeClr val="tx1"/>
                </a:solidFill>
                <a:latin typeface="+mn-lt"/>
                <a:ea typeface="+mn-ea"/>
                <a:cs typeface="+mn-cs"/>
              </a:rPr>
              <a:t> and colleagues (</a:t>
            </a:r>
            <a:r>
              <a:rPr lang="en-US" sz="1200" kern="1200" noProof="0" dirty="0" err="1" smtClean="0">
                <a:solidFill>
                  <a:schemeClr val="tx1"/>
                </a:solidFill>
                <a:latin typeface="+mn-lt"/>
                <a:ea typeface="+mn-ea"/>
                <a:cs typeface="+mn-cs"/>
              </a:rPr>
              <a:t>Swaab</a:t>
            </a:r>
            <a:r>
              <a:rPr lang="en-US" sz="1200" kern="1200" noProof="0" dirty="0" smtClean="0">
                <a:solidFill>
                  <a:schemeClr val="tx1"/>
                </a:solidFill>
                <a:latin typeface="+mn-lt"/>
                <a:ea typeface="+mn-ea"/>
                <a:cs typeface="+mn-cs"/>
              </a:rPr>
              <a:t> et al. 2009) argue for a careful analysis of social and psychological processes in order to design good support systems. +</a:t>
            </a:r>
            <a:endParaRPr lang="en-US" noProof="0" dirty="0" smtClean="0"/>
          </a:p>
          <a:p>
            <a:r>
              <a:rPr lang="en-US" sz="1200" kern="1200" noProof="0" dirty="0" smtClean="0">
                <a:solidFill>
                  <a:schemeClr val="tx1"/>
                </a:solidFill>
                <a:latin typeface="+mn-lt"/>
                <a:ea typeface="+mn-ea"/>
                <a:cs typeface="+mn-cs"/>
              </a:rPr>
              <a:t>+ {Bui 1994 #1113}: Research on decision and negotiation support should look beyond the usual rational/instrumental perspective and also needs to incorporate socio-emotional aspects, to assess guidelines, functionality, and design issues of DSSs. Support influences the dynamics of negotiations by creating an atmosphere that emphasizes order, rationality, equality and empathy with the other party’s position. The impact of DSSs goes beyond analytical processing capabilities (Lim and </a:t>
            </a:r>
            <a:r>
              <a:rPr lang="en-US" sz="1200" kern="1200" noProof="0" dirty="0" err="1" smtClean="0">
                <a:solidFill>
                  <a:schemeClr val="tx1"/>
                </a:solidFill>
                <a:latin typeface="+mn-lt"/>
                <a:ea typeface="+mn-ea"/>
                <a:cs typeface="+mn-cs"/>
              </a:rPr>
              <a:t>Benbasat</a:t>
            </a:r>
            <a:r>
              <a:rPr lang="en-US" sz="1200" kern="1200" noProof="0" dirty="0" smtClean="0">
                <a:solidFill>
                  <a:schemeClr val="tx1"/>
                </a:solidFill>
                <a:latin typeface="+mn-lt"/>
                <a:ea typeface="+mn-ea"/>
                <a:cs typeface="+mn-cs"/>
              </a:rPr>
              <a:t>, 1991) and also affects the socio-emotional tone of the interaction. Normative and socio-emotional biases, while not completely eliminated, may be controlled and limited to a degree.</a:t>
            </a:r>
          </a:p>
          <a:p>
            <a:endParaRPr lang="en-US" noProof="0" dirty="0" smtClean="0"/>
          </a:p>
          <a:p>
            <a:r>
              <a:rPr lang="en-US" sz="1200" kern="1200" noProof="0" dirty="0" smtClean="0">
                <a:solidFill>
                  <a:schemeClr val="tx1"/>
                </a:solidFill>
                <a:latin typeface="+mn-lt"/>
                <a:ea typeface="+mn-ea"/>
                <a:cs typeface="+mn-cs"/>
              </a:rPr>
              <a:t>{</a:t>
            </a:r>
            <a:r>
              <a:rPr lang="en-US" sz="1200" kern="1200" noProof="0" dirty="0" err="1" smtClean="0">
                <a:solidFill>
                  <a:schemeClr val="tx1"/>
                </a:solidFill>
                <a:latin typeface="+mn-lt"/>
                <a:ea typeface="+mn-ea"/>
                <a:cs typeface="+mn-cs"/>
              </a:rPr>
              <a:t>Broekens</a:t>
            </a:r>
            <a:r>
              <a:rPr lang="en-US" sz="1200" kern="1200" noProof="0" dirty="0" smtClean="0">
                <a:solidFill>
                  <a:schemeClr val="tx1"/>
                </a:solidFill>
                <a:latin typeface="+mn-lt"/>
                <a:ea typeface="+mn-ea"/>
                <a:cs typeface="+mn-cs"/>
              </a:rPr>
              <a:t> 2010 #1117}: Affect is an important issue to consider when developing a negotiation support system. Up until now, a negotiation support system (NSS) supports negotiators with the rational part of the negotiation process, but they should also help negotiators cope with the interplay between emotion and the negotiation process. Emotions are strongly linked to motivation, which means that the expression of emotion during the negotiation process should be taken as a signal (fear - pessimistic; anger, enthusiasm - optimistic; value claiming; strategic use of emotion; …).</a:t>
            </a:r>
            <a:endParaRPr lang="en-US" noProof="0" dirty="0" smtClean="0"/>
          </a:p>
          <a:p>
            <a:endParaRPr lang="en-US" sz="1200" kern="1200" noProof="0" dirty="0" smtClean="0">
              <a:solidFill>
                <a:schemeClr val="tx1"/>
              </a:solidFill>
              <a:latin typeface="+mn-lt"/>
              <a:ea typeface="+mn-ea"/>
              <a:cs typeface="+mn-cs"/>
            </a:endParaRPr>
          </a:p>
          <a:p>
            <a:r>
              <a:rPr lang="en-US" sz="1200" kern="1200" noProof="0" dirty="0" smtClean="0">
                <a:solidFill>
                  <a:schemeClr val="tx1"/>
                </a:solidFill>
                <a:latin typeface="+mn-lt"/>
                <a:ea typeface="+mn-ea"/>
                <a:cs typeface="+mn-cs"/>
              </a:rPr>
              <a:t>-&gt; {</a:t>
            </a:r>
            <a:r>
              <a:rPr lang="en-US" sz="1200" kern="1200" noProof="0" dirty="0" err="1" smtClean="0">
                <a:solidFill>
                  <a:schemeClr val="tx1"/>
                </a:solidFill>
                <a:latin typeface="+mn-lt"/>
                <a:ea typeface="+mn-ea"/>
                <a:cs typeface="+mn-cs"/>
              </a:rPr>
              <a:t>Kersten</a:t>
            </a:r>
            <a:r>
              <a:rPr lang="en-US" sz="1200" kern="1200" noProof="0" dirty="0" smtClean="0">
                <a:solidFill>
                  <a:schemeClr val="tx1"/>
                </a:solidFill>
                <a:latin typeface="+mn-lt"/>
                <a:ea typeface="+mn-ea"/>
                <a:cs typeface="+mn-cs"/>
              </a:rPr>
              <a:t> 2007 #498}{</a:t>
            </a:r>
            <a:r>
              <a:rPr lang="en-US" sz="1200" kern="1200" noProof="0" dirty="0" err="1" smtClean="0">
                <a:solidFill>
                  <a:schemeClr val="tx1"/>
                </a:solidFill>
                <a:latin typeface="+mn-lt"/>
                <a:ea typeface="+mn-ea"/>
                <a:cs typeface="+mn-cs"/>
              </a:rPr>
              <a:t>Turel</a:t>
            </a:r>
            <a:r>
              <a:rPr lang="en-US" sz="1200" kern="1200" noProof="0" dirty="0" smtClean="0">
                <a:solidFill>
                  <a:schemeClr val="tx1"/>
                </a:solidFill>
                <a:latin typeface="+mn-lt"/>
                <a:ea typeface="+mn-ea"/>
                <a:cs typeface="+mn-cs"/>
              </a:rPr>
              <a:t> 2007 #992}: Research should focus on how Decision or Negotiation Support affects interactions between the negotiators</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 The provision of this support has been the object of little attention on the part of DSS researchers (</a:t>
            </a:r>
            <a:r>
              <a:rPr lang="en-US" sz="1200" kern="1200" noProof="0" dirty="0" err="1" smtClean="0">
                <a:solidFill>
                  <a:schemeClr val="tx1"/>
                </a:solidFill>
                <a:latin typeface="+mn-lt"/>
                <a:ea typeface="+mn-ea"/>
                <a:cs typeface="+mn-cs"/>
              </a:rPr>
              <a:t>Te’eni</a:t>
            </a:r>
            <a:r>
              <a:rPr lang="en-US" sz="1200" kern="1200" noProof="0" dirty="0" smtClean="0">
                <a:solidFill>
                  <a:schemeClr val="tx1"/>
                </a:solidFill>
                <a:latin typeface="+mn-lt"/>
                <a:ea typeface="+mn-ea"/>
                <a:cs typeface="+mn-cs"/>
              </a:rPr>
              <a:t>, 1992)</a:t>
            </a:r>
            <a:br>
              <a:rPr lang="en-US" sz="1200" kern="1200" noProof="0" dirty="0" smtClean="0">
                <a:solidFill>
                  <a:schemeClr val="tx1"/>
                </a:solidFill>
                <a:latin typeface="+mn-lt"/>
                <a:ea typeface="+mn-ea"/>
                <a:cs typeface="+mn-cs"/>
              </a:rPr>
            </a:br>
            <a:r>
              <a:rPr lang="en-US" sz="1200" kern="1200" noProof="0" dirty="0" smtClean="0">
                <a:solidFill>
                  <a:schemeClr val="tx1"/>
                </a:solidFill>
                <a:latin typeface="+mn-lt"/>
                <a:ea typeface="+mn-ea"/>
                <a:cs typeface="+mn-cs"/>
              </a:rPr>
              <a:t>- The research of DSS in negotiations has neglected the communication perspective (individual, interpersonal, dyadic, and temporal perspectives) {</a:t>
            </a:r>
            <a:r>
              <a:rPr lang="en-US" sz="1200" kern="1200" noProof="0" dirty="0" err="1" smtClean="0">
                <a:solidFill>
                  <a:schemeClr val="tx1"/>
                </a:solidFill>
                <a:latin typeface="+mn-lt"/>
                <a:ea typeface="+mn-ea"/>
                <a:cs typeface="+mn-cs"/>
              </a:rPr>
              <a:t>Weigand</a:t>
            </a:r>
            <a:r>
              <a:rPr lang="en-US" sz="1200" kern="1200" noProof="0" dirty="0" smtClean="0">
                <a:solidFill>
                  <a:schemeClr val="tx1"/>
                </a:solidFill>
                <a:latin typeface="+mn-lt"/>
                <a:ea typeface="+mn-ea"/>
                <a:cs typeface="+mn-cs"/>
              </a:rPr>
              <a:t> 2003 #1036}</a:t>
            </a:r>
            <a:endParaRPr lang="en-US" noProof="0" dirty="0" smtClean="0"/>
          </a:p>
          <a:p>
            <a:endParaRPr lang="en-US" noProof="0" dirty="0" smtClean="0"/>
          </a:p>
          <a:p>
            <a:endParaRPr lang="en-US" noProof="0"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20000"/>
          </a:bodyPr>
          <a:lstStyle/>
          <a:p>
            <a:r>
              <a:rPr lang="en-US" dirty="0" smtClean="0"/>
              <a:t>Dimensional vs.</a:t>
            </a:r>
          </a:p>
          <a:p>
            <a:pPr marL="228600" indent="-228600">
              <a:buAutoNum type="alphaLcParenBoth"/>
            </a:pPr>
            <a:r>
              <a:rPr lang="en-US" baseline="0" dirty="0" smtClean="0"/>
              <a:t>Componential perspective: Mostly appraisal theories (Scherer, Lazarus, Smith, </a:t>
            </a:r>
            <a:r>
              <a:rPr lang="en-US" baseline="0" dirty="0" err="1" smtClean="0"/>
              <a:t>Ortony</a:t>
            </a:r>
            <a:r>
              <a:rPr lang="en-US" baseline="0" dirty="0" smtClean="0"/>
              <a:t>, </a:t>
            </a:r>
            <a:r>
              <a:rPr lang="en-US" baseline="0" dirty="0" err="1" smtClean="0"/>
              <a:t>Frijda</a:t>
            </a:r>
            <a:r>
              <a:rPr lang="en-US" baseline="0" dirty="0" smtClean="0"/>
              <a:t>): </a:t>
            </a:r>
            <a:r>
              <a:rPr lang="en-US" sz="1200" kern="1200" dirty="0" smtClean="0">
                <a:solidFill>
                  <a:schemeClr val="tx1"/>
                </a:solidFill>
                <a:latin typeface="+mn-lt"/>
                <a:ea typeface="+mn-ea"/>
                <a:cs typeface="+mn-cs"/>
              </a:rPr>
              <a:t>This perspective is mainly shaped by cognitive appraisal theories which basically explicate that emotions are linked to anterior functions of the organism {</a:t>
            </a:r>
            <a:r>
              <a:rPr lang="en-US" sz="1200" kern="1200" dirty="0" err="1" smtClean="0">
                <a:solidFill>
                  <a:schemeClr val="tx1"/>
                </a:solidFill>
                <a:latin typeface="+mn-lt"/>
                <a:ea typeface="+mn-ea"/>
                <a:cs typeface="+mn-cs"/>
              </a:rPr>
              <a:t>Gratch</a:t>
            </a:r>
            <a:r>
              <a:rPr lang="en-US" sz="1200" kern="1200" dirty="0" smtClean="0">
                <a:solidFill>
                  <a:schemeClr val="tx1"/>
                </a:solidFill>
                <a:latin typeface="+mn-lt"/>
                <a:ea typeface="+mn-ea"/>
                <a:cs typeface="+mn-cs"/>
              </a:rPr>
              <a:t> 2009 #1259}{Smith 1985 #907}{</a:t>
            </a:r>
            <a:r>
              <a:rPr lang="en-US" sz="1200" kern="1200" dirty="0" err="1" smtClean="0">
                <a:solidFill>
                  <a:schemeClr val="tx1"/>
                </a:solidFill>
                <a:latin typeface="+mn-lt"/>
                <a:ea typeface="+mn-ea"/>
                <a:cs typeface="+mn-cs"/>
              </a:rPr>
              <a:t>Broekens</a:t>
            </a:r>
            <a:r>
              <a:rPr lang="en-US" sz="1200" kern="1200" dirty="0" smtClean="0">
                <a:solidFill>
                  <a:schemeClr val="tx1"/>
                </a:solidFill>
                <a:latin typeface="+mn-lt"/>
                <a:ea typeface="+mn-ea"/>
                <a:cs typeface="+mn-cs"/>
              </a:rPr>
              <a:t> 2010 #1117}. In particular, it is the appraisal of the environment or ones context, which is believed to be responsible for differences in emotional experiences {Scherer 1999 #953}. In other words, the meaning attributed to a context by an individual precedes his or her emotional responses {Parkinson 2009 #1265}. Hence different appraisals of events are responsible for different emotions {</a:t>
            </a:r>
            <a:r>
              <a:rPr lang="en-US" sz="1200" kern="1200" dirty="0" err="1" smtClean="0">
                <a:solidFill>
                  <a:schemeClr val="tx1"/>
                </a:solidFill>
                <a:latin typeface="+mn-lt"/>
                <a:ea typeface="+mn-ea"/>
                <a:cs typeface="+mn-cs"/>
              </a:rPr>
              <a:t>Frijda</a:t>
            </a:r>
            <a:r>
              <a:rPr lang="en-US" sz="1200" kern="1200" dirty="0" smtClean="0">
                <a:solidFill>
                  <a:schemeClr val="tx1"/>
                </a:solidFill>
                <a:latin typeface="+mn-lt"/>
                <a:ea typeface="+mn-ea"/>
                <a:cs typeface="+mn-cs"/>
              </a:rPr>
              <a:t> 2009 #1279}. Since these different appraisals are based on different cognitive processes it is concluded that the interpretation of environmental stimuli is cognitively driven {</a:t>
            </a:r>
            <a:r>
              <a:rPr lang="en-US" sz="1200" kern="1200" dirty="0" err="1" smtClean="0">
                <a:solidFill>
                  <a:schemeClr val="tx1"/>
                </a:solidFill>
                <a:latin typeface="+mn-lt"/>
                <a:ea typeface="+mn-ea"/>
                <a:cs typeface="+mn-cs"/>
              </a:rPr>
              <a:t>Broekens</a:t>
            </a:r>
            <a:r>
              <a:rPr lang="en-US" sz="1200" kern="1200" dirty="0" smtClean="0">
                <a:solidFill>
                  <a:schemeClr val="tx1"/>
                </a:solidFill>
                <a:latin typeface="+mn-lt"/>
                <a:ea typeface="+mn-ea"/>
                <a:cs typeface="+mn-cs"/>
              </a:rPr>
              <a:t> 2010 #1117}. Emotions are thus viewed as resulting from cognitive evaluations, which are necessary for attributing personal relevance to contexts {Scherer 2001 #1139}. The central issue is that of personal relevance or meaning attributed to a situation. Accordingly, similar contexts may be interpreted very differently and result in different emotions, just as very different contexts may be interpreted similarly and result in similar emotions {</a:t>
            </a:r>
            <a:r>
              <a:rPr lang="en-US" sz="1200" kern="1200" dirty="0" err="1" smtClean="0">
                <a:solidFill>
                  <a:schemeClr val="tx1"/>
                </a:solidFill>
                <a:latin typeface="+mn-lt"/>
                <a:ea typeface="+mn-ea"/>
                <a:cs typeface="+mn-cs"/>
              </a:rPr>
              <a:t>Balahur</a:t>
            </a:r>
            <a:r>
              <a:rPr lang="en-US" sz="1200" kern="1200" dirty="0" smtClean="0">
                <a:solidFill>
                  <a:schemeClr val="tx1"/>
                </a:solidFill>
                <a:latin typeface="+mn-lt"/>
                <a:ea typeface="+mn-ea"/>
                <a:cs typeface="+mn-cs"/>
              </a:rPr>
              <a:t> 2012 #1194}{Parkinson 2009 #1265}. Hence, the organism’s cognitive evaluation, or appraisal, of a situation is assumed to be influenced by various cognitive dimensions or factors of judgment {Smith 1985 #907}, referred to as appraisal variables or criteria {</a:t>
            </a:r>
            <a:r>
              <a:rPr lang="en-US" sz="1200" kern="1200" dirty="0" err="1" smtClean="0">
                <a:solidFill>
                  <a:schemeClr val="tx1"/>
                </a:solidFill>
                <a:latin typeface="+mn-lt"/>
                <a:ea typeface="+mn-ea"/>
                <a:cs typeface="+mn-cs"/>
              </a:rPr>
              <a:t>Gratch</a:t>
            </a:r>
            <a:r>
              <a:rPr lang="en-US" sz="1200" kern="1200" dirty="0" smtClean="0">
                <a:solidFill>
                  <a:schemeClr val="tx1"/>
                </a:solidFill>
                <a:latin typeface="+mn-lt"/>
                <a:ea typeface="+mn-ea"/>
                <a:cs typeface="+mn-cs"/>
              </a:rPr>
              <a:t> 2009 #1259}{</a:t>
            </a:r>
            <a:r>
              <a:rPr lang="en-US" sz="1200" kern="1200" dirty="0" err="1" smtClean="0">
                <a:solidFill>
                  <a:schemeClr val="tx1"/>
                </a:solidFill>
                <a:latin typeface="+mn-lt"/>
                <a:ea typeface="+mn-ea"/>
                <a:cs typeface="+mn-cs"/>
              </a:rPr>
              <a:t>Balahur</a:t>
            </a:r>
            <a:r>
              <a:rPr lang="en-US" sz="1200" kern="1200" dirty="0" smtClean="0">
                <a:solidFill>
                  <a:schemeClr val="tx1"/>
                </a:solidFill>
                <a:latin typeface="+mn-lt"/>
                <a:ea typeface="+mn-ea"/>
                <a:cs typeface="+mn-cs"/>
              </a:rPr>
              <a:t> 2012 #1194}. Importantly, distinct appraisal variables are believed to be related to distinct appraisals, which further relate to distinct emotions. Thus, the kind of emotion being experienced depends on the activation or deactivation of certain appraisal variables. The relationship of these variables with specific, distinct emotions is therefore sometimes explained as taking a tree-shaped form {</a:t>
            </a:r>
            <a:r>
              <a:rPr lang="en-US" sz="1200" kern="1200" dirty="0" err="1" smtClean="0">
                <a:solidFill>
                  <a:schemeClr val="tx1"/>
                </a:solidFill>
                <a:latin typeface="+mn-lt"/>
                <a:ea typeface="+mn-ea"/>
                <a:cs typeface="+mn-cs"/>
              </a:rPr>
              <a:t>Cowie</a:t>
            </a:r>
            <a:r>
              <a:rPr lang="en-US" sz="1200" kern="1200" dirty="0" smtClean="0">
                <a:solidFill>
                  <a:schemeClr val="tx1"/>
                </a:solidFill>
                <a:latin typeface="+mn-lt"/>
                <a:ea typeface="+mn-ea"/>
                <a:cs typeface="+mn-cs"/>
              </a:rPr>
              <a:t> 2003 #1303}. Depending on the appraisal variables of interest, as well as on the emotions of interest, different interconnections, and accordingly explanations for these, have been found. Thus, there is no truly universal conceptualization of emotions in line with this perspective, due to the existence of different appraisal theories.</a:t>
            </a:r>
          </a:p>
          <a:p>
            <a:pPr marL="228600" indent="-228600">
              <a:buAutoNum type="alphaLcParenBoth"/>
            </a:pPr>
            <a:endParaRPr lang="en-US" sz="1200" kern="1200" dirty="0" smtClean="0">
              <a:solidFill>
                <a:schemeClr val="tx1"/>
              </a:solidFill>
              <a:latin typeface="+mn-lt"/>
              <a:ea typeface="+mn-ea"/>
              <a:cs typeface="+mn-cs"/>
            </a:endParaRPr>
          </a:p>
          <a:p>
            <a:pPr marL="228600" indent="-228600">
              <a:buAutoNum type="alphaLcParenBoth"/>
            </a:pPr>
            <a:r>
              <a:rPr lang="en-US" sz="1200" kern="1200" dirty="0" smtClean="0">
                <a:solidFill>
                  <a:schemeClr val="tx1"/>
                </a:solidFill>
                <a:latin typeface="+mn-lt"/>
                <a:ea typeface="+mn-ea"/>
                <a:cs typeface="+mn-cs"/>
              </a:rPr>
              <a:t>Categorical perspective: A categorical perspective of emotions presumes that each distinct emotion can be uniquely linked to specific somatic responses {</a:t>
            </a:r>
            <a:r>
              <a:rPr lang="en-US" sz="1200" kern="1200" dirty="0" err="1" smtClean="0">
                <a:solidFill>
                  <a:schemeClr val="tx1"/>
                </a:solidFill>
                <a:latin typeface="+mn-lt"/>
                <a:ea typeface="+mn-ea"/>
                <a:cs typeface="+mn-cs"/>
              </a:rPr>
              <a:t>Gratch</a:t>
            </a:r>
            <a:r>
              <a:rPr lang="en-US" sz="1200" kern="1200" dirty="0" smtClean="0">
                <a:solidFill>
                  <a:schemeClr val="tx1"/>
                </a:solidFill>
                <a:latin typeface="+mn-lt"/>
                <a:ea typeface="+mn-ea"/>
                <a:cs typeface="+mn-cs"/>
              </a:rPr>
              <a:t> 2009 #1259}{</a:t>
            </a:r>
            <a:r>
              <a:rPr lang="en-US" sz="1200" kern="1200" dirty="0" err="1" smtClean="0">
                <a:solidFill>
                  <a:schemeClr val="tx1"/>
                </a:solidFill>
                <a:latin typeface="+mn-lt"/>
                <a:ea typeface="+mn-ea"/>
                <a:cs typeface="+mn-cs"/>
              </a:rPr>
              <a:t>Mauss</a:t>
            </a:r>
            <a:r>
              <a:rPr lang="en-US" sz="1200" kern="1200" dirty="0" smtClean="0">
                <a:solidFill>
                  <a:schemeClr val="tx1"/>
                </a:solidFill>
                <a:latin typeface="+mn-lt"/>
                <a:ea typeface="+mn-ea"/>
                <a:cs typeface="+mn-cs"/>
              </a:rPr>
              <a:t> 2009 #1281}, similar to appraisal theories. Within this perspective the aim is to develop a list of words, or an “affective lexicon” {</a:t>
            </a:r>
            <a:r>
              <a:rPr lang="en-US" sz="1200" kern="1200" dirty="0" err="1" smtClean="0">
                <a:solidFill>
                  <a:schemeClr val="tx1"/>
                </a:solidFill>
                <a:latin typeface="+mn-lt"/>
                <a:ea typeface="+mn-ea"/>
                <a:cs typeface="+mn-cs"/>
              </a:rPr>
              <a:t>Ortony</a:t>
            </a:r>
            <a:r>
              <a:rPr lang="en-US" sz="1200" kern="1200" dirty="0" smtClean="0">
                <a:solidFill>
                  <a:schemeClr val="tx1"/>
                </a:solidFill>
                <a:latin typeface="+mn-lt"/>
                <a:ea typeface="+mn-ea"/>
                <a:cs typeface="+mn-cs"/>
              </a:rPr>
              <a:t> 1987 #731}, and to link these words with particular discrete emotions. Empirical research, however, only addressed a very limited number of words, and thus emotions, at a time, which means that emotions have been added to the “affective lexicon” in isolation from each other {Butt 2006 #135}. The categorical perspective of discrete emotions is thus generally attested a lack of comprehensibility {Butt 2006 #135}{Butt 2005 #136}. In particular emotions are being categorized and labeled based on commonplace or ordinary language, by using either quantitative {Fehr 1984 #1312} or qualitative {</a:t>
            </a:r>
            <a:r>
              <a:rPr lang="en-US" sz="1200" kern="1200" dirty="0" err="1" smtClean="0">
                <a:solidFill>
                  <a:schemeClr val="tx1"/>
                </a:solidFill>
                <a:latin typeface="+mn-lt"/>
                <a:ea typeface="+mn-ea"/>
                <a:cs typeface="+mn-cs"/>
              </a:rPr>
              <a:t>Ortony</a:t>
            </a:r>
            <a:r>
              <a:rPr lang="en-US" sz="1200" kern="1200" dirty="0" smtClean="0">
                <a:solidFill>
                  <a:schemeClr val="tx1"/>
                </a:solidFill>
                <a:latin typeface="+mn-lt"/>
                <a:ea typeface="+mn-ea"/>
                <a:cs typeface="+mn-cs"/>
              </a:rPr>
              <a:t> 1988 #1305} methods {</a:t>
            </a:r>
            <a:r>
              <a:rPr lang="en-US" sz="1200" kern="1200" dirty="0" err="1" smtClean="0">
                <a:solidFill>
                  <a:schemeClr val="tx1"/>
                </a:solidFill>
                <a:latin typeface="+mn-lt"/>
                <a:ea typeface="+mn-ea"/>
                <a:cs typeface="+mn-cs"/>
              </a:rPr>
              <a:t>Cowie</a:t>
            </a:r>
            <a:r>
              <a:rPr lang="en-US" sz="1200" kern="1200" dirty="0" smtClean="0">
                <a:solidFill>
                  <a:schemeClr val="tx1"/>
                </a:solidFill>
                <a:latin typeface="+mn-lt"/>
                <a:ea typeface="+mn-ea"/>
                <a:cs typeface="+mn-cs"/>
              </a:rPr>
              <a:t> 2003 #1303}. Based on these efforts of classification researchers developed affective lexicons of different volume. For example, {Fehr 1984 #1312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outlined 196 distinct emotions, whereas {Shaver 1987 #891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outlined 213. The shortcoming of these classifications, however, is that they might not capture “every shade of emotion” {</a:t>
            </a:r>
            <a:r>
              <a:rPr lang="en-US" sz="1200" kern="1200" dirty="0" err="1" smtClean="0">
                <a:solidFill>
                  <a:schemeClr val="tx1"/>
                </a:solidFill>
                <a:latin typeface="+mn-lt"/>
                <a:ea typeface="+mn-ea"/>
                <a:cs typeface="+mn-cs"/>
              </a:rPr>
              <a:t>Cowie</a:t>
            </a:r>
            <a:r>
              <a:rPr lang="en-US" sz="1200" kern="1200" dirty="0" smtClean="0">
                <a:solidFill>
                  <a:schemeClr val="tx1"/>
                </a:solidFill>
                <a:latin typeface="+mn-lt"/>
                <a:ea typeface="+mn-ea"/>
                <a:cs typeface="+mn-cs"/>
              </a:rPr>
              <a:t> 2003 #1303: 13}, irrespective of how long the list of emotion words may be. In addition there is a trade-off with respect to completeness, universality, comprehensibility, and usefulness that needs to be taken into account. This is exemplified by {</a:t>
            </a:r>
            <a:r>
              <a:rPr lang="en-US" sz="1200" kern="1200" dirty="0" err="1" smtClean="0">
                <a:solidFill>
                  <a:schemeClr val="tx1"/>
                </a:solidFill>
                <a:latin typeface="+mn-lt"/>
                <a:ea typeface="+mn-ea"/>
                <a:cs typeface="+mn-cs"/>
              </a:rPr>
              <a:t>Cowie</a:t>
            </a:r>
            <a:r>
              <a:rPr lang="en-US" sz="1200" kern="1200" dirty="0" smtClean="0">
                <a:solidFill>
                  <a:schemeClr val="tx1"/>
                </a:solidFill>
                <a:latin typeface="+mn-lt"/>
                <a:ea typeface="+mn-ea"/>
                <a:cs typeface="+mn-cs"/>
              </a:rPr>
              <a:t> 2003 #1303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who argue that a list of e.g. 60 words may be too complex to be tractable, but too simple to determine meaningful distinctions. Moreover a strict classification of emotions may be problematic since one emotional term, e.g. anger, may be used and interpreted in different ways. Anger, for example, could be further sub-classified as “cold anger” and “hot anger” {Scherer 1986 #1313}.</a:t>
            </a:r>
          </a:p>
          <a:p>
            <a:pPr marL="228600" indent="-228600">
              <a:buAutoNum type="alphaLcParenBoth"/>
            </a:pPr>
            <a:endParaRPr lang="en-US" sz="1200" kern="1200" dirty="0" smtClean="0">
              <a:solidFill>
                <a:schemeClr val="tx1"/>
              </a:solidFill>
              <a:latin typeface="+mn-lt"/>
              <a:ea typeface="+mn-ea"/>
              <a:cs typeface="+mn-cs"/>
            </a:endParaRPr>
          </a:p>
          <a:p>
            <a:pPr marL="228600" indent="-228600">
              <a:buAutoNum type="alphaLcParenBoth"/>
            </a:pPr>
            <a:r>
              <a:rPr lang="en-US" sz="1200" kern="1200" dirty="0" smtClean="0">
                <a:solidFill>
                  <a:schemeClr val="tx1"/>
                </a:solidFill>
                <a:latin typeface="+mn-lt"/>
                <a:ea typeface="+mn-ea"/>
                <a:cs typeface="+mn-cs"/>
              </a:rPr>
              <a:t>Dimensional perspective: Dimensional perspectives of emotions intend to specify the general, relational structure of affect {Daly 1983 #204}, based on the assumption that emotions can be described by a number of underlying and related dimensions {</a:t>
            </a:r>
            <a:r>
              <a:rPr lang="en-US" sz="1200" kern="1200" dirty="0" err="1" smtClean="0">
                <a:solidFill>
                  <a:schemeClr val="tx1"/>
                </a:solidFill>
                <a:latin typeface="+mn-lt"/>
                <a:ea typeface="+mn-ea"/>
                <a:cs typeface="+mn-cs"/>
              </a:rPr>
              <a:t>Broekens</a:t>
            </a:r>
            <a:r>
              <a:rPr lang="en-US" sz="1200" kern="1200" dirty="0" smtClean="0">
                <a:solidFill>
                  <a:schemeClr val="tx1"/>
                </a:solidFill>
                <a:latin typeface="+mn-lt"/>
                <a:ea typeface="+mn-ea"/>
                <a:cs typeface="+mn-cs"/>
              </a:rPr>
              <a:t> 2010 #1117}. Importantly it is proposed that a large number of emotions can be described by very few, general affective dimensions {Russell 2003 #1290}. This presumption is rooted in the understanding that several psychological and physiological commonalties are shared by a number of distinct emotions {</a:t>
            </a:r>
            <a:r>
              <a:rPr lang="en-US" sz="1200" kern="1200" dirty="0" err="1" smtClean="0">
                <a:solidFill>
                  <a:schemeClr val="tx1"/>
                </a:solidFill>
                <a:latin typeface="+mn-lt"/>
                <a:ea typeface="+mn-ea"/>
                <a:cs typeface="+mn-cs"/>
              </a:rPr>
              <a:t>Seo</a:t>
            </a:r>
            <a:r>
              <a:rPr lang="en-US" sz="1200" kern="1200" dirty="0" smtClean="0">
                <a:solidFill>
                  <a:schemeClr val="tx1"/>
                </a:solidFill>
                <a:latin typeface="+mn-lt"/>
                <a:ea typeface="+mn-ea"/>
                <a:cs typeface="+mn-cs"/>
              </a:rPr>
              <a:t> 2008 #957}{</a:t>
            </a:r>
            <a:r>
              <a:rPr lang="en-US" sz="1200" kern="1200" dirty="0" err="1" smtClean="0">
                <a:solidFill>
                  <a:schemeClr val="tx1"/>
                </a:solidFill>
                <a:latin typeface="+mn-lt"/>
                <a:ea typeface="+mn-ea"/>
                <a:cs typeface="+mn-cs"/>
              </a:rPr>
              <a:t>Gratch</a:t>
            </a:r>
            <a:r>
              <a:rPr lang="en-US" sz="1200" kern="1200" dirty="0" smtClean="0">
                <a:solidFill>
                  <a:schemeClr val="tx1"/>
                </a:solidFill>
                <a:latin typeface="+mn-lt"/>
                <a:ea typeface="+mn-ea"/>
                <a:cs typeface="+mn-cs"/>
              </a:rPr>
              <a:t> 2009 #1259}{</a:t>
            </a:r>
            <a:r>
              <a:rPr lang="en-US" sz="1200" kern="1200" dirty="0" err="1" smtClean="0">
                <a:solidFill>
                  <a:schemeClr val="tx1"/>
                </a:solidFill>
                <a:latin typeface="+mn-lt"/>
                <a:ea typeface="+mn-ea"/>
                <a:cs typeface="+mn-cs"/>
              </a:rPr>
              <a:t>Mauss</a:t>
            </a:r>
            <a:r>
              <a:rPr lang="en-US" sz="1200" kern="1200" dirty="0" smtClean="0">
                <a:solidFill>
                  <a:schemeClr val="tx1"/>
                </a:solidFill>
                <a:latin typeface="+mn-lt"/>
                <a:ea typeface="+mn-ea"/>
                <a:cs typeface="+mn-cs"/>
              </a:rPr>
              <a:t> 2009 #1281}. Put in more simple terms, it is argued that discrete emotions are defined by certain underlying affective dimensions. Hence the primary issue is to identify these dimensions. One of the most prominent dimensional models of emotions is the </a:t>
            </a:r>
            <a:r>
              <a:rPr lang="en-US" sz="1200" u="sng" kern="1200" dirty="0" smtClean="0">
                <a:solidFill>
                  <a:schemeClr val="tx1"/>
                </a:solidFill>
                <a:latin typeface="+mn-lt"/>
                <a:ea typeface="+mn-ea"/>
                <a:cs typeface="+mn-cs"/>
              </a:rPr>
              <a:t>circumplex</a:t>
            </a:r>
            <a:r>
              <a:rPr lang="en-US" sz="1200" kern="1200" dirty="0" smtClean="0">
                <a:solidFill>
                  <a:schemeClr val="tx1"/>
                </a:solidFill>
                <a:latin typeface="+mn-lt"/>
                <a:ea typeface="+mn-ea"/>
                <a:cs typeface="+mn-cs"/>
              </a:rPr>
              <a:t> model of affect {Russell 1980 #853}, which is described by the two bipolar affective dimensions of valence (pleasure and displeasure) as well as degree of arousal (arousal and sleepiness) {Russell 1978 #851}{Russell 1979 #852}. Both of these dimensions are defined as subjective feelings or experiences of pleasantness or unpleasantness and activation or deactivation, respectively {Feldman Barrett 1998 #277}. A second prominent model is the </a:t>
            </a:r>
            <a:r>
              <a:rPr lang="en-US" sz="1200" u="sng" kern="1200" dirty="0" smtClean="0">
                <a:solidFill>
                  <a:schemeClr val="tx1"/>
                </a:solidFill>
                <a:latin typeface="+mn-lt"/>
                <a:ea typeface="+mn-ea"/>
                <a:cs typeface="+mn-cs"/>
              </a:rPr>
              <a:t>PANA model</a:t>
            </a:r>
            <a:r>
              <a:rPr lang="en-US" sz="1200" kern="1200" dirty="0" smtClean="0">
                <a:solidFill>
                  <a:schemeClr val="tx1"/>
                </a:solidFill>
                <a:latin typeface="+mn-lt"/>
                <a:ea typeface="+mn-ea"/>
                <a:cs typeface="+mn-cs"/>
              </a:rPr>
              <a:t> of positive activation (PA) and negative activation (NA) {Watson 1985 #1030}. Importantly both of these models consensually assume that the predominant number of emotional phenomena can be explained by two underlying bipolar dimensions {Russell 1978 #851}{Russell 1979 #852}{Watson 1985 #1030}. Also it has been shown that these dimensions provide a basic structure to emotional phenomena by spanning a two-dimensional Cartesian space, around which affective states are ordered in a circular manner {Russell 1979 #852}{Schaefer 1966 #1334}{Feldman 1995 #282}. Thus, “any affective state may be defined by its placement relative to circumplex dimensions” {Feldman 1995 #282: 153}.</a:t>
            </a:r>
          </a:p>
          <a:p>
            <a:pPr marL="228600" indent="-228600">
              <a:buAutoNum type="alphaLcParenBoth"/>
            </a:pPr>
            <a:endParaRPr lang="en-US" sz="1200" kern="1200" dirty="0" smtClean="0">
              <a:solidFill>
                <a:schemeClr val="tx1"/>
              </a:solidFill>
              <a:latin typeface="+mn-lt"/>
              <a:ea typeface="+mn-ea"/>
              <a:cs typeface="+mn-cs"/>
            </a:endParaRPr>
          </a:p>
          <a:p>
            <a:pPr marL="228600" indent="-228600">
              <a:buNone/>
            </a:pPr>
            <a:r>
              <a:rPr lang="en-US" sz="1200" kern="1200" dirty="0" smtClean="0">
                <a:solidFill>
                  <a:schemeClr val="tx1"/>
                </a:solidFill>
                <a:latin typeface="+mn-lt"/>
                <a:ea typeface="+mn-ea"/>
                <a:cs typeface="+mn-cs"/>
              </a:rPr>
              <a:t>Advantages of a dimensional perspective</a:t>
            </a:r>
            <a:r>
              <a:rPr lang="en-US" sz="1200" kern="1200" baseline="0" dirty="0" smtClean="0">
                <a:solidFill>
                  <a:schemeClr val="tx1"/>
                </a:solidFill>
                <a:latin typeface="+mn-lt"/>
                <a:ea typeface="+mn-ea"/>
                <a:cs typeface="+mn-cs"/>
              </a:rPr>
              <a:t> over the other two: </a:t>
            </a:r>
            <a:r>
              <a:rPr lang="en-US" sz="1200" kern="1200" dirty="0" smtClean="0">
                <a:solidFill>
                  <a:schemeClr val="tx1"/>
                </a:solidFill>
                <a:latin typeface="+mn-lt"/>
                <a:ea typeface="+mn-ea"/>
                <a:cs typeface="+mn-cs"/>
              </a:rPr>
              <a:t>In sum, the affective circumplex and its underlying conceptualization of core affect is a valuable framework to identify distinct emotional episodes, i.e. expressed emotions, and to define these based on their degree of valence and arousal. As compared to a componential perspective in line with appraisal theories, it is advantageous not to characterize emotions as fixed entities that can be ordered into detailed taxonomies, since emotions that are classified into specific taxonomies may not be fully defined by these and may not be mutually independent from other taxonomies {</a:t>
            </a:r>
            <a:r>
              <a:rPr lang="en-US" sz="1200" kern="1200" dirty="0" err="1" smtClean="0">
                <a:solidFill>
                  <a:schemeClr val="tx1"/>
                </a:solidFill>
                <a:latin typeface="+mn-lt"/>
                <a:ea typeface="+mn-ea"/>
                <a:cs typeface="+mn-cs"/>
              </a:rPr>
              <a:t>Frijda</a:t>
            </a:r>
            <a:r>
              <a:rPr lang="en-US" sz="1200" kern="1200" dirty="0" smtClean="0">
                <a:solidFill>
                  <a:schemeClr val="tx1"/>
                </a:solidFill>
                <a:latin typeface="+mn-lt"/>
                <a:ea typeface="+mn-ea"/>
                <a:cs typeface="+mn-cs"/>
              </a:rPr>
              <a:t> 2009 #1279}. The categorical perspective of emotions shares this limitation and is further also based on a conceptualization of emotions as subjective feeling states {</a:t>
            </a:r>
            <a:r>
              <a:rPr lang="en-US" sz="1200" kern="1200" dirty="0" err="1" smtClean="0">
                <a:solidFill>
                  <a:schemeClr val="tx1"/>
                </a:solidFill>
                <a:latin typeface="+mn-lt"/>
                <a:ea typeface="+mn-ea"/>
                <a:cs typeface="+mn-cs"/>
              </a:rPr>
              <a:t>Broekens</a:t>
            </a:r>
            <a:r>
              <a:rPr lang="en-US" sz="1200" kern="1200" dirty="0" smtClean="0">
                <a:solidFill>
                  <a:schemeClr val="tx1"/>
                </a:solidFill>
                <a:latin typeface="+mn-lt"/>
                <a:ea typeface="+mn-ea"/>
                <a:cs typeface="+mn-cs"/>
              </a:rPr>
              <a:t> 2010 #1117}. The dimensional perspective of emotions, to which the affective circumplex belongs, is however based on the analysis of displayed emotions, mostly facially expressed emotions {Smith 1985 #907}{</a:t>
            </a:r>
            <a:r>
              <a:rPr lang="en-US" sz="1200" kern="1200" dirty="0" err="1" smtClean="0">
                <a:solidFill>
                  <a:schemeClr val="tx1"/>
                </a:solidFill>
                <a:latin typeface="+mn-lt"/>
                <a:ea typeface="+mn-ea"/>
                <a:cs typeface="+mn-cs"/>
              </a:rPr>
              <a:t>Cowie</a:t>
            </a:r>
            <a:r>
              <a:rPr lang="en-US" sz="1200" kern="1200" dirty="0" smtClean="0">
                <a:solidFill>
                  <a:schemeClr val="tx1"/>
                </a:solidFill>
                <a:latin typeface="+mn-lt"/>
                <a:ea typeface="+mn-ea"/>
                <a:cs typeface="+mn-cs"/>
              </a:rPr>
              <a:t> 2003 #1303}. Also when disregarding these theoretical and methodological differences, a dimensional perspective is to be preferred as it is more parsimonious and better able to grasp the central, basic elements of emotions {</a:t>
            </a:r>
            <a:r>
              <a:rPr lang="en-US" sz="1200" kern="1200" dirty="0" err="1" smtClean="0">
                <a:solidFill>
                  <a:schemeClr val="tx1"/>
                </a:solidFill>
                <a:latin typeface="+mn-lt"/>
                <a:ea typeface="+mn-ea"/>
                <a:cs typeface="+mn-cs"/>
              </a:rPr>
              <a:t>Mauss</a:t>
            </a:r>
            <a:r>
              <a:rPr lang="en-US" sz="1200" kern="1200" dirty="0" smtClean="0">
                <a:solidFill>
                  <a:schemeClr val="tx1"/>
                </a:solidFill>
                <a:latin typeface="+mn-lt"/>
                <a:ea typeface="+mn-ea"/>
                <a:cs typeface="+mn-cs"/>
              </a:rPr>
              <a:t> 2009 #1281}.</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fontScale="92500" lnSpcReduction="20000"/>
          </a:bodyPr>
          <a:lstStyle/>
          <a:p>
            <a:r>
              <a:rPr lang="en-US" dirty="0" smtClean="0"/>
              <a:t>The tricky part: Negotiations of different lengths</a:t>
            </a:r>
            <a:r>
              <a:rPr lang="en-US" baseline="0" dirty="0" smtClean="0"/>
              <a:t> </a:t>
            </a:r>
            <a:r>
              <a:rPr lang="en-US" baseline="0" dirty="0" smtClean="0">
                <a:sym typeface="Wingdings" pitchFamily="2" charset="2"/>
              </a:rPr>
              <a:t> thus phase models are very useful</a:t>
            </a:r>
          </a:p>
          <a:p>
            <a:r>
              <a:rPr lang="en-US" baseline="0" dirty="0" smtClean="0">
                <a:sym typeface="Wingdings" pitchFamily="2" charset="2"/>
              </a:rPr>
              <a:t>The next tricky part then: Phases in different negotiations need not be equally long  thus data driven split points for each! Negotiation individually</a:t>
            </a:r>
          </a:p>
          <a:p>
            <a:endParaRPr lang="en-US" baseline="0" dirty="0" smtClean="0">
              <a:sym typeface="Wingdings" pitchFamily="2" charset="2"/>
            </a:endParaRPr>
          </a:p>
          <a:p>
            <a:r>
              <a:rPr lang="en-US" sz="1200" kern="1200" dirty="0" smtClean="0">
                <a:solidFill>
                  <a:schemeClr val="tx1"/>
                </a:solidFill>
                <a:latin typeface="+mn-lt"/>
                <a:ea typeface="+mn-ea"/>
                <a:cs typeface="+mn-cs"/>
              </a:rPr>
              <a:t>The classical” descriptive phase model is a three-phase model provided by {Douglas 1962 #246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upon which most other phase models are based {Putnam 1990 #799}{Gulliver 1979 #371}{Pruitt 1981 #1357}{Abbott 1986 #1385}{Walton 1965 #1386}. Her phases are denominated as establishing the negotiation range, reconnoitering the range, and precipitating the decision-reaching crises, which can, as indicated before, be summarized as initiation, problem solving, and resolution phases. </a:t>
            </a:r>
            <a:endParaRPr lang="en-US" dirty="0" smtClean="0"/>
          </a:p>
          <a:p>
            <a:r>
              <a:rPr lang="en-US" sz="1200" kern="1200" dirty="0" smtClean="0">
                <a:solidFill>
                  <a:schemeClr val="tx1"/>
                </a:solidFill>
                <a:latin typeface="+mn-lt"/>
                <a:ea typeface="+mn-ea"/>
                <a:cs typeface="+mn-cs"/>
              </a:rPr>
              <a:t>Based on these traditional phase models of negotiations, more recent models were developed and tested {Adair 2005 #8}{</a:t>
            </a:r>
            <a:r>
              <a:rPr lang="en-US" sz="1200" kern="1200" dirty="0" err="1" smtClean="0">
                <a:solidFill>
                  <a:schemeClr val="tx1"/>
                </a:solidFill>
                <a:latin typeface="+mn-lt"/>
                <a:ea typeface="+mn-ea"/>
                <a:cs typeface="+mn-cs"/>
              </a:rPr>
              <a:t>Broekens</a:t>
            </a:r>
            <a:r>
              <a:rPr lang="en-US" sz="1200" kern="1200" dirty="0" smtClean="0">
                <a:solidFill>
                  <a:schemeClr val="tx1"/>
                </a:solidFill>
                <a:latin typeface="+mn-lt"/>
                <a:ea typeface="+mn-ea"/>
                <a:cs typeface="+mn-cs"/>
              </a:rPr>
              <a:t> 2010 #1117}{Morris 2000 #677}. {Morris 2000 #677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propose a four-phase model that differentiates opening moves, positioning, problem solving, and endgame. Their model is one of the very few that explicitly focuses on emotions by explaining that specific relational problems arising in each of the negotiation phases can be resolved with specific emotional behaviors. Consequently, it is argued that negotiation progress, in terms of moving from one phase to the next, depends on the expressions of certain kinds of emotions at certain points in time as well as the inter-personal effects of these. {Adair 2005 #8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propose a similar four-phase model of negotiations that includes relational positioning, identifying the problem, generating solutions, and reaching agreement phases. Their phases are described by general competitive and cooperative behaviors of the negotiators, whereas a move from one phase to the next indicates a shift or change of these behaviors. {</a:t>
            </a:r>
            <a:r>
              <a:rPr lang="en-US" sz="1200" kern="1200" dirty="0" err="1" smtClean="0">
                <a:solidFill>
                  <a:schemeClr val="tx1"/>
                </a:solidFill>
                <a:latin typeface="+mn-lt"/>
                <a:ea typeface="+mn-ea"/>
                <a:cs typeface="+mn-cs"/>
              </a:rPr>
              <a:t>Broekens</a:t>
            </a:r>
            <a:r>
              <a:rPr lang="en-US" sz="1200" kern="1200" dirty="0" smtClean="0">
                <a:solidFill>
                  <a:schemeClr val="tx1"/>
                </a:solidFill>
                <a:latin typeface="+mn-lt"/>
                <a:ea typeface="+mn-ea"/>
                <a:cs typeface="+mn-cs"/>
              </a:rPr>
              <a:t> 2010 #1117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propose a four-phase model, which includes the phases of private preparation, joint exploration, bidding, and closing. In their model the first phase, however, is a pre-negotiation phase, whereas in the previous two models {Adair 2005 #8}{Morris 2000 #677} the first phase already pertains to the negotiation process. Hence, this model is more closely oriented at the traditional three-phase models originating from {Douglas 1962 #246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with the addition of a pre-negotiation planning phase.</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Here also explain:</a:t>
            </a:r>
          </a:p>
          <a:p>
            <a:pPr>
              <a:buFontTx/>
              <a:buChar char="-"/>
            </a:pPr>
            <a:r>
              <a:rPr lang="en-US" dirty="0" smtClean="0"/>
              <a:t> that we</a:t>
            </a:r>
            <a:r>
              <a:rPr lang="en-US" baseline="0" dirty="0" smtClean="0"/>
              <a:t> have dyadic data</a:t>
            </a:r>
          </a:p>
          <a:p>
            <a:pPr>
              <a:buFontTx/>
              <a:buChar char="-"/>
            </a:pPr>
            <a:r>
              <a:rPr lang="en-US" dirty="0" smtClean="0"/>
              <a:t> indistinguishable dyad members </a:t>
            </a:r>
            <a:r>
              <a:rPr lang="en-US" dirty="0" smtClean="0">
                <a:sym typeface="Wingdings" pitchFamily="2" charset="2"/>
              </a:rPr>
              <a:t> analytical challenge</a:t>
            </a:r>
          </a:p>
          <a:p>
            <a:pPr>
              <a:buFontTx/>
              <a:buChar char="-"/>
            </a:pPr>
            <a:r>
              <a:rPr lang="en-US" dirty="0" smtClean="0">
                <a:sym typeface="Wingdings" pitchFamily="2" charset="2"/>
              </a:rPr>
              <a:t> Interdependence is of UTMOST importance in any dyadic design, such as when analyzing negotiations</a:t>
            </a:r>
          </a:p>
          <a:p>
            <a:pPr>
              <a:buFontTx/>
              <a:buChar char="-"/>
            </a:pPr>
            <a:r>
              <a:rPr lang="en-US" dirty="0" smtClean="0">
                <a:sym typeface="Wingdings" pitchFamily="2" charset="2"/>
              </a:rPr>
              <a:t> we need to treat that accordingly by using the correct methods (ICCS, APIMs)</a:t>
            </a:r>
          </a:p>
          <a:p>
            <a:pPr>
              <a:buFontTx/>
              <a:buChar char="-"/>
            </a:pPr>
            <a:r>
              <a:rPr lang="en-US" baseline="0" dirty="0" smtClean="0">
                <a:sym typeface="Wingdings" pitchFamily="2" charset="2"/>
              </a:rPr>
              <a:t> to understand what is actually happening we need to use a multilevel framework: collective, intra-personal, inter-personal, temporal + [within and between phases]</a:t>
            </a:r>
          </a:p>
          <a:p>
            <a:pPr>
              <a:buFontTx/>
              <a:buChar char="-"/>
            </a:pPr>
            <a:endParaRPr lang="en-US" baseline="0" dirty="0" smtClean="0">
              <a:sym typeface="Wingdings" pitchFamily="2" charset="2"/>
            </a:endParaRPr>
          </a:p>
          <a:p>
            <a:pPr>
              <a:buFontTx/>
              <a:buNone/>
            </a:pPr>
            <a:r>
              <a:rPr lang="en-US" baseline="0" dirty="0" smtClean="0">
                <a:sym typeface="Wingdings" pitchFamily="2" charset="2"/>
              </a:rPr>
              <a:t>We need the collective level because we have indistinguishable dyad members, otherwise the individual scores can be used (in addition)</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Paired samples t-tests (of course)</a:t>
            </a:r>
          </a:p>
          <a:p>
            <a:endParaRPr lang="en-US" dirty="0" smtClean="0"/>
          </a:p>
          <a:p>
            <a:r>
              <a:rPr lang="en-US" dirty="0" smtClean="0"/>
              <a:t>Interesting part: phase 2 &gt; phase 3: with DSS PA increases / without DSS NA decreases</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Interesting parts: in both displeasure increases</a:t>
            </a:r>
            <a:r>
              <a:rPr lang="en-US" baseline="0" dirty="0" smtClean="0"/>
              <a:t> / with DSS activation increases / without DSS activation remains somewhat stable</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9</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Also use this to shoe and explain that using ALL</a:t>
            </a:r>
            <a:r>
              <a:rPr lang="en-US" baseline="0" dirty="0" smtClean="0"/>
              <a:t> 4 DIMENSIONS is necessary (maybe)</a:t>
            </a:r>
          </a:p>
          <a:p>
            <a:endParaRPr lang="en-US" baseline="0" dirty="0" smtClean="0"/>
          </a:p>
          <a:p>
            <a:r>
              <a:rPr lang="en-US" dirty="0" smtClean="0"/>
              <a:t>Final CI (Welch two sample t-test): Mean diff: -0.0903 / </a:t>
            </a:r>
            <a:r>
              <a:rPr lang="en-US" dirty="0" err="1" smtClean="0"/>
              <a:t>df</a:t>
            </a:r>
            <a:r>
              <a:rPr lang="en-US" dirty="0" smtClean="0"/>
              <a:t>=16.93 / t=-2.144 / sig.=.047</a:t>
            </a:r>
          </a:p>
          <a:p>
            <a:endParaRPr lang="en-US" dirty="0" smtClean="0"/>
          </a:p>
          <a:p>
            <a:r>
              <a:rPr lang="en-US" dirty="0" smtClean="0"/>
              <a:t>This DIFFERENCE between failed negotiations with and without a DSS we will explore further subsequently, based on our multilevel framework …</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10</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Also explain in line with previous results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explanations</a:t>
            </a:r>
            <a:r>
              <a:rPr lang="en-US" baseline="0" dirty="0" smtClean="0"/>
              <a:t> from my results (as in results)</a:t>
            </a:r>
            <a:endParaRPr lang="en-US" dirty="0" smtClean="0"/>
          </a:p>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Also explain in line with previous results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explanations</a:t>
            </a:r>
            <a:r>
              <a:rPr lang="en-US" baseline="0" dirty="0" smtClean="0"/>
              <a:t> from my results (as in results)</a:t>
            </a:r>
            <a:endParaRPr lang="en-US" dirty="0" smtClean="0"/>
          </a:p>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12</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Also explain in line with previous results</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explanations</a:t>
            </a:r>
            <a:r>
              <a:rPr lang="en-US" baseline="0" dirty="0" smtClean="0"/>
              <a:t> from my results (as in results)</a:t>
            </a:r>
            <a:endParaRPr lang="en-US" dirty="0" smtClean="0"/>
          </a:p>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13</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Only actor effects with DSS (no effects without DSS)</a:t>
            </a:r>
          </a:p>
          <a:p>
            <a:endParaRPr lang="en-US" dirty="0" smtClean="0"/>
          </a:p>
          <a:p>
            <a:r>
              <a:rPr lang="en-US" dirty="0" smtClean="0"/>
              <a:t>VA (p=0.031), AP/DD (p=0.021), AD/DP (p=0.093)</a:t>
            </a:r>
          </a:p>
          <a:p>
            <a:endParaRPr lang="en-US" dirty="0" smtClean="0"/>
          </a:p>
          <a:p>
            <a:r>
              <a:rPr lang="en-US" dirty="0" smtClean="0"/>
              <a:t>MEANS:</a:t>
            </a:r>
          </a:p>
          <a:p>
            <a:r>
              <a:rPr lang="en-US" dirty="0" smtClean="0"/>
              <a:t>Negotiators who show</a:t>
            </a:r>
            <a:r>
              <a:rPr lang="en-US" baseline="0" dirty="0" smtClean="0"/>
              <a:t> more (less) pleasure in phase 2, show more (less) pleasure in phase 3</a:t>
            </a:r>
          </a:p>
          <a:p>
            <a:r>
              <a:rPr lang="en-US" dirty="0" smtClean="0"/>
              <a:t>Negotiators who show</a:t>
            </a:r>
            <a:r>
              <a:rPr lang="en-US" baseline="0" dirty="0" smtClean="0"/>
              <a:t> more activated pleasure in phase 2, show more activated pleasure in phase 3</a:t>
            </a:r>
          </a:p>
          <a:p>
            <a:r>
              <a:rPr lang="en-US" dirty="0" smtClean="0"/>
              <a:t>Negotiators who show</a:t>
            </a:r>
            <a:r>
              <a:rPr lang="en-US" baseline="0" dirty="0" smtClean="0"/>
              <a:t> more deactivated pleasure in phase 2, show more deactivated pleasure in phase 3</a:t>
            </a:r>
          </a:p>
          <a:p>
            <a:endParaRPr lang="en-US" baseline="0" dirty="0" smtClean="0"/>
          </a:p>
          <a:p>
            <a:r>
              <a:rPr lang="en-US" baseline="0" dirty="0" smtClean="0"/>
              <a:t>Explanation for differences between DSS and </a:t>
            </a:r>
            <a:r>
              <a:rPr lang="en-US" baseline="0" dirty="0" err="1" smtClean="0"/>
              <a:t>noDSS</a:t>
            </a:r>
            <a:r>
              <a:rPr lang="en-US" baseline="0" dirty="0" smtClean="0"/>
              <a:t>:</a:t>
            </a:r>
          </a:p>
          <a:p>
            <a:r>
              <a:rPr lang="en-US" baseline="0" dirty="0" smtClean="0"/>
              <a:t>We know that a DSS can induces agreement oriented communication or increase the satisfaction with the negotiations process, which is argued to potentially increase (at least to some extent) emotional stability -&gt;</a:t>
            </a:r>
          </a:p>
          <a:p>
            <a:r>
              <a:rPr lang="en-US" baseline="0" dirty="0" smtClean="0"/>
              <a:t>And that is why observe these differences here, we have some more “stability” of affective behaviors over a prolonged period of time (phase 2 to phase 3)</a:t>
            </a:r>
          </a:p>
          <a:p>
            <a:r>
              <a:rPr lang="en-US" baseline="0" dirty="0" smtClean="0"/>
              <a:t>ALSO the additional information of a DSS and its impact on cognitive resources (cognitive effort decreases) mean that a negotiator has more cognitive abilities available for example to pay more attention to his own affective behaviors, so affective awareness may increase</a:t>
            </a:r>
          </a:p>
          <a:p>
            <a:r>
              <a:rPr lang="en-US" baseline="0" dirty="0" smtClean="0"/>
              <a:t>OR due to the additional information of the DSS a negotiator may be more satisfied with the progression of the negotiation, which results in some stability of affective behaviors</a:t>
            </a:r>
          </a:p>
          <a:p>
            <a:endParaRPr lang="en-US" baseline="0" dirty="0" smtClean="0"/>
          </a:p>
        </p:txBody>
      </p:sp>
      <p:sp>
        <p:nvSpPr>
          <p:cNvPr id="4" name="Foliennummernplatzhalter 3"/>
          <p:cNvSpPr>
            <a:spLocks noGrp="1"/>
          </p:cNvSpPr>
          <p:nvPr>
            <p:ph type="sldNum" sz="quarter" idx="10"/>
          </p:nvPr>
        </p:nvSpPr>
        <p:spPr/>
        <p:txBody>
          <a:bodyPr/>
          <a:lstStyle/>
          <a:p>
            <a:fld id="{B873E339-E7B4-4BB5-B6FE-F296F6027579}" type="slidenum">
              <a:rPr lang="en-US" smtClean="0"/>
              <a:pPr/>
              <a:t>14</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AC (p=0.081) AP/DD (p=0.054)</a:t>
            </a:r>
          </a:p>
          <a:p>
            <a:endParaRPr lang="en-US" dirty="0" smtClean="0"/>
          </a:p>
          <a:p>
            <a:r>
              <a:rPr lang="en-US" dirty="0" smtClean="0"/>
              <a:t>MEANS:</a:t>
            </a:r>
          </a:p>
          <a:p>
            <a:r>
              <a:rPr lang="en-US" dirty="0" smtClean="0"/>
              <a:t>- Negotiators who show more AD in phase 2, show more DD in phase 3</a:t>
            </a:r>
          </a:p>
          <a:p>
            <a:r>
              <a:rPr lang="en-US" dirty="0" smtClean="0"/>
              <a:t>- Negotiators who show more displeasure in phase 2, show less activation in phase 3</a:t>
            </a:r>
          </a:p>
        </p:txBody>
      </p:sp>
      <p:sp>
        <p:nvSpPr>
          <p:cNvPr id="4" name="Foliennummernplatzhalter 3"/>
          <p:cNvSpPr>
            <a:spLocks noGrp="1"/>
          </p:cNvSpPr>
          <p:nvPr>
            <p:ph type="sldNum" sz="quarter" idx="10"/>
          </p:nvPr>
        </p:nvSpPr>
        <p:spPr/>
        <p:txBody>
          <a:bodyPr/>
          <a:lstStyle/>
          <a:p>
            <a:fld id="{B873E339-E7B4-4BB5-B6FE-F296F6027579}" type="slidenum">
              <a:rPr lang="en-US" smtClean="0"/>
              <a:pPr/>
              <a:t>15</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VA (p=0.086, 0.079, 0.049), AC (p=0.039, 0.016), AP/DD (p=0.003), AD/DP</a:t>
            </a:r>
            <a:r>
              <a:rPr lang="en-US" baseline="0" dirty="0" smtClean="0"/>
              <a:t> (p=0.064)</a:t>
            </a:r>
          </a:p>
          <a:p>
            <a:endParaRPr lang="en-US" baseline="0" dirty="0" smtClean="0"/>
          </a:p>
          <a:p>
            <a:r>
              <a:rPr lang="en-US" baseline="0" dirty="0" smtClean="0"/>
              <a:t>MEANS:</a:t>
            </a:r>
          </a:p>
          <a:p>
            <a:r>
              <a:rPr lang="en-US" dirty="0" smtClean="0"/>
              <a:t>On VA</a:t>
            </a:r>
          </a:p>
          <a:p>
            <a:r>
              <a:rPr lang="en-US" dirty="0" smtClean="0"/>
              <a:t>Negotiators who show more displeasure in phase 2, show more displeasure in phase 3</a:t>
            </a:r>
          </a:p>
          <a:p>
            <a:r>
              <a:rPr lang="en-US" dirty="0" smtClean="0"/>
              <a:t>Negotiators who show less activation in phase 2, show more displeasure in phase 3</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Negotiators who’s opponent shows less activation in phase 2, show more displeasure in phase 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AC</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Negotiators who’s opponent shows more pleasure in phase 2, show more activation in phase 3</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Negotiators who’s opponent shows less (more) activation in phase 2, show more less (more) in phase 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AP/DD</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Negotiators who’s opponent shows more DD in phase 2, show more DD in phase 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 AD/DP</a:t>
            </a:r>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Negotiators who show more DD in phase 2, show more AD in phase 3</a:t>
            </a:r>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endParaRPr lang="en-US" dirty="0" smtClean="0"/>
          </a:p>
          <a:p>
            <a:endParaRPr lang="en-US" dirty="0" smtClean="0"/>
          </a:p>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16</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baseline="0" dirty="0" smtClean="0">
                <a:solidFill>
                  <a:schemeClr val="tx1"/>
                </a:solidFill>
                <a:latin typeface="+mn-lt"/>
                <a:ea typeface="+mn-ea"/>
                <a:cs typeface="+mn-cs"/>
              </a:rPr>
              <a:t>Individuals facing acute time pressure, who are fatigued, or who are working under environmental noise experience increased need for closure, have lower epistemic motivation, and engage in more superficial and less deliberate information processing (De </a:t>
            </a:r>
            <a:r>
              <a:rPr lang="en-US" sz="1200" kern="1200" baseline="0" dirty="0" err="1" smtClean="0">
                <a:solidFill>
                  <a:schemeClr val="tx1"/>
                </a:solidFill>
                <a:latin typeface="+mn-lt"/>
                <a:ea typeface="+mn-ea"/>
                <a:cs typeface="+mn-cs"/>
              </a:rPr>
              <a:t>Dreu</a:t>
            </a:r>
            <a:r>
              <a:rPr lang="en-US" sz="1200" kern="1200" baseline="0" dirty="0" smtClean="0">
                <a:solidFill>
                  <a:schemeClr val="tx1"/>
                </a:solidFill>
                <a:latin typeface="+mn-lt"/>
                <a:ea typeface="+mn-ea"/>
                <a:cs typeface="+mn-cs"/>
              </a:rPr>
              <a:t>, 2003;</a:t>
            </a:r>
          </a:p>
          <a:p>
            <a:r>
              <a:rPr lang="nl-NL" sz="1200" kern="1200" baseline="0" dirty="0" smtClean="0">
                <a:solidFill>
                  <a:schemeClr val="tx1"/>
                </a:solidFill>
                <a:latin typeface="+mn-lt"/>
                <a:ea typeface="+mn-ea"/>
                <a:cs typeface="+mn-cs"/>
              </a:rPr>
              <a:t>62 Gerben A. Van Kleef et al. De Grada et al., 1999; Van Kleef et al., 2004b).</a:t>
            </a:r>
          </a:p>
          <a:p>
            <a:r>
              <a:rPr lang="en-US" sz="1200" kern="1200" baseline="0" dirty="0" smtClean="0">
                <a:solidFill>
                  <a:schemeClr val="tx1"/>
                </a:solidFill>
                <a:latin typeface="+mn-lt"/>
                <a:ea typeface="+mn-ea"/>
                <a:cs typeface="+mn-cs"/>
              </a:rPr>
              <a:t>Perceived competitiveness in and of itself may heighten epistemic motivation.</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We propose that inferential processes take precedence over affective processes when the situation is perceived as predominantly competitive and/or recipients have high epistemic motivation and a concomitant tendency to engage in deliberate information processing. Conversely, we propose that affective reactions take precedence over inferential processes when the situation is perceived as predominantly cooperative and/or epistemic motivation is low.</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Regardless of the nature of the situation, anger tends to elicit negative impressions, reciprocal feelings of anger, and a reduced desire to work together (e.g., Friedman </a:t>
            </a:r>
            <a:r>
              <a:rPr lang="nl-NL" sz="1200" kern="1200" baseline="0" dirty="0" smtClean="0">
                <a:solidFill>
                  <a:schemeClr val="tx1"/>
                </a:solidFill>
                <a:latin typeface="+mn-lt"/>
                <a:ea typeface="+mn-ea"/>
                <a:cs typeface="+mn-cs"/>
              </a:rPr>
              <a:t>et al., 2004; Kopelman et al., 2006; Van Beest et al., 2008; Van Kleef et al., 80 Gerben A. Van Kleef et al. </a:t>
            </a:r>
            <a:r>
              <a:rPr lang="en-US" sz="1200" kern="1200" baseline="0" dirty="0" smtClean="0">
                <a:solidFill>
                  <a:schemeClr val="tx1"/>
                </a:solidFill>
                <a:latin typeface="+mn-lt"/>
                <a:ea typeface="+mn-ea"/>
                <a:cs typeface="+mn-cs"/>
              </a:rPr>
              <a:t>2004a,b). However, in competitive settings these affective reactions have few consequences for the social decisions people make, unless epistemic motivation is undermined (Van </a:t>
            </a:r>
            <a:r>
              <a:rPr lang="en-US" sz="1200" kern="1200" baseline="0" dirty="0" err="1" smtClean="0">
                <a:solidFill>
                  <a:schemeClr val="tx1"/>
                </a:solidFill>
                <a:latin typeface="+mn-lt"/>
                <a:ea typeface="+mn-ea"/>
                <a:cs typeface="+mn-cs"/>
              </a:rPr>
              <a:t>Dijk</a:t>
            </a:r>
            <a:r>
              <a:rPr lang="en-US" sz="1200" kern="1200" baseline="0" dirty="0" smtClean="0">
                <a:solidFill>
                  <a:schemeClr val="tx1"/>
                </a:solidFill>
                <a:latin typeface="+mn-lt"/>
                <a:ea typeface="+mn-ea"/>
                <a:cs typeface="+mn-cs"/>
              </a:rPr>
              <a:t> et al., 2008). Instead, decisions are fueled by the strategic inferences people draw regarding the other’s toughness, which tend to overrule tendencies to react negatively to a counterpart’s anger. Thus, even though individuals may experience a desire to retaliate to their counterpart’s anger, they often choose not to do so in order to secure an agreement (Van </a:t>
            </a:r>
            <a:r>
              <a:rPr lang="en-US" sz="1200" kern="1200" baseline="0" dirty="0" err="1" smtClean="0">
                <a:solidFill>
                  <a:schemeClr val="tx1"/>
                </a:solidFill>
                <a:latin typeface="+mn-lt"/>
                <a:ea typeface="+mn-ea"/>
                <a:cs typeface="+mn-cs"/>
              </a:rPr>
              <a:t>Kleef</a:t>
            </a:r>
            <a:r>
              <a:rPr lang="en-US" sz="1200" kern="1200" baseline="0" dirty="0" smtClean="0">
                <a:solidFill>
                  <a:schemeClr val="tx1"/>
                </a:solidFill>
                <a:latin typeface="+mn-lt"/>
                <a:ea typeface="+mn-ea"/>
                <a:cs typeface="+mn-cs"/>
              </a:rPr>
              <a:t> &amp; Coˆ </a:t>
            </a:r>
            <a:r>
              <a:rPr lang="en-US" sz="1200" kern="1200" baseline="0" dirty="0" err="1" smtClean="0">
                <a:solidFill>
                  <a:schemeClr val="tx1"/>
                </a:solidFill>
                <a:latin typeface="+mn-lt"/>
                <a:ea typeface="+mn-ea"/>
                <a:cs typeface="+mn-cs"/>
              </a:rPr>
              <a:t>te</a:t>
            </a:r>
            <a:r>
              <a:rPr lang="en-US" sz="1200" kern="1200" baseline="0" dirty="0" smtClean="0">
                <a:solidFill>
                  <a:schemeClr val="tx1"/>
                </a:solidFill>
                <a:latin typeface="+mn-lt"/>
                <a:ea typeface="+mn-ea"/>
                <a:cs typeface="+mn-cs"/>
              </a:rPr>
              <a:t>´, 2007).</a:t>
            </a:r>
            <a:endParaRPr lang="en-US" baseline="0" dirty="0" smtClean="0"/>
          </a:p>
          <a:p>
            <a:endParaRPr lang="en-US" baseline="0" dirty="0" smtClean="0"/>
          </a:p>
          <a:p>
            <a:r>
              <a:rPr lang="en-US" baseline="0" dirty="0" smtClean="0"/>
              <a:t>EASI: briefly explain competitive phases more inferential processes / last phase in successful negotiation cooperative = more (or an increase of ) affective reactions (automatic spread), in particular without a DSS since emotions are reciprocated in the entire right half (pleasure half) of the circumplex structure of affect; with a DSS, however not the case AND THAT seems to be related to epistemic motivation (tweaking of final solution) </a:t>
            </a:r>
            <a:r>
              <a:rPr lang="en-US" baseline="0" dirty="0" smtClean="0">
                <a:sym typeface="Wingdings" pitchFamily="2" charset="2"/>
              </a:rPr>
              <a:t> so when talk about a DSS we should not only talk about epistemic motivation but also about epistemic ABILITY, since the DSS enables the negotiators to  increase or make use of their epistemic motivation !!!</a:t>
            </a:r>
          </a:p>
          <a:p>
            <a:r>
              <a:rPr lang="en-US" baseline="0" dirty="0" smtClean="0"/>
              <a:t>Then make a case for the following: taken the importance of the effects outlined in the EASI model (and the importance of using and interpreting emotions), and hence the importance of epistemic motivation, I argue that the DSS’s impact on a negotiator’s epistemic ability may be a major driver for affective expressions, but also behavior in general, the likelihood for negotiation success (and success here means not only agreement, but also process and outcome satisfaction!)</a:t>
            </a:r>
          </a:p>
          <a:p>
            <a:endParaRPr lang="en-US" baseline="0" dirty="0" smtClean="0"/>
          </a:p>
          <a:p>
            <a:r>
              <a:rPr lang="en-US" baseline="0" dirty="0" smtClean="0"/>
              <a:t>So these effects of DSSs seem to be important, and given that research on DSSs has somewhat stalled since the late 1990’s, I argue that more research effort in this area could be very beneficial, in particular with respect to the support of actual negotiation behavior, and even more so with support of affective expressions (just because we know that emotions are a very important component in and for communication)</a:t>
            </a:r>
          </a:p>
          <a:p>
            <a:endParaRPr lang="en-US" baseline="0" dirty="0" smtClean="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smtClean="0"/>
          </a:p>
        </p:txBody>
      </p:sp>
      <p:sp>
        <p:nvSpPr>
          <p:cNvPr id="4" name="Foliennummernplatzhalter 3"/>
          <p:cNvSpPr>
            <a:spLocks noGrp="1"/>
          </p:cNvSpPr>
          <p:nvPr>
            <p:ph type="sldNum" sz="quarter" idx="10"/>
          </p:nvPr>
        </p:nvSpPr>
        <p:spPr/>
        <p:txBody>
          <a:bodyPr/>
          <a:lstStyle/>
          <a:p>
            <a:fld id="{B873E339-E7B4-4BB5-B6FE-F296F6027579}" type="slidenum">
              <a:rPr lang="en-US" smtClean="0"/>
              <a:pPr/>
              <a:t>18</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EXPLAIN what a DSS is</a:t>
            </a:r>
            <a:endParaRPr lang="en-US" dirty="0"/>
          </a:p>
        </p:txBody>
      </p:sp>
      <p:sp>
        <p:nvSpPr>
          <p:cNvPr id="4" name="Foliennummernplatzhalter 3"/>
          <p:cNvSpPr>
            <a:spLocks noGrp="1"/>
          </p:cNvSpPr>
          <p:nvPr>
            <p:ph type="sldNum" sz="quarter" idx="10"/>
          </p:nvPr>
        </p:nvSpPr>
        <p:spPr/>
        <p:txBody>
          <a:bodyPr/>
          <a:lstStyle/>
          <a:p>
            <a:fld id="{B98D94B9-0337-41CD-A184-FDD175AB7F71}" type="slidenum">
              <a:rPr lang="en-US" smtClean="0"/>
              <a:pPr/>
              <a:t>19</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38 Successful n.: 21 with</a:t>
            </a:r>
            <a:r>
              <a:rPr lang="en-US" baseline="0" dirty="0" smtClean="0"/>
              <a:t> DSS / 17 without DSS</a:t>
            </a:r>
            <a:endParaRPr lang="en-US" dirty="0" smtClean="0"/>
          </a:p>
          <a:p>
            <a:r>
              <a:rPr lang="en-US" dirty="0" smtClean="0"/>
              <a:t>19 Failed n.: 11 with DSS / 8 without DSS</a:t>
            </a:r>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22</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 first descriptive indicator of whether negotiators within dyads could be treated as distinguishable or indistinguishable is the examination of the mean values and standard deviations (with respect to the variables that are further analyzed) of the groups that are formed by the potentially distinguishing factor {Kenny 2006 #488}. These are shown in </a:t>
            </a:r>
            <a:r>
              <a:rPr lang="en-US" sz="1200" b="1" kern="1200" dirty="0" smtClean="0">
                <a:solidFill>
                  <a:schemeClr val="tx1"/>
                </a:solidFill>
                <a:latin typeface="+mn-lt"/>
                <a:ea typeface="+mn-ea"/>
                <a:cs typeface="+mn-cs"/>
              </a:rPr>
              <a:t>table 4</a:t>
            </a:r>
            <a:r>
              <a:rPr lang="en-US" sz="1200" kern="1200" dirty="0" smtClean="0">
                <a:solidFill>
                  <a:schemeClr val="tx1"/>
                </a:solidFill>
                <a:latin typeface="+mn-lt"/>
                <a:ea typeface="+mn-ea"/>
                <a:cs typeface="+mn-cs"/>
              </a:rPr>
              <a:t>, for each of the three identified negotiation phases, for the primary affective dimensions of valence (V) and activation (A) as well as for the secondary 45° rotated dimensions of PA and NA.</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As found in </a:t>
            </a:r>
            <a:r>
              <a:rPr lang="en-US" sz="1200" b="1" kern="1200" dirty="0" smtClean="0">
                <a:solidFill>
                  <a:schemeClr val="tx1"/>
                </a:solidFill>
                <a:latin typeface="+mn-lt"/>
                <a:ea typeface="+mn-ea"/>
                <a:cs typeface="+mn-cs"/>
              </a:rPr>
              <a:t>table 4</a:t>
            </a:r>
            <a:r>
              <a:rPr lang="en-US" sz="1200" kern="1200" dirty="0" smtClean="0">
                <a:solidFill>
                  <a:schemeClr val="tx1"/>
                </a:solidFill>
                <a:latin typeface="+mn-lt"/>
                <a:ea typeface="+mn-ea"/>
                <a:cs typeface="+mn-cs"/>
              </a:rPr>
              <a:t>, the similarities of mean values and standard deviations for the two groups of negotiators indicate that the negotiators should be treated as indistinguishable.</a:t>
            </a:r>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40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Comparing the variances on</a:t>
            </a:r>
            <a:r>
              <a:rPr lang="en-US" sz="1200" kern="1200" baseline="0" dirty="0" smtClean="0">
                <a:solidFill>
                  <a:schemeClr val="tx1"/>
                </a:solidFill>
                <a:latin typeface="+mn-lt"/>
                <a:ea typeface="+mn-ea"/>
                <a:cs typeface="+mn-cs"/>
              </a:rPr>
              <a:t> the scores for negotiator 1 and negotiator 2 (to see whether there is more or less variance in their scores), is an indicator for indistinguishability. If variances do not differ significantly -&gt; indistinguishable</a:t>
            </a:r>
          </a:p>
          <a:p>
            <a:r>
              <a:rPr lang="en-US" sz="1200" kern="1200" baseline="0" dirty="0" smtClean="0">
                <a:solidFill>
                  <a:schemeClr val="tx1"/>
                </a:solidFill>
                <a:latin typeface="+mn-lt"/>
                <a:ea typeface="+mn-ea"/>
                <a:cs typeface="+mn-cs"/>
              </a:rPr>
              <a:t>Normally we would compute a ratio of the two variances; under the null hypothesis of equal variances the quantity has an F-distribution with n-1 </a:t>
            </a:r>
            <a:r>
              <a:rPr lang="en-US" sz="1200" kern="1200" baseline="0" dirty="0" err="1" smtClean="0">
                <a:solidFill>
                  <a:schemeClr val="tx1"/>
                </a:solidFill>
                <a:latin typeface="+mn-lt"/>
                <a:ea typeface="+mn-ea"/>
                <a:cs typeface="+mn-cs"/>
              </a:rPr>
              <a:t>df</a:t>
            </a:r>
            <a:r>
              <a:rPr lang="en-US" sz="1200" kern="1200" baseline="0" dirty="0" smtClean="0">
                <a:solidFill>
                  <a:schemeClr val="tx1"/>
                </a:solidFill>
                <a:latin typeface="+mn-lt"/>
                <a:ea typeface="+mn-ea"/>
                <a:cs typeface="+mn-cs"/>
              </a:rPr>
              <a:t>.</a:t>
            </a:r>
          </a:p>
          <a:p>
            <a:endParaRPr lang="en-US" sz="1200" kern="1200" baseline="0" dirty="0" smtClean="0">
              <a:solidFill>
                <a:schemeClr val="tx1"/>
              </a:solidFill>
              <a:latin typeface="+mn-lt"/>
              <a:ea typeface="+mn-ea"/>
              <a:cs typeface="+mn-cs"/>
            </a:endParaRPr>
          </a:p>
          <a:p>
            <a:r>
              <a:rPr lang="en-US" sz="1200" kern="1200" baseline="0" dirty="0" smtClean="0">
                <a:solidFill>
                  <a:schemeClr val="tx1"/>
                </a:solidFill>
                <a:latin typeface="+mn-lt"/>
                <a:ea typeface="+mn-ea"/>
                <a:cs typeface="+mn-cs"/>
              </a:rPr>
              <a:t>Although this test is useful for unrelated individuals, it can rarely be used for dyadic data from a reciprocal design because both members of the dyad are measured and scores are nonindependent. When a reciprocal standard dyad design is used, the test of equal variance needs to be  modified as follows: … slide …</a:t>
            </a:r>
          </a:p>
          <a:p>
            <a:r>
              <a:rPr lang="en-US" sz="1200" kern="1200" baseline="0" dirty="0" smtClean="0">
                <a:solidFill>
                  <a:schemeClr val="tx1"/>
                </a:solidFill>
                <a:latin typeface="+mn-lt"/>
                <a:ea typeface="+mn-ea"/>
                <a:cs typeface="+mn-cs"/>
              </a:rPr>
              <a:t>Although it is not obvious, the test of whether this correlation coefficient equals zero evaluates a difference in the variances for </a:t>
            </a:r>
            <a:r>
              <a:rPr lang="en-US" sz="1200" i="1" kern="1200" baseline="0" dirty="0" smtClean="0">
                <a:solidFill>
                  <a:schemeClr val="tx1"/>
                </a:solidFill>
                <a:latin typeface="+mn-lt"/>
                <a:ea typeface="+mn-ea"/>
                <a:cs typeface="+mn-cs"/>
              </a:rPr>
              <a:t>X1 and X2. (See</a:t>
            </a:r>
          </a:p>
          <a:p>
            <a:r>
              <a:rPr lang="en-US" sz="1200" kern="1200" baseline="0" dirty="0" smtClean="0">
                <a:solidFill>
                  <a:schemeClr val="tx1"/>
                </a:solidFill>
                <a:latin typeface="+mn-lt"/>
                <a:ea typeface="+mn-ea"/>
                <a:cs typeface="+mn-cs"/>
              </a:rPr>
              <a:t>Kenny, 1979, p. 21, for a proof.)</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Further, we test for equality of variances between the groups formed by the potentially distinguishing factor {Kenny 2006 #488}. The tests for the equality of variances need to be adapted for the analysis of a dyadic reciprocal design, since the negotiators (and thus their scores on the variables) are nonindependent {Kenny 2006 #488}. Note that the issue of nonindependence is further elaborated in the next </a:t>
            </a:r>
            <a:r>
              <a:rPr lang="en-US" sz="1200" b="1" kern="1200" dirty="0" smtClean="0">
                <a:solidFill>
                  <a:schemeClr val="tx1"/>
                </a:solidFill>
                <a:latin typeface="+mn-lt"/>
                <a:ea typeface="+mn-ea"/>
                <a:cs typeface="+mn-cs"/>
              </a:rPr>
              <a:t>chapter D.6</a:t>
            </a:r>
            <a:r>
              <a:rPr lang="en-US" sz="1200" kern="1200" dirty="0" smtClean="0">
                <a:solidFill>
                  <a:schemeClr val="tx1"/>
                </a:solidFill>
                <a:latin typeface="+mn-lt"/>
                <a:ea typeface="+mn-ea"/>
                <a:cs typeface="+mn-cs"/>
              </a:rPr>
              <a:t>. As outlined by {Kenny 2006 #488 /</a:t>
            </a:r>
            <a:r>
              <a:rPr lang="en-US" sz="1200" kern="1200" dirty="0" err="1" smtClean="0">
                <a:solidFill>
                  <a:schemeClr val="tx1"/>
                </a:solidFill>
                <a:latin typeface="+mn-lt"/>
                <a:ea typeface="+mn-ea"/>
                <a:cs typeface="+mn-cs"/>
              </a:rPr>
              <a:t>footcit</a:t>
            </a:r>
            <a:r>
              <a:rPr lang="en-US" sz="1200" kern="1200" dirty="0" smtClean="0">
                <a:solidFill>
                  <a:schemeClr val="tx1"/>
                </a:solidFill>
                <a:latin typeface="+mn-lt"/>
                <a:ea typeface="+mn-ea"/>
                <a:cs typeface="+mn-cs"/>
              </a:rPr>
              <a:t>} we thus correlate the sum of the negotiators’ scores (i.e. X</a:t>
            </a:r>
            <a:r>
              <a:rPr lang="en-US" sz="1200" kern="1200" baseline="-25000" dirty="0" smtClean="0">
                <a:solidFill>
                  <a:schemeClr val="tx1"/>
                </a:solidFill>
                <a:latin typeface="+mn-lt"/>
                <a:ea typeface="+mn-ea"/>
                <a:cs typeface="+mn-cs"/>
              </a:rPr>
              <a:t>n1</a:t>
            </a:r>
            <a:r>
              <a:rPr lang="en-US" sz="1200" kern="1200" dirty="0" smtClean="0">
                <a:solidFill>
                  <a:schemeClr val="tx1"/>
                </a:solidFill>
                <a:latin typeface="+mn-lt"/>
                <a:ea typeface="+mn-ea"/>
                <a:cs typeface="+mn-cs"/>
              </a:rPr>
              <a:t>+X</a:t>
            </a:r>
            <a:r>
              <a:rPr lang="en-US" sz="1200" kern="1200" baseline="-25000" dirty="0" smtClean="0">
                <a:solidFill>
                  <a:schemeClr val="tx1"/>
                </a:solidFill>
                <a:latin typeface="+mn-lt"/>
                <a:ea typeface="+mn-ea"/>
                <a:cs typeface="+mn-cs"/>
              </a:rPr>
              <a:t>n2</a:t>
            </a:r>
            <a:r>
              <a:rPr lang="en-US" sz="1200" kern="1200" dirty="0" smtClean="0">
                <a:solidFill>
                  <a:schemeClr val="tx1"/>
                </a:solidFill>
                <a:latin typeface="+mn-lt"/>
                <a:ea typeface="+mn-ea"/>
                <a:cs typeface="+mn-cs"/>
              </a:rPr>
              <a:t>) and the difference of their scores (i.e. X</a:t>
            </a:r>
            <a:r>
              <a:rPr lang="en-US" sz="1200" kern="1200" baseline="-25000" dirty="0" smtClean="0">
                <a:solidFill>
                  <a:schemeClr val="tx1"/>
                </a:solidFill>
                <a:latin typeface="+mn-lt"/>
                <a:ea typeface="+mn-ea"/>
                <a:cs typeface="+mn-cs"/>
              </a:rPr>
              <a:t>n1</a:t>
            </a:r>
            <a:r>
              <a:rPr lang="en-US" sz="1200" kern="1200" dirty="0" smtClean="0">
                <a:solidFill>
                  <a:schemeClr val="tx1"/>
                </a:solidFill>
                <a:latin typeface="+mn-lt"/>
                <a:ea typeface="+mn-ea"/>
                <a:cs typeface="+mn-cs"/>
              </a:rPr>
              <a:t>-X</a:t>
            </a:r>
            <a:r>
              <a:rPr lang="en-US" sz="1200" kern="1200" baseline="-25000" dirty="0" smtClean="0">
                <a:solidFill>
                  <a:schemeClr val="tx1"/>
                </a:solidFill>
                <a:latin typeface="+mn-lt"/>
                <a:ea typeface="+mn-ea"/>
                <a:cs typeface="+mn-cs"/>
              </a:rPr>
              <a:t>n2</a:t>
            </a:r>
            <a:r>
              <a:rPr lang="en-US" sz="1200" kern="1200" dirty="0" smtClean="0">
                <a:solidFill>
                  <a:schemeClr val="tx1"/>
                </a:solidFill>
                <a:latin typeface="+mn-lt"/>
                <a:ea typeface="+mn-ea"/>
                <a:cs typeface="+mn-cs"/>
              </a:rPr>
              <a:t>), in order to test for a difference in variances. The respective tests for statistical significance are shown in </a:t>
            </a:r>
            <a:r>
              <a:rPr lang="en-US" sz="1200" b="1" kern="1200" dirty="0" smtClean="0">
                <a:solidFill>
                  <a:schemeClr val="tx1"/>
                </a:solidFill>
                <a:latin typeface="+mn-lt"/>
                <a:ea typeface="+mn-ea"/>
                <a:cs typeface="+mn-cs"/>
              </a:rPr>
              <a:t>table 5</a:t>
            </a:r>
            <a:r>
              <a:rPr lang="en-US" sz="1200" kern="1200" dirty="0" smtClean="0">
                <a:solidFill>
                  <a:schemeClr val="tx1"/>
                </a:solidFill>
                <a:latin typeface="+mn-lt"/>
                <a:ea typeface="+mn-ea"/>
                <a:cs typeface="+mn-cs"/>
              </a:rPr>
              <a:t>, again for each of the three identified negotiation phases, for the primary affective dimensions of valence (V) and activation (A) as well as for the secondary 45° rotated dimensions of PA and NA.</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These results generally indicate that the variances for the variables to be analyzed (i.e. the affective dimensions) do not differ significantly for the negotiators. Overall, the findings for the means, standard deviations, and variances for the two negotiators lead us to conclude that the negotiators should be treated as indistinguishable, which consequently is the basis for the further analyses. In addition, we will also provide tests of distinguishability when introducing the results in </a:t>
            </a:r>
            <a:r>
              <a:rPr lang="en-US" sz="1200" b="1" kern="1200" dirty="0" smtClean="0">
                <a:solidFill>
                  <a:schemeClr val="tx1"/>
                </a:solidFill>
                <a:latin typeface="+mn-lt"/>
                <a:ea typeface="+mn-ea"/>
                <a:cs typeface="+mn-cs"/>
              </a:rPr>
              <a:t>part E</a:t>
            </a:r>
            <a:r>
              <a:rPr lang="en-US" sz="1200" kern="1200" dirty="0" smtClean="0">
                <a:solidFill>
                  <a:schemeClr val="tx1"/>
                </a:solidFill>
                <a:latin typeface="+mn-lt"/>
                <a:ea typeface="+mn-ea"/>
                <a:cs typeface="+mn-cs"/>
              </a:rPr>
              <a:t>, which will provide further justification for treating dyad members, i.e. negotiators, as indistinguishable.</a:t>
            </a:r>
          </a:p>
          <a:p>
            <a:endParaRPr lang="en-US"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ALSO we use a test of indistinguishability when estimating the APIMs:</a:t>
            </a:r>
          </a:p>
          <a:p>
            <a:r>
              <a:rPr lang="en-US" sz="1200" kern="1200" dirty="0" smtClean="0">
                <a:solidFill>
                  <a:schemeClr val="tx1"/>
                </a:solidFill>
                <a:latin typeface="+mn-lt"/>
                <a:ea typeface="+mn-ea"/>
                <a:cs typeface="+mn-cs"/>
              </a:rPr>
              <a:t>the Χ² test of distinguishability tests whether the difference between the deviances of an APIM with dyad members treated as indistinguishable and an APIM with dyad members treated as distinguishable, is statistically significant</a:t>
            </a:r>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41</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Random effects are specified as correlation (more technically a covariance) not as variance (so they can be negative) -&gt; done by using the Repeated statement rather than the Random statement in</a:t>
            </a:r>
            <a:r>
              <a:rPr lang="en-US" baseline="0" dirty="0" smtClean="0"/>
              <a:t> SAS or SPSS</a:t>
            </a:r>
          </a:p>
          <a:p>
            <a:r>
              <a:rPr lang="en-US" baseline="0" dirty="0" smtClean="0"/>
              <a:t>We use CS: compound symmetry -&gt; forces the degree of unexplained variance of the dyad members to be equal / constrains the residual variances to be equal across the dyad members and specifies that there is a covariance between the residuals as well</a:t>
            </a:r>
          </a:p>
          <a:p>
            <a:r>
              <a:rPr lang="en-US" baseline="0" dirty="0" smtClean="0"/>
              <a:t>The equal variance constraint is particularly important because the model specifies that the residuals are sampled from the same underlying population</a:t>
            </a:r>
          </a:p>
          <a:p>
            <a:pPr>
              <a:buFont typeface="Wingdings"/>
              <a:buChar char="à"/>
            </a:pPr>
            <a:r>
              <a:rPr lang="en-US" baseline="0" dirty="0" smtClean="0">
                <a:sym typeface="Wingdings" pitchFamily="2" charset="2"/>
              </a:rPr>
              <a:t>Only a single actor and partner effect are estimated, as the estimates are pooled within dyads as well as between dyads</a:t>
            </a:r>
          </a:p>
          <a:p>
            <a:pPr>
              <a:buFont typeface="Wingdings"/>
              <a:buNone/>
            </a:pPr>
            <a:endParaRPr lang="en-US" baseline="0" dirty="0" smtClean="0">
              <a:sym typeface="Wingdings" pitchFamily="2" charset="2"/>
            </a:endParaRPr>
          </a:p>
          <a:p>
            <a:r>
              <a:rPr lang="en-US" sz="1200" kern="1200" baseline="0" dirty="0" smtClean="0">
                <a:solidFill>
                  <a:schemeClr val="tx1"/>
                </a:solidFill>
                <a:latin typeface="+mn-lt"/>
                <a:ea typeface="+mn-ea"/>
                <a:cs typeface="+mn-cs"/>
              </a:rPr>
              <a:t>One might assume that being unable to estimate a model with different slopes for each dyad biases the estimates of the multilevel model for dyads. It does not. Rather, what it does is confound the variance of the slopes with error variance. Tests of the null hypothesis are not biased by</a:t>
            </a:r>
          </a:p>
          <a:p>
            <a:r>
              <a:rPr lang="en-US" sz="1200" kern="1200" baseline="0" dirty="0" smtClean="0">
                <a:solidFill>
                  <a:schemeClr val="tx1"/>
                </a:solidFill>
                <a:latin typeface="+mn-lt"/>
                <a:ea typeface="+mn-ea"/>
                <a:cs typeface="+mn-cs"/>
              </a:rPr>
              <a:t>having differential slopes.</a:t>
            </a:r>
            <a:endParaRPr lang="en-US" baseline="0" dirty="0" smtClean="0">
              <a:sym typeface="Wingdings" pitchFamily="2" charset="2"/>
            </a:endParaRPr>
          </a:p>
          <a:p>
            <a:pPr>
              <a:buFont typeface="Wingdings"/>
              <a:buNone/>
            </a:pPr>
            <a:endParaRPr lang="en-US" baseline="0" dirty="0" smtClean="0">
              <a:sym typeface="Wingdings" pitchFamily="2" charset="2"/>
            </a:endParaRPr>
          </a:p>
          <a:p>
            <a:pPr>
              <a:buFont typeface="Wingdings"/>
              <a:buNone/>
            </a:pPr>
            <a:r>
              <a:rPr lang="en-US" baseline="0" dirty="0" smtClean="0">
                <a:sym typeface="Wingdings" pitchFamily="2" charset="2"/>
              </a:rPr>
              <a:t>The REPEATED statement treats the nonindependence as correlation / if we would use the RANDOM statement we would treat the nonindependence as variance, which </a:t>
            </a:r>
            <a:r>
              <a:rPr lang="en-US" baseline="0" dirty="0" err="1" smtClean="0">
                <a:sym typeface="Wingdings" pitchFamily="2" charset="2"/>
              </a:rPr>
              <a:t>woulod</a:t>
            </a:r>
            <a:r>
              <a:rPr lang="en-US" baseline="0" dirty="0" smtClean="0">
                <a:sym typeface="Wingdings" pitchFamily="2" charset="2"/>
              </a:rPr>
              <a:t> mean it cannot handle negative nonindependence</a:t>
            </a:r>
          </a:p>
        </p:txBody>
      </p:sp>
      <p:sp>
        <p:nvSpPr>
          <p:cNvPr id="4" name="Foliennummernplatzhalter 3"/>
          <p:cNvSpPr>
            <a:spLocks noGrp="1"/>
          </p:cNvSpPr>
          <p:nvPr>
            <p:ph type="sldNum" sz="quarter" idx="10"/>
          </p:nvPr>
        </p:nvSpPr>
        <p:spPr/>
        <p:txBody>
          <a:bodyPr/>
          <a:lstStyle/>
          <a:p>
            <a:fld id="{B873E339-E7B4-4BB5-B6FE-F296F6027579}" type="slidenum">
              <a:rPr lang="en-US" smtClean="0"/>
              <a:pPr/>
              <a:t>47</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dirty="0" smtClean="0"/>
              <a:t>For: </a:t>
            </a:r>
            <a:r>
              <a:rPr lang="en-US" sz="1200" kern="1200" baseline="0" dirty="0" smtClean="0">
                <a:solidFill>
                  <a:schemeClr val="tx1"/>
                </a:solidFill>
                <a:latin typeface="+mn-lt"/>
                <a:ea typeface="+mn-ea"/>
                <a:cs typeface="+mn-cs"/>
              </a:rPr>
              <a:t>families of comparisons under simultaneous consideration</a:t>
            </a:r>
          </a:p>
          <a:p>
            <a:endParaRPr lang="en-US" dirty="0" smtClean="0"/>
          </a:p>
          <a:p>
            <a:r>
              <a:rPr lang="en-US" sz="1200" b="0" i="0" kern="1200" dirty="0" smtClean="0">
                <a:solidFill>
                  <a:schemeClr val="tx1"/>
                </a:solidFill>
                <a:latin typeface="+mn-lt"/>
                <a:ea typeface="+mn-ea"/>
                <a:cs typeface="+mn-cs"/>
              </a:rPr>
              <a:t>Type I error </a:t>
            </a:r>
            <a:r>
              <a:rPr lang="en-US" dirty="0" smtClean="0"/>
              <a:t/>
            </a:r>
            <a:br>
              <a:rPr lang="en-US" dirty="0" smtClean="0"/>
            </a:br>
            <a:r>
              <a:rPr lang="en-US" sz="1200" b="0" i="0" kern="1200" dirty="0" smtClean="0">
                <a:solidFill>
                  <a:schemeClr val="tx1"/>
                </a:solidFill>
                <a:latin typeface="+mn-lt"/>
                <a:ea typeface="+mn-ea"/>
                <a:cs typeface="+mn-cs"/>
              </a:rPr>
              <a:t>A type I error occurs when one rejects the null hypothesis when it is true. The probability of a type I error is the level of significance of the test of hypothesis, and is denoted by *alpha*.</a:t>
            </a:r>
          </a:p>
          <a:p>
            <a:r>
              <a:rPr lang="en-US" sz="1200" kern="1200" baseline="0" dirty="0" smtClean="0">
                <a:solidFill>
                  <a:schemeClr val="tx1"/>
                </a:solidFill>
                <a:latin typeface="+mn-lt"/>
                <a:ea typeface="+mn-ea"/>
                <a:cs typeface="+mn-cs"/>
              </a:rPr>
              <a:t>Protection against false rejections of the null hypothesis, or type I errors, is usually achieved via a </a:t>
            </a:r>
            <a:r>
              <a:rPr lang="en-US" sz="1200" kern="1200" baseline="0" dirty="0" err="1" smtClean="0">
                <a:solidFill>
                  <a:schemeClr val="tx1"/>
                </a:solidFill>
                <a:latin typeface="+mn-lt"/>
                <a:ea typeface="+mn-ea"/>
                <a:cs typeface="+mn-cs"/>
              </a:rPr>
              <a:t>Bonferroni</a:t>
            </a:r>
            <a:r>
              <a:rPr lang="en-US" sz="1200" kern="1200" baseline="0" dirty="0" smtClean="0">
                <a:solidFill>
                  <a:schemeClr val="tx1"/>
                </a:solidFill>
                <a:latin typeface="+mn-lt"/>
                <a:ea typeface="+mn-ea"/>
                <a:cs typeface="+mn-cs"/>
              </a:rPr>
              <a:t>-type correction procedure (Holm 1979).</a:t>
            </a:r>
            <a:endParaRPr lang="en-US" sz="1200" b="0" i="0" kern="1200" dirty="0" smtClean="0">
              <a:solidFill>
                <a:schemeClr val="tx1"/>
              </a:solidFill>
              <a:latin typeface="+mn-lt"/>
              <a:ea typeface="+mn-ea"/>
              <a:cs typeface="+mn-cs"/>
            </a:endParaRPr>
          </a:p>
          <a:p>
            <a:endParaRPr lang="en-US" sz="1200" b="0" i="0" kern="1200" dirty="0" smtClean="0">
              <a:solidFill>
                <a:schemeClr val="tx1"/>
              </a:solidFill>
              <a:latin typeface="+mn-lt"/>
              <a:ea typeface="+mn-ea"/>
              <a:cs typeface="+mn-cs"/>
            </a:endParaRPr>
          </a:p>
          <a:p>
            <a:r>
              <a:rPr lang="en-US" sz="1200" b="0" i="0" kern="1200" dirty="0" smtClean="0">
                <a:solidFill>
                  <a:schemeClr val="tx1"/>
                </a:solidFill>
                <a:latin typeface="+mn-lt"/>
                <a:ea typeface="+mn-ea"/>
                <a:cs typeface="+mn-cs"/>
              </a:rPr>
              <a:t>Type II error </a:t>
            </a:r>
            <a:r>
              <a:rPr lang="en-US" dirty="0" smtClean="0"/>
              <a:t/>
            </a:r>
            <a:br>
              <a:rPr lang="en-US" dirty="0" smtClean="0"/>
            </a:br>
            <a:r>
              <a:rPr lang="en-US" sz="1200" b="0" i="0" kern="1200" dirty="0" smtClean="0">
                <a:solidFill>
                  <a:schemeClr val="tx1"/>
                </a:solidFill>
                <a:latin typeface="+mn-lt"/>
                <a:ea typeface="+mn-ea"/>
                <a:cs typeface="+mn-cs"/>
              </a:rPr>
              <a:t>A type II error occurs when one rejects the alternative hypothesis (fails to reject the null hypothesis) when the alternative hypothesis is true. The probability of a type II error is denoted by *beta*.</a:t>
            </a:r>
          </a:p>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50</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Now what do we find here. We see that a negotiator’s expressions of valence in phase 2 are not influenced by his or her own, or by his or her partner’s affective expressions in phase 1. (show what that means in graph at bottom)</a:t>
            </a:r>
            <a:endParaRPr lang="de-AT"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What we, however, find is a significant and positive partner effect of CI for negotiations with a DSS, which means that the CI for offers that are made by the negotiation partner impact my own expressions of valence, positively. Again note that CI is a measure for offer fairness. So, the lower the CI or the more fair the offers made by the partner are, the more displeasure I express in phase 2.</a:t>
            </a:r>
            <a:endParaRPr lang="de-AT"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[maybe don’t mention that since it is just a control, or maybe do when there is time: </a:t>
            </a:r>
            <a:br>
              <a:rPr lang="en-US" sz="1200" kern="1200" dirty="0" smtClean="0">
                <a:solidFill>
                  <a:schemeClr val="tx1"/>
                </a:solidFill>
                <a:latin typeface="+mn-lt"/>
                <a:ea typeface="+mn-ea"/>
                <a:cs typeface="+mn-cs"/>
              </a:rPr>
            </a:br>
            <a:r>
              <a:rPr lang="en-US" sz="1200" kern="1200" dirty="0" smtClean="0">
                <a:solidFill>
                  <a:schemeClr val="tx1"/>
                </a:solidFill>
                <a:latin typeface="+mn-lt"/>
                <a:ea typeface="+mn-ea"/>
                <a:cs typeface="+mn-cs"/>
              </a:rPr>
              <a:t>So with a DSS it is more easy for me to figure out whether an offer is nice/fair, and I observe that my partner is a nice guy by making nice offers, this influences my decision positively to express more displeasure in the next phase, because I expect him then to be nice again and give me even more]</a:t>
            </a:r>
            <a:endParaRPr lang="de-AT" sz="1200" kern="1200" dirty="0" smtClean="0">
              <a:solidFill>
                <a:schemeClr val="tx1"/>
              </a:solidFill>
              <a:latin typeface="+mn-lt"/>
              <a:ea typeface="+mn-ea"/>
              <a:cs typeface="+mn-cs"/>
            </a:endParaRPr>
          </a:p>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54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55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56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normAutofit/>
          </a:bodyPr>
          <a:lstStyle/>
          <a:p>
            <a:endParaRPr lang="en-US" dirty="0"/>
          </a:p>
        </p:txBody>
      </p:sp>
      <p:sp>
        <p:nvSpPr>
          <p:cNvPr id="4" name="Foliennummernplatzhalter 3"/>
          <p:cNvSpPr>
            <a:spLocks noGrp="1"/>
          </p:cNvSpPr>
          <p:nvPr>
            <p:ph type="sldNum" sz="quarter" idx="10"/>
          </p:nvPr>
        </p:nvSpPr>
        <p:spPr/>
        <p:txBody>
          <a:bodyPr/>
          <a:lstStyle/>
          <a:p>
            <a:fld id="{B873E339-E7B4-4BB5-B6FE-F296F6027579}" type="slidenum">
              <a:rPr lang="en-US" smtClean="0"/>
              <a:pPr/>
              <a:t>57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elfolie">
    <p:spTree>
      <p:nvGrpSpPr>
        <p:cNvPr id="1" name=""/>
        <p:cNvGrpSpPr/>
        <p:nvPr/>
      </p:nvGrpSpPr>
      <p:grpSpPr>
        <a:xfrm>
          <a:off x="0" y="0"/>
          <a:ext cx="0" cy="0"/>
          <a:chOff x="0" y="0"/>
          <a:chExt cx="0" cy="0"/>
        </a:xfrm>
      </p:grpSpPr>
      <p:pic>
        <p:nvPicPr>
          <p:cNvPr id="4" name="Picture 4" descr="Balken blau Kopie"/>
          <p:cNvPicPr>
            <a:picLocks noChangeAspect="1" noChangeArrowheads="1"/>
          </p:cNvPicPr>
          <p:nvPr/>
        </p:nvPicPr>
        <p:blipFill>
          <a:blip r:embed="rId2" cstate="print"/>
          <a:srcRect r="15331"/>
          <a:stretch>
            <a:fillRect/>
          </a:stretch>
        </p:blipFill>
        <p:spPr bwMode="auto">
          <a:xfrm>
            <a:off x="0" y="0"/>
            <a:ext cx="9147175" cy="1798638"/>
          </a:xfrm>
          <a:prstGeom prst="rect">
            <a:avLst/>
          </a:prstGeom>
          <a:noFill/>
          <a:ln w="9525">
            <a:noFill/>
            <a:miter lim="800000"/>
            <a:headEnd/>
            <a:tailEnd/>
          </a:ln>
          <a:effectLst>
            <a:outerShdw blurRad="50800" dist="38100" dir="5400000" algn="t" rotWithShape="0">
              <a:prstClr val="black">
                <a:alpha val="40000"/>
              </a:prstClr>
            </a:outerShdw>
          </a:effectLst>
        </p:spPr>
      </p:pic>
      <p:sp>
        <p:nvSpPr>
          <p:cNvPr id="5" name="Rechteck 4"/>
          <p:cNvSpPr/>
          <p:nvPr/>
        </p:nvSpPr>
        <p:spPr>
          <a:xfrm>
            <a:off x="0" y="6597650"/>
            <a:ext cx="9144000" cy="260350"/>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200" dirty="0">
              <a:solidFill>
                <a:srgbClr val="FFFFFF"/>
              </a:solidFill>
            </a:endParaRPr>
          </a:p>
        </p:txBody>
      </p:sp>
      <p:sp>
        <p:nvSpPr>
          <p:cNvPr id="165890" name="Rectangle 2"/>
          <p:cNvSpPr>
            <a:spLocks noGrp="1" noChangeArrowheads="1"/>
          </p:cNvSpPr>
          <p:nvPr>
            <p:ph type="ctrTitle"/>
          </p:nvPr>
        </p:nvSpPr>
        <p:spPr>
          <a:xfrm>
            <a:off x="1603375" y="2060575"/>
            <a:ext cx="6300788" cy="576263"/>
          </a:xfrm>
        </p:spPr>
        <p:txBody>
          <a:bodyPr wrap="none" anchor="t">
            <a:normAutofit/>
          </a:bodyPr>
          <a:lstStyle>
            <a:lvl1pPr>
              <a:defRPr sz="3600">
                <a:solidFill>
                  <a:srgbClr val="006699"/>
                </a:solidFill>
                <a:latin typeface="Cambria" pitchFamily="18" charset="0"/>
              </a:defRPr>
            </a:lvl1pPr>
          </a:lstStyle>
          <a:p>
            <a:pPr lvl="0"/>
            <a:r>
              <a:rPr lang="de-DE" noProof="0" dirty="0" smtClean="0"/>
              <a:t>Titelmasterformat durch Klicken bearbeiten</a:t>
            </a:r>
            <a:endParaRPr lang="de-AT" noProof="0" dirty="0" smtClean="0"/>
          </a:p>
        </p:txBody>
      </p:sp>
      <p:sp>
        <p:nvSpPr>
          <p:cNvPr id="165891" name="Rectangle 3"/>
          <p:cNvSpPr>
            <a:spLocks noGrp="1" noChangeArrowheads="1"/>
          </p:cNvSpPr>
          <p:nvPr>
            <p:ph type="subTitle" idx="1"/>
          </p:nvPr>
        </p:nvSpPr>
        <p:spPr>
          <a:xfrm>
            <a:off x="1603375" y="2636838"/>
            <a:ext cx="6335713" cy="431800"/>
          </a:xfrm>
        </p:spPr>
        <p:txBody>
          <a:bodyPr wrap="none">
            <a:normAutofit/>
          </a:bodyPr>
          <a:lstStyle>
            <a:lvl1pPr>
              <a:buFontTx/>
              <a:buNone/>
              <a:defRPr sz="2800">
                <a:solidFill>
                  <a:srgbClr val="006699"/>
                </a:solidFill>
                <a:latin typeface="Cambria" pitchFamily="18" charset="0"/>
              </a:defRPr>
            </a:lvl1pPr>
          </a:lstStyle>
          <a:p>
            <a:pPr lvl="0"/>
            <a:r>
              <a:rPr lang="de-DE" noProof="0" dirty="0" smtClean="0"/>
              <a:t>Formatvorlage des Untertitelmasters durch Klicken bearbeiten</a:t>
            </a:r>
            <a:endParaRPr lang="de-AT" noProof="0" dirty="0" smtClean="0"/>
          </a:p>
        </p:txBody>
      </p:sp>
    </p:spTree>
  </p:cSld>
  <p:clrMapOvr>
    <a:masterClrMapping/>
  </p:clrMapOvr>
  <p:transition xmlns:p14="http://schemas.microsoft.com/office/powerpoint/2010/mai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showMasterPhAnim="0"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a:xfrm>
            <a:off x="611188" y="331887"/>
            <a:ext cx="7594600" cy="504825"/>
          </a:xfrm>
          <a:noFill/>
          <a:ln>
            <a:noFill/>
          </a:ln>
        </p:spPr>
        <p:txBody>
          <a:bodyPr>
            <a:normAutofit/>
          </a:bodyPr>
          <a:lstStyle>
            <a:lvl1pPr>
              <a:defRPr>
                <a:solidFill>
                  <a:schemeClr val="bg1"/>
                </a:solidFill>
                <a:latin typeface="Cambria" pitchFamily="18" charset="0"/>
              </a:defRPr>
            </a:lvl1pPr>
          </a:lstStyle>
          <a:p>
            <a:r>
              <a:rPr lang="de-DE" dirty="0" smtClean="0"/>
              <a:t>Titelmasterformat durch Klicken bearbeiten</a:t>
            </a:r>
            <a:endParaRPr lang="de-DE" dirty="0"/>
          </a:p>
        </p:txBody>
      </p:sp>
      <p:sp>
        <p:nvSpPr>
          <p:cNvPr id="3" name="Inhaltsplatzhalter 2"/>
          <p:cNvSpPr>
            <a:spLocks noGrp="1"/>
          </p:cNvSpPr>
          <p:nvPr>
            <p:ph idx="1"/>
          </p:nvPr>
        </p:nvSpPr>
        <p:spPr>
          <a:xfrm>
            <a:off x="611188" y="1052737"/>
            <a:ext cx="7594600" cy="5328592"/>
          </a:xfrm>
        </p:spPr>
        <p:txBody>
          <a:bodyPr/>
          <a:lstStyle>
            <a:lvl1pPr>
              <a:defRPr sz="2200">
                <a:latin typeface="Cambria" pitchFamily="18" charset="0"/>
              </a:defRPr>
            </a:lvl1pPr>
            <a:lvl2pPr marL="447675" indent="-265113">
              <a:defRPr>
                <a:latin typeface="Cambria" pitchFamily="18" charset="0"/>
              </a:defRPr>
            </a:lvl2pPr>
            <a:lvl3pPr marL="630238" indent="-273050">
              <a:defRPr sz="1800">
                <a:latin typeface="Cambria" pitchFamily="18" charset="0"/>
              </a:defRPr>
            </a:lvl3pPr>
            <a:lvl4pPr marL="804863" indent="-265113">
              <a:defRPr sz="1600">
                <a:latin typeface="Cambria" pitchFamily="18" charset="0"/>
              </a:defRPr>
            </a:lvl4pPr>
            <a:lvl5pPr marL="987425" indent="-274638">
              <a:defRPr sz="1400">
                <a:latin typeface="Cambria" pitchFamily="18" charset="0"/>
              </a:defRPr>
            </a:lvl5pPr>
          </a:lstStyle>
          <a:p>
            <a:pPr lvl="0"/>
            <a:r>
              <a:rPr lang="de-DE" dirty="0" smtClean="0"/>
              <a:t>Textmasterformate durch Klicken bearbeiten</a:t>
            </a:r>
          </a:p>
          <a:p>
            <a:pPr lvl="1"/>
            <a:r>
              <a:rPr lang="de-DE" dirty="0" smtClean="0"/>
              <a:t>Zweite Ebene</a:t>
            </a:r>
          </a:p>
          <a:p>
            <a:pPr lvl="2"/>
            <a:r>
              <a:rPr lang="de-DE" dirty="0" smtClean="0"/>
              <a:t>Dritte Ebene</a:t>
            </a:r>
          </a:p>
          <a:p>
            <a:pPr lvl="3"/>
            <a:r>
              <a:rPr lang="de-DE" dirty="0" smtClean="0"/>
              <a:t>Vierte Ebene</a:t>
            </a:r>
          </a:p>
          <a:p>
            <a:pPr lvl="4"/>
            <a:r>
              <a:rPr lang="de-DE" dirty="0" smtClean="0"/>
              <a:t>Fünfte Ebene</a:t>
            </a:r>
            <a:endParaRPr lang="de-DE" dirty="0"/>
          </a:p>
        </p:txBody>
      </p:sp>
      <p:sp>
        <p:nvSpPr>
          <p:cNvPr id="8" name="Rechteck 7"/>
          <p:cNvSpPr/>
          <p:nvPr userDrawn="1"/>
        </p:nvSpPr>
        <p:spPr>
          <a:xfrm>
            <a:off x="0" y="6597650"/>
            <a:ext cx="9144000" cy="260350"/>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200" dirty="0">
              <a:solidFill>
                <a:srgbClr val="FFFFFF"/>
              </a:solidFill>
            </a:endParaRPr>
          </a:p>
        </p:txBody>
      </p:sp>
      <p:sp>
        <p:nvSpPr>
          <p:cNvPr id="9" name="Rechteck 8"/>
          <p:cNvSpPr/>
          <p:nvPr userDrawn="1"/>
        </p:nvSpPr>
        <p:spPr>
          <a:xfrm>
            <a:off x="0" y="0"/>
            <a:ext cx="9144000" cy="836712"/>
          </a:xfrm>
          <a:prstGeom prst="rect">
            <a:avLst/>
          </a:prstGeom>
          <a:solidFill>
            <a:srgbClr val="0066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200" dirty="0">
              <a:solidFill>
                <a:srgbClr val="FFFFFF"/>
              </a:solidFill>
            </a:endParaRPr>
          </a:p>
        </p:txBody>
      </p:sp>
      <p:sp>
        <p:nvSpPr>
          <p:cNvPr id="10" name="Foliennummernplatzhalter 5"/>
          <p:cNvSpPr>
            <a:spLocks noGrp="1"/>
          </p:cNvSpPr>
          <p:nvPr>
            <p:ph type="sldNum" sz="quarter" idx="4"/>
          </p:nvPr>
        </p:nvSpPr>
        <p:spPr>
          <a:xfrm>
            <a:off x="8172400" y="6597352"/>
            <a:ext cx="730424" cy="260648"/>
          </a:xfrm>
          <a:prstGeom prst="rect">
            <a:avLst/>
          </a:prstGeom>
        </p:spPr>
        <p:txBody>
          <a:bodyPr vert="horz" lIns="91440" tIns="45720" rIns="91440" bIns="45720" rtlCol="0" anchor="ctr"/>
          <a:lstStyle>
            <a:lvl1pPr algn="r">
              <a:defRPr sz="1200">
                <a:solidFill>
                  <a:schemeClr val="bg1"/>
                </a:solidFill>
                <a:latin typeface="Cambria" pitchFamily="18" charset="0"/>
              </a:defRPr>
            </a:lvl1pPr>
          </a:lstStyle>
          <a:p>
            <a:fld id="{C2F693B5-A9A6-4C4C-8E3A-1260D5293995}" type="slidenum">
              <a:rPr lang="en-US" smtClean="0"/>
              <a:pPr/>
              <a:t>‹Nr.›</a:t>
            </a:fld>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body" idx="1"/>
          </p:nvPr>
        </p:nvSpPr>
        <p:spPr bwMode="auto">
          <a:xfrm>
            <a:off x="611188" y="1485429"/>
            <a:ext cx="7594600" cy="48238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de-AT" dirty="0" smtClean="0"/>
              <a:t> Textmasterformate durch Klicken bearbeiten</a:t>
            </a:r>
          </a:p>
          <a:p>
            <a:pPr lvl="1"/>
            <a:r>
              <a:rPr lang="de-AT" dirty="0" smtClean="0"/>
              <a:t> Zweite Ebene</a:t>
            </a:r>
          </a:p>
          <a:p>
            <a:pPr lvl="2"/>
            <a:r>
              <a:rPr lang="de-AT" dirty="0" smtClean="0"/>
              <a:t> Dritte Ebene</a:t>
            </a:r>
          </a:p>
          <a:p>
            <a:pPr lvl="3"/>
            <a:r>
              <a:rPr lang="de-AT" dirty="0" smtClean="0"/>
              <a:t> Vierte Ebene</a:t>
            </a:r>
          </a:p>
          <a:p>
            <a:pPr lvl="4"/>
            <a:r>
              <a:rPr lang="de-AT" dirty="0" smtClean="0"/>
              <a:t> Fünfte Ebene</a:t>
            </a:r>
          </a:p>
        </p:txBody>
      </p:sp>
      <p:sp>
        <p:nvSpPr>
          <p:cNvPr id="1031" name="Rectangle 7"/>
          <p:cNvSpPr>
            <a:spLocks noGrp="1" noChangeArrowheads="1"/>
          </p:cNvSpPr>
          <p:nvPr>
            <p:ph type="title"/>
          </p:nvPr>
        </p:nvSpPr>
        <p:spPr bwMode="auto">
          <a:xfrm>
            <a:off x="611188" y="764704"/>
            <a:ext cx="7594600" cy="504825"/>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de-AT" smtClean="0"/>
              <a:t>Titelmasterformat durch Klicken bearbeiten</a:t>
            </a:r>
          </a:p>
        </p:txBody>
      </p:sp>
      <p:sp>
        <p:nvSpPr>
          <p:cNvPr id="10" name="Rechteck 9"/>
          <p:cNvSpPr/>
          <p:nvPr userDrawn="1"/>
        </p:nvSpPr>
        <p:spPr>
          <a:xfrm>
            <a:off x="0" y="6597650"/>
            <a:ext cx="9144000" cy="260350"/>
          </a:xfrm>
          <a:prstGeom prst="rect">
            <a:avLst/>
          </a:prstGeom>
          <a:solidFill>
            <a:srgbClr val="00669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200" dirty="0">
              <a:solidFill>
                <a:srgbClr val="FFFFFF"/>
              </a:solidFill>
            </a:endParaRPr>
          </a:p>
        </p:txBody>
      </p:sp>
      <p:sp>
        <p:nvSpPr>
          <p:cNvPr id="11" name="Rechteck 10"/>
          <p:cNvSpPr/>
          <p:nvPr userDrawn="1"/>
        </p:nvSpPr>
        <p:spPr>
          <a:xfrm>
            <a:off x="0" y="0"/>
            <a:ext cx="9144000" cy="836712"/>
          </a:xfrm>
          <a:prstGeom prst="rect">
            <a:avLst/>
          </a:prstGeom>
          <a:solidFill>
            <a:srgbClr val="006699"/>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AT" sz="1200" dirty="0">
              <a:solidFill>
                <a:srgbClr val="FFFFFF"/>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Lst>
  <p:transition xmlns:p14="http://schemas.microsoft.com/office/powerpoint/2010/main"/>
  <p:timing>
    <p:tnLst>
      <p:par>
        <p:cTn xmlns:p14="http://schemas.microsoft.com/office/powerpoint/2010/main" id="1" dur="indefinite" restart="never" nodeType="tmRoot"/>
      </p:par>
    </p:tnLst>
  </p:timing>
  <p:hf hdr="0" ftr="0" dt="0"/>
  <p:txStyles>
    <p:titleStyle>
      <a:lvl1pPr algn="l" rtl="0" eaLnBrk="1" fontAlgn="base" hangingPunct="1">
        <a:spcBef>
          <a:spcPct val="0"/>
        </a:spcBef>
        <a:spcAft>
          <a:spcPct val="0"/>
        </a:spcAft>
        <a:defRPr sz="2400" b="1">
          <a:solidFill>
            <a:schemeClr val="tx2"/>
          </a:solidFill>
          <a:latin typeface="Cambria" pitchFamily="18" charset="0"/>
          <a:ea typeface="+mj-ea"/>
          <a:cs typeface="+mj-cs"/>
        </a:defRPr>
      </a:lvl1pPr>
      <a:lvl2pPr algn="l" rtl="0" eaLnBrk="1" fontAlgn="base" hangingPunct="1">
        <a:spcBef>
          <a:spcPct val="0"/>
        </a:spcBef>
        <a:spcAft>
          <a:spcPct val="0"/>
        </a:spcAft>
        <a:defRPr sz="2400" b="1">
          <a:solidFill>
            <a:schemeClr val="tx2"/>
          </a:solidFill>
          <a:latin typeface="Tw Cen MT" pitchFamily="34" charset="0"/>
        </a:defRPr>
      </a:lvl2pPr>
      <a:lvl3pPr algn="l" rtl="0" eaLnBrk="1" fontAlgn="base" hangingPunct="1">
        <a:spcBef>
          <a:spcPct val="0"/>
        </a:spcBef>
        <a:spcAft>
          <a:spcPct val="0"/>
        </a:spcAft>
        <a:defRPr sz="2400" b="1">
          <a:solidFill>
            <a:schemeClr val="tx2"/>
          </a:solidFill>
          <a:latin typeface="Tw Cen MT" pitchFamily="34" charset="0"/>
        </a:defRPr>
      </a:lvl3pPr>
      <a:lvl4pPr algn="l" rtl="0" eaLnBrk="1" fontAlgn="base" hangingPunct="1">
        <a:spcBef>
          <a:spcPct val="0"/>
        </a:spcBef>
        <a:spcAft>
          <a:spcPct val="0"/>
        </a:spcAft>
        <a:defRPr sz="2400" b="1">
          <a:solidFill>
            <a:schemeClr val="tx2"/>
          </a:solidFill>
          <a:latin typeface="Tw Cen MT" pitchFamily="34" charset="0"/>
        </a:defRPr>
      </a:lvl4pPr>
      <a:lvl5pPr algn="l" rtl="0" eaLnBrk="1" fontAlgn="base" hangingPunct="1">
        <a:spcBef>
          <a:spcPct val="0"/>
        </a:spcBef>
        <a:spcAft>
          <a:spcPct val="0"/>
        </a:spcAft>
        <a:defRPr sz="2400" b="1">
          <a:solidFill>
            <a:schemeClr val="tx2"/>
          </a:solidFill>
          <a:latin typeface="Tw Cen MT" pitchFamily="34" charset="0"/>
        </a:defRPr>
      </a:lvl5pPr>
      <a:lvl6pPr marL="457200" algn="l" rtl="0" eaLnBrk="1" fontAlgn="base" hangingPunct="1">
        <a:spcBef>
          <a:spcPct val="0"/>
        </a:spcBef>
        <a:spcAft>
          <a:spcPct val="0"/>
        </a:spcAft>
        <a:defRPr sz="2400" b="1">
          <a:solidFill>
            <a:schemeClr val="tx2"/>
          </a:solidFill>
          <a:latin typeface="Tw Cen MT" pitchFamily="34" charset="0"/>
        </a:defRPr>
      </a:lvl6pPr>
      <a:lvl7pPr marL="914400" algn="l" rtl="0" eaLnBrk="1" fontAlgn="base" hangingPunct="1">
        <a:spcBef>
          <a:spcPct val="0"/>
        </a:spcBef>
        <a:spcAft>
          <a:spcPct val="0"/>
        </a:spcAft>
        <a:defRPr sz="2400" b="1">
          <a:solidFill>
            <a:schemeClr val="tx2"/>
          </a:solidFill>
          <a:latin typeface="Tw Cen MT" pitchFamily="34" charset="0"/>
        </a:defRPr>
      </a:lvl7pPr>
      <a:lvl8pPr marL="1371600" algn="l" rtl="0" eaLnBrk="1" fontAlgn="base" hangingPunct="1">
        <a:spcBef>
          <a:spcPct val="0"/>
        </a:spcBef>
        <a:spcAft>
          <a:spcPct val="0"/>
        </a:spcAft>
        <a:defRPr sz="2400" b="1">
          <a:solidFill>
            <a:schemeClr val="tx2"/>
          </a:solidFill>
          <a:latin typeface="Tw Cen MT" pitchFamily="34" charset="0"/>
        </a:defRPr>
      </a:lvl8pPr>
      <a:lvl9pPr marL="1828800" algn="l" rtl="0" eaLnBrk="1" fontAlgn="base" hangingPunct="1">
        <a:spcBef>
          <a:spcPct val="0"/>
        </a:spcBef>
        <a:spcAft>
          <a:spcPct val="0"/>
        </a:spcAft>
        <a:defRPr sz="2400" b="1">
          <a:solidFill>
            <a:schemeClr val="tx2"/>
          </a:solidFill>
          <a:latin typeface="Tw Cen MT" pitchFamily="34" charset="0"/>
        </a:defRPr>
      </a:lvl9pPr>
    </p:titleStyle>
    <p:bodyStyle>
      <a:lvl1pPr marL="342900" indent="-342900" algn="l" rtl="0" eaLnBrk="1" fontAlgn="base" hangingPunct="1">
        <a:spcBef>
          <a:spcPct val="20000"/>
        </a:spcBef>
        <a:spcAft>
          <a:spcPct val="0"/>
        </a:spcAft>
        <a:buChar char="•"/>
        <a:defRPr sz="2400">
          <a:solidFill>
            <a:schemeClr val="tx1"/>
          </a:solidFill>
          <a:latin typeface="Cambria" pitchFamily="18" charset="0"/>
          <a:ea typeface="+mn-ea"/>
          <a:cs typeface="+mn-cs"/>
        </a:defRPr>
      </a:lvl1pPr>
      <a:lvl2pPr marL="447675" indent="-265113" algn="l" rtl="0" eaLnBrk="1" fontAlgn="base" hangingPunct="1">
        <a:lnSpc>
          <a:spcPct val="120000"/>
        </a:lnSpc>
        <a:spcBef>
          <a:spcPct val="20000"/>
        </a:spcBef>
        <a:spcAft>
          <a:spcPct val="0"/>
        </a:spcAft>
        <a:buChar char="–"/>
        <a:defRPr sz="2000">
          <a:solidFill>
            <a:schemeClr val="tx1"/>
          </a:solidFill>
          <a:latin typeface="Cambria" pitchFamily="18" charset="0"/>
        </a:defRPr>
      </a:lvl2pPr>
      <a:lvl3pPr marL="630238" indent="-273050" algn="l" rtl="0" eaLnBrk="1" fontAlgn="base" hangingPunct="1">
        <a:spcBef>
          <a:spcPct val="20000"/>
        </a:spcBef>
        <a:spcAft>
          <a:spcPct val="0"/>
        </a:spcAft>
        <a:buChar char="•"/>
        <a:defRPr sz="2000">
          <a:solidFill>
            <a:schemeClr val="tx1"/>
          </a:solidFill>
          <a:latin typeface="Cambria" pitchFamily="18" charset="0"/>
        </a:defRPr>
      </a:lvl3pPr>
      <a:lvl4pPr marL="804863" indent="-265113" algn="l" rtl="0" eaLnBrk="1" fontAlgn="base" hangingPunct="1">
        <a:spcBef>
          <a:spcPct val="20000"/>
        </a:spcBef>
        <a:spcAft>
          <a:spcPct val="0"/>
        </a:spcAft>
        <a:buChar char="–"/>
        <a:defRPr sz="2000">
          <a:solidFill>
            <a:schemeClr val="tx1"/>
          </a:solidFill>
          <a:latin typeface="Cambria" pitchFamily="18" charset="0"/>
        </a:defRPr>
      </a:lvl4pPr>
      <a:lvl5pPr marL="987425" indent="-274638" algn="l" rtl="0" eaLnBrk="1" fontAlgn="base" hangingPunct="1">
        <a:spcBef>
          <a:spcPct val="20000"/>
        </a:spcBef>
        <a:spcAft>
          <a:spcPct val="0"/>
        </a:spcAft>
        <a:buChar char="»"/>
        <a:defRPr sz="2000">
          <a:solidFill>
            <a:schemeClr val="tx1"/>
          </a:solidFill>
          <a:latin typeface="Cambria" pitchFamily="18" charset="0"/>
        </a:defRPr>
      </a:lvl5pPr>
      <a:lvl6pPr marL="1174750" algn="l" rtl="0" eaLnBrk="1" fontAlgn="base" hangingPunct="1">
        <a:spcBef>
          <a:spcPct val="20000"/>
        </a:spcBef>
        <a:spcAft>
          <a:spcPct val="0"/>
        </a:spcAft>
        <a:buChar char="»"/>
        <a:defRPr sz="2000">
          <a:solidFill>
            <a:schemeClr val="tx1"/>
          </a:solidFill>
          <a:latin typeface="+mn-lt"/>
        </a:defRPr>
      </a:lvl6pPr>
      <a:lvl7pPr marL="1631950" algn="l" rtl="0" eaLnBrk="1" fontAlgn="base" hangingPunct="1">
        <a:spcBef>
          <a:spcPct val="20000"/>
        </a:spcBef>
        <a:spcAft>
          <a:spcPct val="0"/>
        </a:spcAft>
        <a:buChar char="»"/>
        <a:defRPr sz="2000">
          <a:solidFill>
            <a:schemeClr val="tx1"/>
          </a:solidFill>
          <a:latin typeface="+mn-lt"/>
        </a:defRPr>
      </a:lvl7pPr>
      <a:lvl8pPr marL="2089150" algn="l" rtl="0" eaLnBrk="1" fontAlgn="base" hangingPunct="1">
        <a:spcBef>
          <a:spcPct val="20000"/>
        </a:spcBef>
        <a:spcAft>
          <a:spcPct val="0"/>
        </a:spcAft>
        <a:buChar char="»"/>
        <a:defRPr sz="2000">
          <a:solidFill>
            <a:schemeClr val="tx1"/>
          </a:solidFill>
          <a:latin typeface="+mn-lt"/>
        </a:defRPr>
      </a:lvl8pPr>
      <a:lvl9pPr marL="2546350" algn="l" rtl="0" eaLnBrk="1" fontAlgn="base" hangingPunct="1">
        <a:spcBef>
          <a:spcPct val="20000"/>
        </a:spcBef>
        <a:spcAft>
          <a:spcPct val="0"/>
        </a:spcAft>
        <a:buChar char="»"/>
        <a:defRPr sz="2000">
          <a:solidFill>
            <a:schemeClr val="tx1"/>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pn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 Id="rId3"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4" Type="http://schemas.openxmlformats.org/officeDocument/2006/relationships/image" Target="../media/image6.pn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emf"/></Relationships>
</file>

<file path=ppt/slides/_rels/slide32.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 Id="rId3" Type="http://schemas.openxmlformats.org/officeDocument/2006/relationships/image" Target="../media/image18.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1" Type="http://schemas.openxmlformats.org/officeDocument/2006/relationships/oleObject" Target="../embeddings/oleObject5.bin"/><Relationship Id="rId12" Type="http://schemas.openxmlformats.org/officeDocument/2006/relationships/image" Target="../media/image23.wmf"/><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embeddings/oleObject1.bin"/><Relationship Id="rId4" Type="http://schemas.openxmlformats.org/officeDocument/2006/relationships/image" Target="../media/image19.wmf"/><Relationship Id="rId5" Type="http://schemas.openxmlformats.org/officeDocument/2006/relationships/oleObject" Target="../embeddings/oleObject2.bin"/><Relationship Id="rId6" Type="http://schemas.openxmlformats.org/officeDocument/2006/relationships/image" Target="../media/image20.wmf"/><Relationship Id="rId7" Type="http://schemas.openxmlformats.org/officeDocument/2006/relationships/oleObject" Target="../embeddings/oleObject3.bin"/><Relationship Id="rId8" Type="http://schemas.openxmlformats.org/officeDocument/2006/relationships/image" Target="../media/image21.wmf"/><Relationship Id="rId9" Type="http://schemas.openxmlformats.org/officeDocument/2006/relationships/oleObject" Target="../embeddings/oleObject4.bin"/><Relationship Id="rId10" Type="http://schemas.openxmlformats.org/officeDocument/2006/relationships/image" Target="../media/image22.wmf"/></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4.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6.png"/></Relationships>
</file>

<file path=ppt/slides/_rels/slide5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5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8.png"/><Relationship Id="rId5"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5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5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image" Target="../media/image10.png"/><Relationship Id="rId5"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603374" y="2780903"/>
            <a:ext cx="6713041" cy="648345"/>
          </a:xfrm>
        </p:spPr>
        <p:txBody>
          <a:bodyPr wrap="square">
            <a:normAutofit fontScale="90000"/>
          </a:bodyPr>
          <a:lstStyle/>
          <a:p>
            <a:r>
              <a:rPr lang="en-US" dirty="0" smtClean="0"/>
              <a:t>Why emotional behaviors matter for the design of decision support systems (DSSs)</a:t>
            </a:r>
            <a:endParaRPr lang="en-US" dirty="0"/>
          </a:p>
        </p:txBody>
      </p:sp>
      <p:sp>
        <p:nvSpPr>
          <p:cNvPr id="3" name="Untertitel 2"/>
          <p:cNvSpPr>
            <a:spLocks noGrp="1"/>
          </p:cNvSpPr>
          <p:nvPr>
            <p:ph type="subTitle" idx="1"/>
          </p:nvPr>
        </p:nvSpPr>
        <p:spPr>
          <a:xfrm>
            <a:off x="1619672" y="4365352"/>
            <a:ext cx="6335713" cy="1151880"/>
          </a:xfrm>
        </p:spPr>
        <p:txBody>
          <a:bodyPr wrap="square">
            <a:normAutofit/>
          </a:bodyPr>
          <a:lstStyle/>
          <a:p>
            <a:r>
              <a:rPr lang="en-US" dirty="0" smtClean="0"/>
              <a:t>Evidence from text-based electronic negotiations</a:t>
            </a:r>
            <a:endParaRPr lang="en-US" dirty="0"/>
          </a:p>
        </p:txBody>
      </p:sp>
      <p:sp>
        <p:nvSpPr>
          <p:cNvPr id="4" name="Untertitel 2"/>
          <p:cNvSpPr txBox="1">
            <a:spLocks/>
          </p:cNvSpPr>
          <p:nvPr/>
        </p:nvSpPr>
        <p:spPr bwMode="auto">
          <a:xfrm>
            <a:off x="3491880" y="6021288"/>
            <a:ext cx="5616624" cy="504056"/>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indent="-342900" fontAlgn="base">
              <a:spcBef>
                <a:spcPct val="20000"/>
              </a:spcBef>
              <a:spcAft>
                <a:spcPct val="0"/>
              </a:spcAft>
              <a:defRPr/>
            </a:pPr>
            <a:r>
              <a:rPr kumimoji="0" lang="en-US" sz="1400" b="0" i="0" u="none" strike="noStrike" kern="0" cap="none" spc="0" normalizeH="0" baseline="0" noProof="0" dirty="0" smtClean="0">
                <a:ln>
                  <a:noFill/>
                </a:ln>
                <a:solidFill>
                  <a:srgbClr val="006699"/>
                </a:solidFill>
                <a:effectLst/>
                <a:uLnTx/>
                <a:uFillTx/>
                <a:latin typeface="Cambria" pitchFamily="18" charset="0"/>
              </a:rPr>
              <a:t>Work presented at </a:t>
            </a:r>
            <a:r>
              <a:rPr lang="en-US" sz="1400" kern="0" dirty="0" smtClean="0">
                <a:solidFill>
                  <a:srgbClr val="006699"/>
                </a:solidFill>
                <a:latin typeface="Cambria" pitchFamily="18" charset="0"/>
              </a:rPr>
              <a:t>the 20th Conference of the International Federation of Operational Research Societies in Barcelona, Spain. 14.07.2014</a:t>
            </a:r>
          </a:p>
          <a:p>
            <a:pPr marL="342900" marR="0" lvl="0" indent="-342900" algn="l" defTabSz="914400" rtl="0" eaLnBrk="1" fontAlgn="base" latinLnBrk="0" hangingPunct="1">
              <a:lnSpc>
                <a:spcPct val="100000"/>
              </a:lnSpc>
              <a:spcBef>
                <a:spcPct val="20000"/>
              </a:spcBef>
              <a:spcAft>
                <a:spcPct val="0"/>
              </a:spcAft>
              <a:buClrTx/>
              <a:buSzTx/>
              <a:buFontTx/>
              <a:buNone/>
              <a:tabLst/>
              <a:defRPr/>
            </a:pPr>
            <a:endParaRPr kumimoji="0" lang="en-US" sz="1400" b="0" i="0" u="none" strike="noStrike" kern="0" cap="none" spc="0" normalizeH="0" baseline="0" noProof="0" dirty="0">
              <a:ln>
                <a:noFill/>
              </a:ln>
              <a:solidFill>
                <a:srgbClr val="006699"/>
              </a:solidFill>
              <a:effectLst/>
              <a:uLnTx/>
              <a:uFillTx/>
              <a:latin typeface="Cambria" pitchFamily="18" charset="0"/>
            </a:endParaRPr>
          </a:p>
        </p:txBody>
      </p:sp>
      <p:sp>
        <p:nvSpPr>
          <p:cNvPr id="5" name="Untertitel 2"/>
          <p:cNvSpPr txBox="1">
            <a:spLocks/>
          </p:cNvSpPr>
          <p:nvPr/>
        </p:nvSpPr>
        <p:spPr bwMode="auto">
          <a:xfrm>
            <a:off x="1619672" y="6552728"/>
            <a:ext cx="5544616" cy="2606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400" i="0" u="none" strike="noStrike" kern="0" cap="none" spc="0" normalizeH="0" baseline="0" noProof="0" dirty="0" smtClean="0">
                <a:ln>
                  <a:noFill/>
                </a:ln>
                <a:solidFill>
                  <a:schemeClr val="bg1"/>
                </a:solidFill>
                <a:effectLst/>
                <a:uLnTx/>
                <a:uFillTx/>
                <a:latin typeface="Cambria" pitchFamily="18" charset="0"/>
                <a:ea typeface="Cambria Math" pitchFamily="18" charset="0"/>
              </a:rPr>
              <a:t>Patrick Hippmann |</a:t>
            </a:r>
            <a:r>
              <a:rPr kumimoji="0" lang="en-US" sz="1400" i="0" u="none" strike="noStrike" kern="0" cap="none" spc="0" normalizeH="0" noProof="0" dirty="0" smtClean="0">
                <a:ln>
                  <a:noFill/>
                </a:ln>
                <a:solidFill>
                  <a:schemeClr val="bg1"/>
                </a:solidFill>
                <a:effectLst/>
                <a:uLnTx/>
                <a:uFillTx/>
                <a:latin typeface="Cambria" pitchFamily="18" charset="0"/>
                <a:ea typeface="Cambria Math" pitchFamily="18" charset="0"/>
              </a:rPr>
              <a:t> patrick.hippmann@univie.ac.at</a:t>
            </a:r>
            <a:endParaRPr kumimoji="0" lang="en-US" sz="1400" i="0" u="none" strike="noStrike" kern="0" cap="none" spc="0" normalizeH="0" baseline="0" noProof="0" dirty="0">
              <a:ln>
                <a:noFill/>
              </a:ln>
              <a:solidFill>
                <a:schemeClr val="bg1"/>
              </a:solidFill>
              <a:effectLst/>
              <a:uLnTx/>
              <a:uFillTx/>
              <a:latin typeface="Cambria" pitchFamily="18" charset="0"/>
              <a:ea typeface="Cambria Math"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Motivation</a:t>
            </a:r>
            <a:endParaRPr lang="en-US" dirty="0"/>
          </a:p>
        </p:txBody>
      </p:sp>
      <p:sp>
        <p:nvSpPr>
          <p:cNvPr id="3" name="Inhaltsplatzhalter 2"/>
          <p:cNvSpPr>
            <a:spLocks noGrp="1"/>
          </p:cNvSpPr>
          <p:nvPr>
            <p:ph idx="1"/>
          </p:nvPr>
        </p:nvSpPr>
        <p:spPr>
          <a:xfrm>
            <a:off x="611188" y="1124744"/>
            <a:ext cx="7777236" cy="2808312"/>
          </a:xfrm>
        </p:spPr>
        <p:txBody>
          <a:bodyPr>
            <a:normAutofit fontScale="77500" lnSpcReduction="20000"/>
          </a:bodyPr>
          <a:lstStyle/>
          <a:p>
            <a:pPr>
              <a:buNone/>
            </a:pPr>
            <a:r>
              <a:rPr lang="en-US" sz="2300" dirty="0" smtClean="0"/>
              <a:t>Focus: Behavioral issues connected to decision support </a:t>
            </a:r>
            <a:r>
              <a:rPr lang="en-US" sz="1500" dirty="0" smtClean="0"/>
              <a:t>(e.g., Hämäläinen et al., 2013)</a:t>
            </a:r>
          </a:p>
          <a:p>
            <a:pPr>
              <a:buNone/>
            </a:pPr>
            <a:endParaRPr lang="en-US" sz="2300" dirty="0" smtClean="0"/>
          </a:p>
          <a:p>
            <a:pPr>
              <a:buNone/>
            </a:pPr>
            <a:r>
              <a:rPr lang="en-US" sz="2300" b="1" dirty="0" smtClean="0"/>
              <a:t>Emotions </a:t>
            </a:r>
            <a:r>
              <a:rPr lang="en-US" sz="2300" dirty="0" smtClean="0"/>
              <a:t>are </a:t>
            </a:r>
            <a:r>
              <a:rPr lang="en-US" sz="2300" b="1" dirty="0" smtClean="0"/>
              <a:t>important</a:t>
            </a:r>
            <a:r>
              <a:rPr lang="en-US" sz="2300" dirty="0" smtClean="0"/>
              <a:t> to consider in </a:t>
            </a:r>
            <a:r>
              <a:rPr lang="en-US" sz="2300" b="1" dirty="0" smtClean="0"/>
              <a:t>negotiations</a:t>
            </a:r>
            <a:r>
              <a:rPr lang="en-US" sz="2300" dirty="0" smtClean="0"/>
              <a:t> and should be when developing negotiation support systems, since these impact negotiation effectiveness</a:t>
            </a:r>
            <a:r>
              <a:rPr lang="en-US" dirty="0" smtClean="0"/>
              <a:t> </a:t>
            </a:r>
            <a:r>
              <a:rPr lang="en-US" sz="1500" dirty="0" smtClean="0"/>
              <a:t>(</a:t>
            </a:r>
            <a:r>
              <a:rPr lang="en-US" sz="1500" dirty="0" err="1" smtClean="0"/>
              <a:t>Broekens</a:t>
            </a:r>
            <a:r>
              <a:rPr lang="en-US" sz="1500" dirty="0" smtClean="0"/>
              <a:t> et al., 2010; </a:t>
            </a:r>
            <a:r>
              <a:rPr lang="en-US" sz="1500" dirty="0" err="1" smtClean="0"/>
              <a:t>Hindriks</a:t>
            </a:r>
            <a:r>
              <a:rPr lang="en-US" sz="1500" dirty="0" smtClean="0"/>
              <a:t> &amp; </a:t>
            </a:r>
            <a:r>
              <a:rPr lang="en-US" sz="1500" dirty="0" err="1" smtClean="0"/>
              <a:t>Jonker</a:t>
            </a:r>
            <a:r>
              <a:rPr lang="en-US" sz="1500" dirty="0" smtClean="0"/>
              <a:t>, 2008)</a:t>
            </a:r>
          </a:p>
          <a:p>
            <a:pPr lvl="1"/>
            <a:r>
              <a:rPr lang="en-US" dirty="0" smtClean="0"/>
              <a:t>Research should focus more on how decision or negotiation </a:t>
            </a:r>
            <a:r>
              <a:rPr lang="en-US" b="1" dirty="0" smtClean="0"/>
              <a:t>support</a:t>
            </a:r>
            <a:r>
              <a:rPr lang="en-US" dirty="0" smtClean="0"/>
              <a:t> affects </a:t>
            </a:r>
            <a:r>
              <a:rPr lang="en-US" b="1" dirty="0" smtClean="0"/>
              <a:t>interactions</a:t>
            </a:r>
            <a:r>
              <a:rPr lang="en-US" dirty="0" smtClean="0"/>
              <a:t> between the negotiators </a:t>
            </a:r>
            <a:r>
              <a:rPr lang="en-US" sz="1600" dirty="0" smtClean="0"/>
              <a:t>(</a:t>
            </a:r>
            <a:r>
              <a:rPr lang="en-US" sz="1600" dirty="0" err="1" smtClean="0"/>
              <a:t>Kersten</a:t>
            </a:r>
            <a:r>
              <a:rPr lang="en-US" sz="1600" dirty="0" smtClean="0"/>
              <a:t> &amp; Lai, 2007; </a:t>
            </a:r>
            <a:r>
              <a:rPr lang="en-US" sz="1600" dirty="0" err="1" smtClean="0"/>
              <a:t>Turel</a:t>
            </a:r>
            <a:r>
              <a:rPr lang="en-US" sz="1600" dirty="0" smtClean="0"/>
              <a:t> et al., 2007; </a:t>
            </a:r>
            <a:r>
              <a:rPr lang="en-US" sz="1600" dirty="0" err="1" smtClean="0"/>
              <a:t>Weigand</a:t>
            </a:r>
            <a:r>
              <a:rPr lang="en-US" sz="1600" dirty="0" smtClean="0"/>
              <a:t> et al., 2003)</a:t>
            </a:r>
          </a:p>
          <a:p>
            <a:pPr lvl="1"/>
            <a:r>
              <a:rPr lang="en-US" dirty="0" smtClean="0"/>
              <a:t>Unfortunately, the impact of DSSs on emotional behavior and specifically emotional dynamics </a:t>
            </a:r>
            <a:r>
              <a:rPr lang="en-US" b="1" dirty="0" smtClean="0"/>
              <a:t>lacks</a:t>
            </a:r>
            <a:r>
              <a:rPr lang="en-US" dirty="0" smtClean="0"/>
              <a:t> empirical </a:t>
            </a:r>
            <a:r>
              <a:rPr lang="en-US" b="1" dirty="0" smtClean="0"/>
              <a:t>attention</a:t>
            </a:r>
            <a:r>
              <a:rPr lang="en-US" dirty="0" smtClean="0"/>
              <a:t> </a:t>
            </a:r>
            <a:r>
              <a:rPr lang="en-US" sz="1500" dirty="0" smtClean="0"/>
              <a:t>(Bui, 1994; Lim &amp; </a:t>
            </a:r>
            <a:r>
              <a:rPr lang="en-US" sz="1500" dirty="0" err="1" smtClean="0"/>
              <a:t>Benbasat</a:t>
            </a:r>
            <a:r>
              <a:rPr lang="en-US" sz="1500" dirty="0" smtClean="0"/>
              <a:t>, 1991; </a:t>
            </a:r>
            <a:r>
              <a:rPr lang="en-US" sz="1500" dirty="0" err="1" smtClean="0"/>
              <a:t>Pommeranz</a:t>
            </a:r>
            <a:r>
              <a:rPr lang="en-US" sz="1500" dirty="0" smtClean="0"/>
              <a:t> et al., 2009)</a:t>
            </a:r>
          </a:p>
          <a:p>
            <a:endParaRPr lang="en-US" sz="1800" dirty="0" smtClean="0"/>
          </a:p>
          <a:p>
            <a:pPr lvl="1"/>
            <a:endParaRPr lang="en-US" dirty="0"/>
          </a:p>
        </p:txBody>
      </p:sp>
      <p:sp>
        <p:nvSpPr>
          <p:cNvPr id="5" name="Foliennummernplatzhalter 61"/>
          <p:cNvSpPr>
            <a:spLocks noGrp="1"/>
          </p:cNvSpPr>
          <p:nvPr>
            <p:ph type="sldNum" sz="quarter" idx="4"/>
          </p:nvPr>
        </p:nvSpPr>
        <p:spPr>
          <a:xfrm>
            <a:off x="8172400" y="6597352"/>
            <a:ext cx="730424" cy="260648"/>
          </a:xfrm>
        </p:spPr>
        <p:txBody>
          <a:bodyPr/>
          <a:lstStyle/>
          <a:p>
            <a:r>
              <a:rPr lang="en-US" dirty="0" smtClean="0"/>
              <a:t>2</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Motivation</a:t>
            </a:r>
            <a:endParaRPr lang="en-US" dirty="0"/>
          </a:p>
        </p:txBody>
      </p:sp>
      <p:sp>
        <p:nvSpPr>
          <p:cNvPr id="3" name="Inhaltsplatzhalter 2"/>
          <p:cNvSpPr>
            <a:spLocks noGrp="1"/>
          </p:cNvSpPr>
          <p:nvPr>
            <p:ph idx="1"/>
          </p:nvPr>
        </p:nvSpPr>
        <p:spPr>
          <a:xfrm>
            <a:off x="611188" y="1124744"/>
            <a:ext cx="7777236" cy="2808312"/>
          </a:xfrm>
        </p:spPr>
        <p:txBody>
          <a:bodyPr>
            <a:normAutofit fontScale="77500" lnSpcReduction="20000"/>
          </a:bodyPr>
          <a:lstStyle/>
          <a:p>
            <a:pPr>
              <a:buNone/>
            </a:pPr>
            <a:r>
              <a:rPr lang="en-US" sz="2300" dirty="0" smtClean="0">
                <a:solidFill>
                  <a:schemeClr val="bg1">
                    <a:lumMod val="75000"/>
                  </a:schemeClr>
                </a:solidFill>
              </a:rPr>
              <a:t>Focus: Behavioral issues connected to decision support </a:t>
            </a:r>
            <a:r>
              <a:rPr lang="en-US" sz="1500" dirty="0" smtClean="0">
                <a:solidFill>
                  <a:schemeClr val="bg1">
                    <a:lumMod val="75000"/>
                  </a:schemeClr>
                </a:solidFill>
              </a:rPr>
              <a:t>(e.g., Hämäläinen et al., 2013)</a:t>
            </a:r>
          </a:p>
          <a:p>
            <a:pPr>
              <a:buNone/>
            </a:pPr>
            <a:endParaRPr lang="en-US" sz="2300" dirty="0" smtClean="0">
              <a:solidFill>
                <a:schemeClr val="bg1">
                  <a:lumMod val="75000"/>
                </a:schemeClr>
              </a:solidFill>
            </a:endParaRPr>
          </a:p>
          <a:p>
            <a:pPr>
              <a:buNone/>
            </a:pPr>
            <a:r>
              <a:rPr lang="en-US" sz="2300" b="1" dirty="0" smtClean="0">
                <a:solidFill>
                  <a:schemeClr val="bg1">
                    <a:lumMod val="75000"/>
                  </a:schemeClr>
                </a:solidFill>
              </a:rPr>
              <a:t>Emotions </a:t>
            </a:r>
            <a:r>
              <a:rPr lang="en-US" sz="2300" dirty="0" smtClean="0">
                <a:solidFill>
                  <a:schemeClr val="bg1">
                    <a:lumMod val="75000"/>
                  </a:schemeClr>
                </a:solidFill>
              </a:rPr>
              <a:t>are </a:t>
            </a:r>
            <a:r>
              <a:rPr lang="en-US" sz="2300" b="1" dirty="0" smtClean="0">
                <a:solidFill>
                  <a:schemeClr val="bg1">
                    <a:lumMod val="75000"/>
                  </a:schemeClr>
                </a:solidFill>
              </a:rPr>
              <a:t>important</a:t>
            </a:r>
            <a:r>
              <a:rPr lang="en-US" sz="2300" dirty="0" smtClean="0">
                <a:solidFill>
                  <a:schemeClr val="bg1">
                    <a:lumMod val="75000"/>
                  </a:schemeClr>
                </a:solidFill>
              </a:rPr>
              <a:t> to consider in </a:t>
            </a:r>
            <a:r>
              <a:rPr lang="en-US" sz="2300" b="1" dirty="0" smtClean="0">
                <a:solidFill>
                  <a:schemeClr val="bg1">
                    <a:lumMod val="75000"/>
                  </a:schemeClr>
                </a:solidFill>
              </a:rPr>
              <a:t>negotiations</a:t>
            </a:r>
            <a:r>
              <a:rPr lang="en-US" sz="2300" dirty="0" smtClean="0">
                <a:solidFill>
                  <a:schemeClr val="bg1">
                    <a:lumMod val="75000"/>
                  </a:schemeClr>
                </a:solidFill>
              </a:rPr>
              <a:t> and should be when developing negotiation support systems, since these impact negotiation effectiveness</a:t>
            </a:r>
            <a:r>
              <a:rPr lang="en-US" dirty="0" smtClean="0">
                <a:solidFill>
                  <a:schemeClr val="bg1">
                    <a:lumMod val="75000"/>
                  </a:schemeClr>
                </a:solidFill>
              </a:rPr>
              <a:t> </a:t>
            </a:r>
            <a:r>
              <a:rPr lang="en-US" sz="1500" dirty="0" smtClean="0">
                <a:solidFill>
                  <a:schemeClr val="bg1">
                    <a:lumMod val="75000"/>
                  </a:schemeClr>
                </a:solidFill>
              </a:rPr>
              <a:t>(</a:t>
            </a:r>
            <a:r>
              <a:rPr lang="en-US" sz="1500" dirty="0" err="1" smtClean="0">
                <a:solidFill>
                  <a:schemeClr val="bg1">
                    <a:lumMod val="75000"/>
                  </a:schemeClr>
                </a:solidFill>
              </a:rPr>
              <a:t>Broekens</a:t>
            </a:r>
            <a:r>
              <a:rPr lang="en-US" sz="1500" dirty="0" smtClean="0">
                <a:solidFill>
                  <a:schemeClr val="bg1">
                    <a:lumMod val="75000"/>
                  </a:schemeClr>
                </a:solidFill>
              </a:rPr>
              <a:t> et al., 2010; </a:t>
            </a:r>
            <a:r>
              <a:rPr lang="en-US" sz="1500" dirty="0" err="1" smtClean="0">
                <a:solidFill>
                  <a:schemeClr val="bg1">
                    <a:lumMod val="75000"/>
                  </a:schemeClr>
                </a:solidFill>
              </a:rPr>
              <a:t>Hindriks</a:t>
            </a:r>
            <a:r>
              <a:rPr lang="en-US" sz="1500" dirty="0" smtClean="0">
                <a:solidFill>
                  <a:schemeClr val="bg1">
                    <a:lumMod val="75000"/>
                  </a:schemeClr>
                </a:solidFill>
              </a:rPr>
              <a:t> &amp; </a:t>
            </a:r>
            <a:r>
              <a:rPr lang="en-US" sz="1500" dirty="0" err="1" smtClean="0">
                <a:solidFill>
                  <a:schemeClr val="bg1">
                    <a:lumMod val="75000"/>
                  </a:schemeClr>
                </a:solidFill>
              </a:rPr>
              <a:t>Jonker</a:t>
            </a:r>
            <a:r>
              <a:rPr lang="en-US" sz="1500" dirty="0" smtClean="0">
                <a:solidFill>
                  <a:schemeClr val="bg1">
                    <a:lumMod val="75000"/>
                  </a:schemeClr>
                </a:solidFill>
              </a:rPr>
              <a:t>, 2008)</a:t>
            </a:r>
          </a:p>
          <a:p>
            <a:pPr lvl="1"/>
            <a:r>
              <a:rPr lang="en-US" dirty="0" smtClean="0">
                <a:solidFill>
                  <a:schemeClr val="bg1">
                    <a:lumMod val="75000"/>
                  </a:schemeClr>
                </a:solidFill>
              </a:rPr>
              <a:t>Research should focus more on how decision or negotiation </a:t>
            </a:r>
            <a:r>
              <a:rPr lang="en-US" b="1" dirty="0" smtClean="0">
                <a:solidFill>
                  <a:schemeClr val="bg1">
                    <a:lumMod val="75000"/>
                  </a:schemeClr>
                </a:solidFill>
              </a:rPr>
              <a:t>support</a:t>
            </a:r>
            <a:r>
              <a:rPr lang="en-US" dirty="0" smtClean="0">
                <a:solidFill>
                  <a:schemeClr val="bg1">
                    <a:lumMod val="75000"/>
                  </a:schemeClr>
                </a:solidFill>
              </a:rPr>
              <a:t> affects </a:t>
            </a:r>
            <a:r>
              <a:rPr lang="en-US" b="1" dirty="0" smtClean="0">
                <a:solidFill>
                  <a:schemeClr val="bg1">
                    <a:lumMod val="75000"/>
                  </a:schemeClr>
                </a:solidFill>
              </a:rPr>
              <a:t>interactions</a:t>
            </a:r>
            <a:r>
              <a:rPr lang="en-US" dirty="0" smtClean="0">
                <a:solidFill>
                  <a:schemeClr val="bg1">
                    <a:lumMod val="75000"/>
                  </a:schemeClr>
                </a:solidFill>
              </a:rPr>
              <a:t> between the negotiators </a:t>
            </a:r>
            <a:r>
              <a:rPr lang="en-US" sz="1600" dirty="0" smtClean="0">
                <a:solidFill>
                  <a:schemeClr val="bg1">
                    <a:lumMod val="75000"/>
                  </a:schemeClr>
                </a:solidFill>
              </a:rPr>
              <a:t>(</a:t>
            </a:r>
            <a:r>
              <a:rPr lang="en-US" sz="1600" dirty="0" err="1" smtClean="0">
                <a:solidFill>
                  <a:schemeClr val="bg1">
                    <a:lumMod val="75000"/>
                  </a:schemeClr>
                </a:solidFill>
              </a:rPr>
              <a:t>Kersten</a:t>
            </a:r>
            <a:r>
              <a:rPr lang="en-US" sz="1600" dirty="0" smtClean="0">
                <a:solidFill>
                  <a:schemeClr val="bg1">
                    <a:lumMod val="75000"/>
                  </a:schemeClr>
                </a:solidFill>
              </a:rPr>
              <a:t> &amp; Lai, 2007; </a:t>
            </a:r>
            <a:r>
              <a:rPr lang="en-US" sz="1600" dirty="0" err="1" smtClean="0">
                <a:solidFill>
                  <a:schemeClr val="bg1">
                    <a:lumMod val="75000"/>
                  </a:schemeClr>
                </a:solidFill>
              </a:rPr>
              <a:t>Turel</a:t>
            </a:r>
            <a:r>
              <a:rPr lang="en-US" sz="1600" dirty="0" smtClean="0">
                <a:solidFill>
                  <a:schemeClr val="bg1">
                    <a:lumMod val="75000"/>
                  </a:schemeClr>
                </a:solidFill>
              </a:rPr>
              <a:t> et al., 2007; </a:t>
            </a:r>
            <a:r>
              <a:rPr lang="en-US" sz="1600" dirty="0" err="1" smtClean="0">
                <a:solidFill>
                  <a:schemeClr val="bg1">
                    <a:lumMod val="75000"/>
                  </a:schemeClr>
                </a:solidFill>
              </a:rPr>
              <a:t>Weigand</a:t>
            </a:r>
            <a:r>
              <a:rPr lang="en-US" sz="1600" dirty="0" smtClean="0">
                <a:solidFill>
                  <a:schemeClr val="bg1">
                    <a:lumMod val="75000"/>
                  </a:schemeClr>
                </a:solidFill>
              </a:rPr>
              <a:t> et al., 2003)</a:t>
            </a:r>
          </a:p>
          <a:p>
            <a:pPr lvl="1"/>
            <a:r>
              <a:rPr lang="en-US" dirty="0" smtClean="0">
                <a:solidFill>
                  <a:schemeClr val="bg1">
                    <a:lumMod val="75000"/>
                  </a:schemeClr>
                </a:solidFill>
              </a:rPr>
              <a:t>Unfortunately, the impact of DSSs on emotional behavior and specifically emotional dynamics </a:t>
            </a:r>
            <a:r>
              <a:rPr lang="en-US" b="1" dirty="0" smtClean="0">
                <a:solidFill>
                  <a:schemeClr val="bg1">
                    <a:lumMod val="75000"/>
                  </a:schemeClr>
                </a:solidFill>
              </a:rPr>
              <a:t>lacks</a:t>
            </a:r>
            <a:r>
              <a:rPr lang="en-US" dirty="0" smtClean="0">
                <a:solidFill>
                  <a:schemeClr val="bg1">
                    <a:lumMod val="75000"/>
                  </a:schemeClr>
                </a:solidFill>
              </a:rPr>
              <a:t> empirical </a:t>
            </a:r>
            <a:r>
              <a:rPr lang="en-US" b="1" dirty="0" smtClean="0">
                <a:solidFill>
                  <a:schemeClr val="bg1">
                    <a:lumMod val="75000"/>
                  </a:schemeClr>
                </a:solidFill>
              </a:rPr>
              <a:t>attention</a:t>
            </a:r>
            <a:r>
              <a:rPr lang="en-US" dirty="0" smtClean="0">
                <a:solidFill>
                  <a:schemeClr val="bg1">
                    <a:lumMod val="75000"/>
                  </a:schemeClr>
                </a:solidFill>
              </a:rPr>
              <a:t> </a:t>
            </a:r>
            <a:r>
              <a:rPr lang="en-US" sz="1500" dirty="0" smtClean="0">
                <a:solidFill>
                  <a:schemeClr val="bg1">
                    <a:lumMod val="75000"/>
                  </a:schemeClr>
                </a:solidFill>
              </a:rPr>
              <a:t>(Bui, 1994; Lim &amp; </a:t>
            </a:r>
            <a:r>
              <a:rPr lang="en-US" sz="1500" dirty="0" err="1" smtClean="0">
                <a:solidFill>
                  <a:schemeClr val="bg1">
                    <a:lumMod val="75000"/>
                  </a:schemeClr>
                </a:solidFill>
              </a:rPr>
              <a:t>Benbasat</a:t>
            </a:r>
            <a:r>
              <a:rPr lang="en-US" sz="1500" dirty="0" smtClean="0">
                <a:solidFill>
                  <a:schemeClr val="bg1">
                    <a:lumMod val="75000"/>
                  </a:schemeClr>
                </a:solidFill>
              </a:rPr>
              <a:t>, 1991; </a:t>
            </a:r>
            <a:r>
              <a:rPr lang="en-US" sz="1500" dirty="0" err="1" smtClean="0">
                <a:solidFill>
                  <a:schemeClr val="bg1">
                    <a:lumMod val="75000"/>
                  </a:schemeClr>
                </a:solidFill>
              </a:rPr>
              <a:t>Pommeranz</a:t>
            </a:r>
            <a:r>
              <a:rPr lang="en-US" sz="1500" dirty="0" smtClean="0">
                <a:solidFill>
                  <a:schemeClr val="bg1">
                    <a:lumMod val="75000"/>
                  </a:schemeClr>
                </a:solidFill>
              </a:rPr>
              <a:t> et al., 2009)</a:t>
            </a:r>
          </a:p>
          <a:p>
            <a:endParaRPr lang="en-US" sz="1800" dirty="0" smtClean="0"/>
          </a:p>
          <a:p>
            <a:pPr lvl="1"/>
            <a:endParaRPr lang="en-US" dirty="0"/>
          </a:p>
        </p:txBody>
      </p:sp>
      <p:sp>
        <p:nvSpPr>
          <p:cNvPr id="5" name="Foliennummernplatzhalter 61"/>
          <p:cNvSpPr>
            <a:spLocks noGrp="1"/>
          </p:cNvSpPr>
          <p:nvPr>
            <p:ph type="sldNum" sz="quarter" idx="4"/>
          </p:nvPr>
        </p:nvSpPr>
        <p:spPr>
          <a:xfrm>
            <a:off x="8172400" y="6597352"/>
            <a:ext cx="730424" cy="260648"/>
          </a:xfrm>
        </p:spPr>
        <p:txBody>
          <a:bodyPr/>
          <a:lstStyle/>
          <a:p>
            <a:r>
              <a:rPr lang="en-US" dirty="0" smtClean="0"/>
              <a:t>2</a:t>
            </a:r>
            <a:endParaRPr lang="en-US" dirty="0"/>
          </a:p>
        </p:txBody>
      </p:sp>
      <p:sp>
        <p:nvSpPr>
          <p:cNvPr id="6" name="Inhaltsplatzhalter 2"/>
          <p:cNvSpPr txBox="1">
            <a:spLocks/>
          </p:cNvSpPr>
          <p:nvPr/>
        </p:nvSpPr>
        <p:spPr bwMode="auto">
          <a:xfrm>
            <a:off x="611560" y="4005064"/>
            <a:ext cx="7594600"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77500" lnSpcReduction="20000"/>
          </a:bodyPr>
          <a:lstStyle/>
          <a:p>
            <a:pPr marR="0" lvl="0" algn="l" defTabSz="914400" rtl="0" eaLnBrk="1" fontAlgn="base" latinLnBrk="0" hangingPunct="1">
              <a:lnSpc>
                <a:spcPct val="120000"/>
              </a:lnSpc>
              <a:spcBef>
                <a:spcPct val="20000"/>
              </a:spcBef>
              <a:spcAft>
                <a:spcPct val="0"/>
              </a:spcAft>
              <a:buClrTx/>
              <a:buSzTx/>
              <a:tabLst/>
              <a:defRPr/>
            </a:pPr>
            <a:r>
              <a:rPr lang="en-US" sz="2800" dirty="0" smtClean="0">
                <a:solidFill>
                  <a:srgbClr val="006699"/>
                </a:solidFill>
                <a:latin typeface="Cambria" pitchFamily="18" charset="0"/>
              </a:rPr>
              <a:t>The </a:t>
            </a:r>
            <a:r>
              <a:rPr lang="en-US" sz="2800" b="1" dirty="0" smtClean="0">
                <a:solidFill>
                  <a:srgbClr val="006699"/>
                </a:solidFill>
                <a:latin typeface="Cambria" pitchFamily="18" charset="0"/>
              </a:rPr>
              <a:t>impact</a:t>
            </a:r>
            <a:r>
              <a:rPr lang="en-US" sz="2800" dirty="0" smtClean="0">
                <a:solidFill>
                  <a:srgbClr val="006699"/>
                </a:solidFill>
                <a:latin typeface="Cambria" pitchFamily="18" charset="0"/>
              </a:rPr>
              <a:t> of </a:t>
            </a:r>
            <a:r>
              <a:rPr lang="en-US" sz="2800" b="1" dirty="0" smtClean="0">
                <a:solidFill>
                  <a:srgbClr val="006699"/>
                </a:solidFill>
                <a:latin typeface="Cambria" pitchFamily="18" charset="0"/>
              </a:rPr>
              <a:t>decision support</a:t>
            </a:r>
            <a:r>
              <a:rPr lang="en-US" sz="2800" dirty="0" smtClean="0">
                <a:solidFill>
                  <a:srgbClr val="006699"/>
                </a:solidFill>
                <a:latin typeface="Cambria" pitchFamily="18" charset="0"/>
              </a:rPr>
              <a:t> on the </a:t>
            </a:r>
            <a:r>
              <a:rPr lang="en-US" sz="2800" b="1" dirty="0" smtClean="0">
                <a:solidFill>
                  <a:srgbClr val="006699"/>
                </a:solidFill>
                <a:latin typeface="Cambria" pitchFamily="18" charset="0"/>
              </a:rPr>
              <a:t>dynamics </a:t>
            </a:r>
            <a:r>
              <a:rPr lang="en-US" sz="2800" dirty="0" smtClean="0">
                <a:solidFill>
                  <a:srgbClr val="006699"/>
                </a:solidFill>
                <a:latin typeface="Cambria" pitchFamily="18" charset="0"/>
              </a:rPr>
              <a:t>of </a:t>
            </a:r>
            <a:r>
              <a:rPr lang="en-US" sz="2800" b="1" dirty="0" smtClean="0">
                <a:solidFill>
                  <a:srgbClr val="006699"/>
                </a:solidFill>
                <a:latin typeface="Cambria" pitchFamily="18" charset="0"/>
              </a:rPr>
              <a:t>emotional expressions </a:t>
            </a:r>
            <a:r>
              <a:rPr lang="en-US" sz="2800" dirty="0" smtClean="0">
                <a:solidFill>
                  <a:srgbClr val="006699"/>
                </a:solidFill>
                <a:latin typeface="Cambria" pitchFamily="18" charset="0"/>
              </a:rPr>
              <a:t>in </a:t>
            </a:r>
            <a:r>
              <a:rPr lang="en-US" sz="2800" b="1" dirty="0" smtClean="0">
                <a:solidFill>
                  <a:srgbClr val="006699"/>
                </a:solidFill>
                <a:latin typeface="Cambria" pitchFamily="18" charset="0"/>
              </a:rPr>
              <a:t>text-based online negotiations</a:t>
            </a:r>
          </a:p>
        </p:txBody>
      </p:sp>
      <p:sp>
        <p:nvSpPr>
          <p:cNvPr id="7" name="Inhaltsplatzhalter 2"/>
          <p:cNvSpPr txBox="1">
            <a:spLocks/>
          </p:cNvSpPr>
          <p:nvPr/>
        </p:nvSpPr>
        <p:spPr bwMode="auto">
          <a:xfrm>
            <a:off x="1043608" y="4797152"/>
            <a:ext cx="6552728" cy="151216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lnSpcReduction="10000"/>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b="0" i="0" u="none" strike="noStrike" kern="0" cap="none" spc="0" normalizeH="0" baseline="0" noProof="0" dirty="0" smtClean="0">
                <a:ln>
                  <a:noFill/>
                </a:ln>
                <a:solidFill>
                  <a:schemeClr val="tx1"/>
                </a:solidFill>
                <a:effectLst/>
                <a:uLnTx/>
                <a:uFillTx/>
                <a:latin typeface="Cambria" pitchFamily="18" charset="0"/>
                <a:ea typeface="+mn-ea"/>
                <a:cs typeface="+mn-cs"/>
              </a:rPr>
              <a:t>Main contributions:</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lang="en-US" sz="1600" kern="0" dirty="0" smtClean="0">
                <a:latin typeface="Cambria" pitchFamily="18" charset="0"/>
              </a:rPr>
              <a:t>DSSs impact emotional expressions in and throughout text-based online negotiations (initial evidence)</a:t>
            </a:r>
          </a:p>
          <a:p>
            <a:pPr marL="447675" lvl="1" indent="-265113" fontAlgn="base">
              <a:lnSpc>
                <a:spcPct val="120000"/>
              </a:lnSpc>
              <a:spcBef>
                <a:spcPct val="20000"/>
              </a:spcBef>
              <a:spcAft>
                <a:spcPct val="0"/>
              </a:spcAft>
              <a:buFontTx/>
              <a:buChar char="–"/>
            </a:pPr>
            <a:r>
              <a:rPr kumimoji="0" lang="en-US" sz="1600" b="0" i="0" u="none" strike="noStrike" kern="0" cap="none" spc="0" normalizeH="0" baseline="0" noProof="0" dirty="0" smtClean="0">
                <a:ln>
                  <a:noFill/>
                </a:ln>
                <a:solidFill>
                  <a:schemeClr val="tx1"/>
                </a:solidFill>
                <a:effectLst/>
                <a:uLnTx/>
                <a:uFillTx/>
                <a:latin typeface="Cambria" pitchFamily="18" charset="0"/>
              </a:rPr>
              <a:t>Incorporating affective behavior is important when designing DSSs (supplementary</a:t>
            </a:r>
            <a:r>
              <a:rPr kumimoji="0" lang="en-US" sz="1600" b="0" i="0" u="none" strike="noStrike" kern="0" cap="none" spc="0" normalizeH="0" noProof="0" dirty="0" smtClean="0">
                <a:ln>
                  <a:noFill/>
                </a:ln>
                <a:solidFill>
                  <a:schemeClr val="tx1"/>
                </a:solidFill>
                <a:effectLst/>
                <a:uLnTx/>
                <a:uFillTx/>
                <a:latin typeface="Cambria" pitchFamily="18" charset="0"/>
              </a:rPr>
              <a:t> evidence </a:t>
            </a:r>
            <a:r>
              <a:rPr lang="en-US" sz="1600" kern="0" dirty="0" smtClean="0">
                <a:latin typeface="Cambria" pitchFamily="18" charset="0"/>
              </a:rPr>
              <a:t>to </a:t>
            </a:r>
            <a:r>
              <a:rPr lang="en-US" sz="1600" kern="0" dirty="0" err="1" smtClean="0">
                <a:latin typeface="Cambria" pitchFamily="18" charset="0"/>
              </a:rPr>
              <a:t>Broekens</a:t>
            </a:r>
            <a:r>
              <a:rPr lang="en-US" sz="1600" kern="0" dirty="0" smtClean="0">
                <a:latin typeface="Cambria" pitchFamily="18" charset="0"/>
              </a:rPr>
              <a:t> et al., 2010)</a:t>
            </a:r>
            <a:endParaRPr kumimoji="0" lang="en-US" sz="1600" b="0" i="0" u="none" strike="noStrike" kern="0" cap="none" spc="0" normalizeH="0" baseline="0" noProof="0" dirty="0" smtClean="0">
              <a:ln>
                <a:noFill/>
              </a:ln>
              <a:solidFill>
                <a:schemeClr val="tx1"/>
              </a:solidFill>
              <a:effectLst/>
              <a:uLnTx/>
              <a:uFillTx/>
              <a:latin typeface="Cambria" pitchFamily="18" charset="0"/>
            </a:endParaRPr>
          </a:p>
          <a:p>
            <a:pPr marL="447675" marR="0" lvl="1" indent="-265113" algn="l" defTabSz="914400" rtl="0" eaLnBrk="1" fontAlgn="base" latinLnBrk="0" hangingPunct="1">
              <a:lnSpc>
                <a:spcPct val="120000"/>
              </a:lnSpc>
              <a:spcBef>
                <a:spcPct val="20000"/>
              </a:spcBef>
              <a:spcAft>
                <a:spcPct val="0"/>
              </a:spcAft>
              <a:buClrTx/>
              <a:buSzTx/>
              <a:buFontTx/>
              <a:buChar char="–"/>
              <a:tabLst/>
              <a:defRPr/>
            </a:pPr>
            <a:endParaRPr kumimoji="0" lang="en-US" sz="2000" b="0" i="0" u="none" strike="noStrike" kern="0" cap="none" spc="0" normalizeH="0" baseline="0" noProof="0" dirty="0">
              <a:ln>
                <a:noFill/>
              </a:ln>
              <a:solidFill>
                <a:schemeClr val="tx1"/>
              </a:solidFill>
              <a:effectLst/>
              <a:uLnTx/>
              <a:uFillTx/>
              <a:latin typeface="Cambria"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Theoretical &amp; Methodological Introduction</a:t>
            </a:r>
            <a:endParaRPr lang="en-US" dirty="0"/>
          </a:p>
        </p:txBody>
      </p:sp>
      <p:sp>
        <p:nvSpPr>
          <p:cNvPr id="4" name="Ellipse 3"/>
          <p:cNvSpPr>
            <a:spLocks noChangeAspect="1"/>
          </p:cNvSpPr>
          <p:nvPr/>
        </p:nvSpPr>
        <p:spPr>
          <a:xfrm>
            <a:off x="5903640" y="1412776"/>
            <a:ext cx="1944432" cy="1944216"/>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5" name="Gerade Verbindung 4"/>
          <p:cNvCxnSpPr>
            <a:stCxn id="4" idx="2"/>
            <a:endCxn id="4" idx="6"/>
          </p:cNvCxnSpPr>
          <p:nvPr/>
        </p:nvCxnSpPr>
        <p:spPr>
          <a:xfrm>
            <a:off x="5903640" y="2384884"/>
            <a:ext cx="19444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Gerade Verbindung 5"/>
          <p:cNvCxnSpPr>
            <a:stCxn id="4" idx="0"/>
            <a:endCxn id="4" idx="4"/>
          </p:cNvCxnSpPr>
          <p:nvPr/>
        </p:nvCxnSpPr>
        <p:spPr>
          <a:xfrm>
            <a:off x="6875856" y="1412776"/>
            <a:ext cx="0" cy="1944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6"/>
          <p:cNvCxnSpPr>
            <a:stCxn id="4" idx="1"/>
            <a:endCxn id="4" idx="5"/>
          </p:cNvCxnSpPr>
          <p:nvPr/>
        </p:nvCxnSpPr>
        <p:spPr>
          <a:xfrm>
            <a:off x="6188396" y="1697500"/>
            <a:ext cx="1374920" cy="13747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8" name="Gerade Verbindung 7"/>
          <p:cNvCxnSpPr>
            <a:stCxn id="4" idx="3"/>
            <a:endCxn id="4" idx="7"/>
          </p:cNvCxnSpPr>
          <p:nvPr/>
        </p:nvCxnSpPr>
        <p:spPr>
          <a:xfrm flipV="1">
            <a:off x="6188396" y="1697500"/>
            <a:ext cx="1374920" cy="13747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5" name="Textfeld 44"/>
          <p:cNvSpPr txBox="1"/>
          <p:nvPr/>
        </p:nvSpPr>
        <p:spPr>
          <a:xfrm>
            <a:off x="5759624" y="980728"/>
            <a:ext cx="2160240" cy="461665"/>
          </a:xfrm>
          <a:prstGeom prst="rect">
            <a:avLst/>
          </a:prstGeom>
          <a:noFill/>
        </p:spPr>
        <p:txBody>
          <a:bodyPr wrap="square" rtlCol="0">
            <a:spAutoFit/>
          </a:bodyPr>
          <a:lstStyle/>
          <a:p>
            <a:pPr algn="ctr"/>
            <a:r>
              <a:rPr lang="en-US" sz="1000" dirty="0" smtClean="0"/>
              <a:t>(surprised, astonished, aroused, active)</a:t>
            </a:r>
            <a:br>
              <a:rPr lang="en-US" sz="1000" dirty="0" smtClean="0"/>
            </a:br>
            <a:r>
              <a:rPr lang="en-US" sz="1400" b="1" dirty="0" smtClean="0"/>
              <a:t> High activation</a:t>
            </a:r>
            <a:endParaRPr lang="en-US" sz="1400" b="1" dirty="0"/>
          </a:p>
        </p:txBody>
      </p:sp>
      <p:sp>
        <p:nvSpPr>
          <p:cNvPr id="54" name="Textfeld 53"/>
          <p:cNvSpPr txBox="1"/>
          <p:nvPr/>
        </p:nvSpPr>
        <p:spPr>
          <a:xfrm>
            <a:off x="5759624" y="3327375"/>
            <a:ext cx="2160240" cy="461665"/>
          </a:xfrm>
          <a:prstGeom prst="rect">
            <a:avLst/>
          </a:prstGeom>
          <a:noFill/>
        </p:spPr>
        <p:txBody>
          <a:bodyPr wrap="square" rtlCol="0">
            <a:spAutoFit/>
          </a:bodyPr>
          <a:lstStyle/>
          <a:p>
            <a:pPr algn="ctr"/>
            <a:r>
              <a:rPr lang="en-US" sz="1400" b="1" dirty="0" smtClean="0"/>
              <a:t> Low activation</a:t>
            </a:r>
            <a:r>
              <a:rPr lang="en-US" sz="1000" b="1" dirty="0" smtClean="0"/>
              <a:t/>
            </a:r>
            <a:br>
              <a:rPr lang="en-US" sz="1000" b="1" dirty="0" smtClean="0"/>
            </a:br>
            <a:r>
              <a:rPr lang="en-US" sz="1000" dirty="0" smtClean="0"/>
              <a:t>(tranquil, factual, quiet)</a:t>
            </a:r>
            <a:endParaRPr lang="en-US" sz="1400" b="1" dirty="0"/>
          </a:p>
        </p:txBody>
      </p:sp>
      <p:sp>
        <p:nvSpPr>
          <p:cNvPr id="56" name="Textfeld 55"/>
          <p:cNvSpPr txBox="1"/>
          <p:nvPr/>
        </p:nvSpPr>
        <p:spPr>
          <a:xfrm>
            <a:off x="7847856" y="2132856"/>
            <a:ext cx="1224136" cy="615553"/>
          </a:xfrm>
          <a:prstGeom prst="rect">
            <a:avLst/>
          </a:prstGeom>
          <a:noFill/>
        </p:spPr>
        <p:txBody>
          <a:bodyPr wrap="square" rtlCol="0">
            <a:spAutoFit/>
          </a:bodyPr>
          <a:lstStyle/>
          <a:p>
            <a:r>
              <a:rPr lang="en-US" sz="1400" b="1" dirty="0" smtClean="0"/>
              <a:t>Pleasure</a:t>
            </a:r>
            <a:r>
              <a:rPr lang="en-US" sz="1000" b="1" dirty="0" smtClean="0"/>
              <a:t/>
            </a:r>
            <a:br>
              <a:rPr lang="en-US" sz="1000" b="1" dirty="0" smtClean="0"/>
            </a:br>
            <a:r>
              <a:rPr lang="en-US" sz="1000" dirty="0" smtClean="0"/>
              <a:t>(glad, happy, pleased)</a:t>
            </a:r>
            <a:endParaRPr lang="en-US" sz="1400" b="1" dirty="0"/>
          </a:p>
        </p:txBody>
      </p:sp>
      <p:sp>
        <p:nvSpPr>
          <p:cNvPr id="57" name="Textfeld 56"/>
          <p:cNvSpPr txBox="1"/>
          <p:nvPr/>
        </p:nvSpPr>
        <p:spPr>
          <a:xfrm>
            <a:off x="4463480" y="2132856"/>
            <a:ext cx="1440160" cy="615553"/>
          </a:xfrm>
          <a:prstGeom prst="rect">
            <a:avLst/>
          </a:prstGeom>
          <a:noFill/>
        </p:spPr>
        <p:txBody>
          <a:bodyPr wrap="square" rtlCol="0">
            <a:spAutoFit/>
          </a:bodyPr>
          <a:lstStyle/>
          <a:p>
            <a:pPr algn="r"/>
            <a:r>
              <a:rPr lang="en-US" sz="1400" b="1" dirty="0" smtClean="0"/>
              <a:t>Displeasure</a:t>
            </a:r>
            <a:r>
              <a:rPr lang="en-US" sz="1000" b="1" dirty="0" smtClean="0"/>
              <a:t/>
            </a:r>
            <a:br>
              <a:rPr lang="en-US" sz="1000" b="1" dirty="0" smtClean="0"/>
            </a:br>
            <a:r>
              <a:rPr lang="en-US" sz="1000" dirty="0" smtClean="0"/>
              <a:t>(unhappy, displeased, irritated)</a:t>
            </a:r>
            <a:endParaRPr lang="en-US" sz="1400" b="1" dirty="0"/>
          </a:p>
        </p:txBody>
      </p:sp>
      <p:sp>
        <p:nvSpPr>
          <p:cNvPr id="58" name="Textfeld 57"/>
          <p:cNvSpPr txBox="1"/>
          <p:nvPr/>
        </p:nvSpPr>
        <p:spPr>
          <a:xfrm>
            <a:off x="7415808" y="1340768"/>
            <a:ext cx="1656184" cy="461665"/>
          </a:xfrm>
          <a:prstGeom prst="rect">
            <a:avLst/>
          </a:prstGeom>
          <a:noFill/>
        </p:spPr>
        <p:txBody>
          <a:bodyPr wrap="square" rtlCol="0">
            <a:spAutoFit/>
          </a:bodyPr>
          <a:lstStyle/>
          <a:p>
            <a:pPr algn="ctr"/>
            <a:r>
              <a:rPr lang="en-US" sz="1000" dirty="0" smtClean="0"/>
              <a:t>(elated, enthusiastic, excited)</a:t>
            </a:r>
            <a:br>
              <a:rPr lang="en-US" sz="1000" dirty="0" smtClean="0"/>
            </a:br>
            <a:r>
              <a:rPr lang="en-US" sz="1400" i="1" dirty="0" smtClean="0"/>
              <a:t> Activated Pleasure</a:t>
            </a:r>
            <a:endParaRPr lang="en-US" sz="1400" dirty="0"/>
          </a:p>
        </p:txBody>
      </p:sp>
      <p:sp>
        <p:nvSpPr>
          <p:cNvPr id="59" name="Textfeld 58"/>
          <p:cNvSpPr txBox="1"/>
          <p:nvPr/>
        </p:nvSpPr>
        <p:spPr>
          <a:xfrm>
            <a:off x="4427984" y="2924944"/>
            <a:ext cx="1691680" cy="677108"/>
          </a:xfrm>
          <a:prstGeom prst="rect">
            <a:avLst/>
          </a:prstGeom>
          <a:noFill/>
        </p:spPr>
        <p:txBody>
          <a:bodyPr wrap="square" rtlCol="0">
            <a:spAutoFit/>
          </a:bodyPr>
          <a:lstStyle/>
          <a:p>
            <a:pPr algn="r"/>
            <a:r>
              <a:rPr lang="en-US" sz="1400" i="1" dirty="0" smtClean="0"/>
              <a:t>Deactivated Displeasure</a:t>
            </a:r>
            <a:r>
              <a:rPr lang="en-US" sz="1000" b="1" dirty="0" smtClean="0"/>
              <a:t/>
            </a:r>
            <a:br>
              <a:rPr lang="en-US" sz="1000" b="1" dirty="0" smtClean="0"/>
            </a:br>
            <a:r>
              <a:rPr lang="en-US" sz="1000" dirty="0" smtClean="0"/>
              <a:t>(dull, sluggish, indifferent)</a:t>
            </a:r>
            <a:endParaRPr lang="en-US" sz="1400" b="1" dirty="0"/>
          </a:p>
        </p:txBody>
      </p:sp>
      <p:sp>
        <p:nvSpPr>
          <p:cNvPr id="60" name="Textfeld 59"/>
          <p:cNvSpPr txBox="1"/>
          <p:nvPr/>
        </p:nvSpPr>
        <p:spPr>
          <a:xfrm>
            <a:off x="7631832" y="2924944"/>
            <a:ext cx="1512168" cy="677108"/>
          </a:xfrm>
          <a:prstGeom prst="rect">
            <a:avLst/>
          </a:prstGeom>
          <a:noFill/>
        </p:spPr>
        <p:txBody>
          <a:bodyPr wrap="square" rtlCol="0">
            <a:spAutoFit/>
          </a:bodyPr>
          <a:lstStyle/>
          <a:p>
            <a:r>
              <a:rPr lang="en-US" sz="1400" i="1" dirty="0" smtClean="0"/>
              <a:t>Deactivated Pleasure</a:t>
            </a:r>
            <a:r>
              <a:rPr lang="en-US" sz="1000" b="1" dirty="0" smtClean="0"/>
              <a:t/>
            </a:r>
            <a:br>
              <a:rPr lang="en-US" sz="1000" b="1" dirty="0" smtClean="0"/>
            </a:br>
            <a:r>
              <a:rPr lang="en-US" sz="1000" dirty="0" smtClean="0"/>
              <a:t>(serene, content, relaxed)</a:t>
            </a:r>
            <a:endParaRPr lang="en-US" sz="1400" b="1" dirty="0"/>
          </a:p>
        </p:txBody>
      </p:sp>
      <p:sp>
        <p:nvSpPr>
          <p:cNvPr id="61" name="Textfeld 60"/>
          <p:cNvSpPr txBox="1"/>
          <p:nvPr/>
        </p:nvSpPr>
        <p:spPr>
          <a:xfrm>
            <a:off x="4463480" y="1340768"/>
            <a:ext cx="1728192" cy="461665"/>
          </a:xfrm>
          <a:prstGeom prst="rect">
            <a:avLst/>
          </a:prstGeom>
          <a:noFill/>
        </p:spPr>
        <p:txBody>
          <a:bodyPr wrap="square" rtlCol="0">
            <a:spAutoFit/>
          </a:bodyPr>
          <a:lstStyle/>
          <a:p>
            <a:pPr algn="r"/>
            <a:r>
              <a:rPr lang="en-US" sz="1000" dirty="0" smtClean="0"/>
              <a:t>(angry, annoyed, anxious)</a:t>
            </a:r>
            <a:br>
              <a:rPr lang="en-US" sz="1000" dirty="0" smtClean="0"/>
            </a:br>
            <a:r>
              <a:rPr lang="en-US" sz="1400" b="1" i="1" dirty="0" smtClean="0"/>
              <a:t> </a:t>
            </a:r>
            <a:r>
              <a:rPr lang="en-US" sz="1400" i="1" dirty="0" smtClean="0"/>
              <a:t>Activated Displeasure</a:t>
            </a:r>
            <a:endParaRPr lang="en-US" sz="1400" dirty="0"/>
          </a:p>
        </p:txBody>
      </p:sp>
      <p:sp>
        <p:nvSpPr>
          <p:cNvPr id="62" name="Foliennummernplatzhalter 61"/>
          <p:cNvSpPr>
            <a:spLocks noGrp="1"/>
          </p:cNvSpPr>
          <p:nvPr>
            <p:ph type="sldNum" sz="quarter" idx="4"/>
          </p:nvPr>
        </p:nvSpPr>
        <p:spPr/>
        <p:txBody>
          <a:bodyPr/>
          <a:lstStyle/>
          <a:p>
            <a:r>
              <a:rPr lang="en-US" dirty="0" smtClean="0"/>
              <a:t>3</a:t>
            </a:r>
            <a:endParaRPr lang="en-US" dirty="0"/>
          </a:p>
        </p:txBody>
      </p:sp>
      <p:sp>
        <p:nvSpPr>
          <p:cNvPr id="63" name="Inhaltsplatzhalter 62"/>
          <p:cNvSpPr>
            <a:spLocks noGrp="1"/>
          </p:cNvSpPr>
          <p:nvPr>
            <p:ph idx="1"/>
          </p:nvPr>
        </p:nvSpPr>
        <p:spPr>
          <a:xfrm>
            <a:off x="611188" y="1052737"/>
            <a:ext cx="3744788" cy="2088231"/>
          </a:xfrm>
        </p:spPr>
        <p:txBody>
          <a:bodyPr>
            <a:normAutofit fontScale="85000" lnSpcReduction="10000"/>
          </a:bodyPr>
          <a:lstStyle/>
          <a:p>
            <a:pPr>
              <a:buNone/>
            </a:pPr>
            <a:r>
              <a:rPr lang="en-US" sz="2000" dirty="0" smtClean="0"/>
              <a:t>Emotional Expressions</a:t>
            </a:r>
          </a:p>
          <a:p>
            <a:r>
              <a:rPr lang="en-US" sz="1800" dirty="0" smtClean="0"/>
              <a:t>Theoretical foundation</a:t>
            </a:r>
          </a:p>
          <a:p>
            <a:pPr lvl="1"/>
            <a:r>
              <a:rPr lang="en-US" sz="1600" dirty="0" smtClean="0"/>
              <a:t>Dimensional perspective of affect </a:t>
            </a:r>
            <a:r>
              <a:rPr lang="en-US" sz="1200" dirty="0" smtClean="0"/>
              <a:t>(Russell, 1980; Watson &amp; </a:t>
            </a:r>
            <a:r>
              <a:rPr lang="en-US" sz="1200" dirty="0" err="1" smtClean="0"/>
              <a:t>Tellegen</a:t>
            </a:r>
            <a:r>
              <a:rPr lang="en-US" sz="1200" dirty="0" smtClean="0"/>
              <a:t>, 1984; </a:t>
            </a:r>
            <a:r>
              <a:rPr lang="en-US" sz="1200" dirty="0" err="1" smtClean="0"/>
              <a:t>Yik</a:t>
            </a:r>
            <a:r>
              <a:rPr lang="en-US" sz="1200" dirty="0" smtClean="0"/>
              <a:t> et al., 1999)</a:t>
            </a:r>
            <a:endParaRPr lang="en-US" sz="1800" dirty="0" smtClean="0"/>
          </a:p>
          <a:p>
            <a:r>
              <a:rPr lang="en-US" sz="1800" dirty="0" smtClean="0"/>
              <a:t>Methodological foundation</a:t>
            </a:r>
          </a:p>
          <a:p>
            <a:pPr lvl="1"/>
            <a:r>
              <a:rPr lang="en-US" sz="1600" dirty="0" smtClean="0"/>
              <a:t>Multidimensional scaling based on similarity judgments </a:t>
            </a:r>
            <a:r>
              <a:rPr lang="en-US" sz="1200" dirty="0" smtClean="0"/>
              <a:t>(e.g.  Borg &amp; </a:t>
            </a:r>
            <a:r>
              <a:rPr lang="en-US" sz="1200" dirty="0" err="1" smtClean="0"/>
              <a:t>Groenen</a:t>
            </a:r>
            <a:r>
              <a:rPr lang="en-US" sz="1200" dirty="0" smtClean="0"/>
              <a:t>, 2005; Lawless et al., 1995)</a:t>
            </a:r>
            <a:endParaRPr lang="en-US" sz="1200" dirty="0"/>
          </a:p>
        </p:txBody>
      </p:sp>
      <p:pic>
        <p:nvPicPr>
          <p:cNvPr id="4099" name="Picture 3"/>
          <p:cNvPicPr>
            <a:picLocks noChangeAspect="1" noChangeArrowheads="1"/>
          </p:cNvPicPr>
          <p:nvPr/>
        </p:nvPicPr>
        <p:blipFill>
          <a:blip r:embed="rId3" cstate="print">
            <a:clrChange>
              <a:clrFrom>
                <a:srgbClr val="FFFFFF"/>
              </a:clrFrom>
              <a:clrTo>
                <a:srgbClr val="FFFFFF">
                  <a:alpha val="0"/>
                </a:srgbClr>
              </a:clrTo>
            </a:clrChange>
            <a:lum/>
          </a:blip>
          <a:srcRect l="15702" t="8712" r="7127" b="14407"/>
          <a:stretch>
            <a:fillRect/>
          </a:stretch>
        </p:blipFill>
        <p:spPr bwMode="auto">
          <a:xfrm>
            <a:off x="5940152" y="1412776"/>
            <a:ext cx="2016224" cy="2016224"/>
          </a:xfrm>
          <a:prstGeom prst="rect">
            <a:avLst/>
          </a:prstGeom>
          <a:noFill/>
          <a:ln w="9525">
            <a:noFill/>
            <a:miter lim="800000"/>
            <a:headEnd/>
            <a:tailEnd/>
          </a:ln>
        </p:spPr>
      </p:pic>
      <p:sp>
        <p:nvSpPr>
          <p:cNvPr id="21" name="Inhaltsplatzhalter 62"/>
          <p:cNvSpPr txBox="1">
            <a:spLocks/>
          </p:cNvSpPr>
          <p:nvPr/>
        </p:nvSpPr>
        <p:spPr bwMode="auto">
          <a:xfrm>
            <a:off x="611560" y="3068959"/>
            <a:ext cx="4176464" cy="18002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10000"/>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Temporal dynamics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Theoretical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rPr>
              <a:t>Phase model theories of negotiations </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(e.g.  Adair &amp;</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 Brett, 2005;</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 Holmes, 1992; </a:t>
            </a:r>
            <a:r>
              <a:rPr kumimoji="0" lang="en-US" sz="1200" b="0" i="0" u="none" strike="noStrike" kern="0" cap="none" spc="0" normalizeH="0" baseline="0" noProof="0" dirty="0" err="1" smtClean="0">
                <a:ln>
                  <a:noFill/>
                </a:ln>
                <a:solidFill>
                  <a:schemeClr val="bg1">
                    <a:lumMod val="75000"/>
                  </a:schemeClr>
                </a:solidFill>
                <a:effectLst/>
                <a:uLnTx/>
                <a:uFillTx/>
                <a:latin typeface="Cambria" pitchFamily="18" charset="0"/>
              </a:rPr>
              <a:t>Weingart</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 &amp; </a:t>
            </a:r>
            <a:r>
              <a:rPr kumimoji="0" lang="en-US" sz="1200" b="0" i="0" u="none" strike="noStrike" kern="0" cap="none" spc="0" normalizeH="0" baseline="0" noProof="0" dirty="0" err="1" smtClean="0">
                <a:ln>
                  <a:noFill/>
                </a:ln>
                <a:solidFill>
                  <a:schemeClr val="bg1">
                    <a:lumMod val="75000"/>
                  </a:schemeClr>
                </a:solidFill>
                <a:effectLst/>
                <a:uLnTx/>
                <a:uFillTx/>
                <a:latin typeface="Cambria" pitchFamily="18" charset="0"/>
              </a:rPr>
              <a:t>Olekalns</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 2004)</a:t>
            </a:r>
            <a:endPar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Methodological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rPr>
              <a:t>Data driven identification</a:t>
            </a:r>
            <a:r>
              <a:rPr kumimoji="0" lang="en-US" sz="1600" b="0" i="0" u="none" strike="noStrike" kern="0" cap="none" spc="0" normalizeH="0" noProof="0" dirty="0" smtClean="0">
                <a:ln>
                  <a:noFill/>
                </a:ln>
                <a:solidFill>
                  <a:schemeClr val="bg1">
                    <a:lumMod val="75000"/>
                  </a:schemeClr>
                </a:solidFill>
                <a:effectLst/>
                <a:uLnTx/>
                <a:uFillTx/>
                <a:latin typeface="Cambria" pitchFamily="18" charset="0"/>
              </a:rPr>
              <a:t> of phase split-points </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a:t>
            </a:r>
            <a:r>
              <a:rPr kumimoji="0" lang="en-US" sz="1200" b="0" i="0" u="none" strike="noStrike" kern="0" cap="none" spc="0" normalizeH="0" noProof="0" dirty="0" err="1" smtClean="0">
                <a:ln>
                  <a:noFill/>
                </a:ln>
                <a:solidFill>
                  <a:schemeClr val="bg1">
                    <a:lumMod val="75000"/>
                  </a:schemeClr>
                </a:solidFill>
                <a:effectLst/>
                <a:uLnTx/>
                <a:uFillTx/>
                <a:latin typeface="Cambria" pitchFamily="18" charset="0"/>
              </a:rPr>
              <a:t>Koeszegi</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 et al., 2011; Vetschera, 2013)</a:t>
            </a:r>
            <a:endPar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endParaRPr>
          </a:p>
        </p:txBody>
      </p:sp>
      <p:sp>
        <p:nvSpPr>
          <p:cNvPr id="22" name="Inhaltsplatzhalter 62"/>
          <p:cNvSpPr txBox="1">
            <a:spLocks/>
          </p:cNvSpPr>
          <p:nvPr/>
        </p:nvSpPr>
        <p:spPr bwMode="auto">
          <a:xfrm>
            <a:off x="611560" y="4869161"/>
            <a:ext cx="4176464" cy="17281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Behavioral dynamics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Theoretical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lang="en-US" sz="1600" kern="0" dirty="0" smtClean="0">
                <a:solidFill>
                  <a:schemeClr val="bg1">
                    <a:lumMod val="75000"/>
                  </a:schemeClr>
                </a:solidFill>
                <a:latin typeface="Cambria" pitchFamily="18" charset="0"/>
              </a:rPr>
              <a:t>Multilevel</a:t>
            </a:r>
            <a:r>
              <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rPr>
              <a:t> framework: (a) Dyadic,</a:t>
            </a:r>
            <a:r>
              <a:rPr kumimoji="0" lang="en-US" sz="1600" b="0" i="0" u="none" strike="noStrike" kern="0" cap="none" spc="0" normalizeH="0" noProof="0" dirty="0" smtClean="0">
                <a:ln>
                  <a:noFill/>
                </a:ln>
                <a:solidFill>
                  <a:schemeClr val="bg1">
                    <a:lumMod val="75000"/>
                  </a:schemeClr>
                </a:solidFill>
                <a:effectLst/>
                <a:uLnTx/>
                <a:uFillTx/>
                <a:latin typeface="Cambria" pitchFamily="18" charset="0"/>
              </a:rPr>
              <a:t> (b) intra-personal, (c) inter-personal level</a:t>
            </a:r>
            <a:endPar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Methodological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lang="en-US" sz="1600" kern="0" dirty="0" smtClean="0">
                <a:solidFill>
                  <a:schemeClr val="bg1">
                    <a:lumMod val="75000"/>
                  </a:schemeClr>
                </a:solidFill>
                <a:latin typeface="Cambria" pitchFamily="18" charset="0"/>
              </a:rPr>
              <a:t>Multilevel modeling: Actor-partner interdependence model </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(e.g. Kenny  et al., 2006)</a:t>
            </a:r>
            <a:endPar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endParaRPr>
          </a:p>
        </p:txBody>
      </p:sp>
      <p:sp>
        <p:nvSpPr>
          <p:cNvPr id="44" name="Ellipse 43"/>
          <p:cNvSpPr>
            <a:spLocks noChangeAspect="1"/>
          </p:cNvSpPr>
          <p:nvPr/>
        </p:nvSpPr>
        <p:spPr>
          <a:xfrm>
            <a:off x="6321552" y="4509120"/>
            <a:ext cx="1152272" cy="1152144"/>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46" name="Gerade Verbindung 45"/>
          <p:cNvCxnSpPr>
            <a:stCxn id="44" idx="2"/>
            <a:endCxn id="44" idx="6"/>
          </p:cNvCxnSpPr>
          <p:nvPr/>
        </p:nvCxnSpPr>
        <p:spPr>
          <a:xfrm>
            <a:off x="6321552" y="5085192"/>
            <a:ext cx="115227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a:stCxn id="44" idx="0"/>
            <a:endCxn id="44" idx="4"/>
          </p:cNvCxnSpPr>
          <p:nvPr/>
        </p:nvCxnSpPr>
        <p:spPr>
          <a:xfrm>
            <a:off x="6897688" y="4509120"/>
            <a:ext cx="0" cy="115214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8" name="Gerade Verbindung 47"/>
          <p:cNvCxnSpPr>
            <a:stCxn id="44" idx="1"/>
            <a:endCxn id="44" idx="5"/>
          </p:cNvCxnSpPr>
          <p:nvPr/>
        </p:nvCxnSpPr>
        <p:spPr>
          <a:xfrm>
            <a:off x="6490298" y="4677847"/>
            <a:ext cx="814780" cy="81469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9" name="Gerade Verbindung 48"/>
          <p:cNvCxnSpPr>
            <a:stCxn id="44" idx="3"/>
            <a:endCxn id="44" idx="7"/>
          </p:cNvCxnSpPr>
          <p:nvPr/>
        </p:nvCxnSpPr>
        <p:spPr>
          <a:xfrm flipV="1">
            <a:off x="6490298" y="4677847"/>
            <a:ext cx="814780" cy="81469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50" name="Textfeld 49"/>
          <p:cNvSpPr txBox="1"/>
          <p:nvPr/>
        </p:nvSpPr>
        <p:spPr>
          <a:xfrm>
            <a:off x="7524328" y="4941184"/>
            <a:ext cx="79208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51" name="Textfeld 50"/>
          <p:cNvSpPr txBox="1"/>
          <p:nvPr/>
        </p:nvSpPr>
        <p:spPr>
          <a:xfrm>
            <a:off x="6516216" y="4221104"/>
            <a:ext cx="864096"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52" name="Textfeld 51"/>
          <p:cNvSpPr txBox="1"/>
          <p:nvPr/>
        </p:nvSpPr>
        <p:spPr>
          <a:xfrm>
            <a:off x="7308304" y="4448161"/>
            <a:ext cx="864096" cy="276999"/>
          </a:xfrm>
          <a:prstGeom prst="rect">
            <a:avLst/>
          </a:prstGeom>
          <a:noFill/>
        </p:spPr>
        <p:txBody>
          <a:bodyPr wrap="square" rtlCol="0">
            <a:spAutoFit/>
          </a:bodyPr>
          <a:lstStyle/>
          <a:p>
            <a:r>
              <a:rPr lang="en-US" sz="1200" dirty="0" smtClean="0">
                <a:latin typeface="Cambria" pitchFamily="18" charset="0"/>
              </a:rPr>
              <a:t>Pos. Act.</a:t>
            </a:r>
            <a:endParaRPr lang="en-US" sz="1200" dirty="0">
              <a:latin typeface="Cambria" pitchFamily="18" charset="0"/>
            </a:endParaRPr>
          </a:p>
        </p:txBody>
      </p:sp>
      <p:sp>
        <p:nvSpPr>
          <p:cNvPr id="53" name="Textfeld 52"/>
          <p:cNvSpPr txBox="1"/>
          <p:nvPr/>
        </p:nvSpPr>
        <p:spPr>
          <a:xfrm>
            <a:off x="5652120" y="4448161"/>
            <a:ext cx="864096" cy="276999"/>
          </a:xfrm>
          <a:prstGeom prst="rect">
            <a:avLst/>
          </a:prstGeom>
          <a:noFill/>
        </p:spPr>
        <p:txBody>
          <a:bodyPr wrap="square" rtlCol="0">
            <a:spAutoFit/>
          </a:bodyPr>
          <a:lstStyle/>
          <a:p>
            <a:pPr algn="r"/>
            <a:r>
              <a:rPr lang="en-US" sz="1200" dirty="0" smtClean="0">
                <a:latin typeface="Cambria" pitchFamily="18" charset="0"/>
              </a:rPr>
              <a:t>Neg. Act.</a:t>
            </a:r>
            <a:endParaRPr lang="en-US" sz="1200" dirty="0">
              <a:latin typeface="Cambria"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Theoretical &amp; Methodological Introduction</a:t>
            </a:r>
            <a:endParaRPr lang="en-US" dirty="0"/>
          </a:p>
        </p:txBody>
      </p:sp>
      <p:sp>
        <p:nvSpPr>
          <p:cNvPr id="63" name="Inhaltsplatzhalter 62"/>
          <p:cNvSpPr>
            <a:spLocks noGrp="1"/>
          </p:cNvSpPr>
          <p:nvPr>
            <p:ph idx="1"/>
          </p:nvPr>
        </p:nvSpPr>
        <p:spPr>
          <a:xfrm>
            <a:off x="611188" y="1052737"/>
            <a:ext cx="3744788" cy="2088231"/>
          </a:xfrm>
        </p:spPr>
        <p:txBody>
          <a:bodyPr>
            <a:normAutofit fontScale="85000" lnSpcReduction="10000"/>
          </a:bodyPr>
          <a:lstStyle/>
          <a:p>
            <a:pPr>
              <a:buNone/>
            </a:pPr>
            <a:r>
              <a:rPr lang="en-US" sz="2000" dirty="0" smtClean="0">
                <a:solidFill>
                  <a:schemeClr val="bg1">
                    <a:lumMod val="75000"/>
                  </a:schemeClr>
                </a:solidFill>
              </a:rPr>
              <a:t>Emotional Expressions</a:t>
            </a:r>
          </a:p>
          <a:p>
            <a:r>
              <a:rPr lang="en-US" sz="1800" dirty="0" smtClean="0">
                <a:solidFill>
                  <a:schemeClr val="bg1">
                    <a:lumMod val="75000"/>
                  </a:schemeClr>
                </a:solidFill>
              </a:rPr>
              <a:t>Theoretical foundation</a:t>
            </a:r>
          </a:p>
          <a:p>
            <a:pPr lvl="1"/>
            <a:r>
              <a:rPr lang="en-US" sz="1600" dirty="0" smtClean="0">
                <a:solidFill>
                  <a:schemeClr val="bg1">
                    <a:lumMod val="75000"/>
                  </a:schemeClr>
                </a:solidFill>
              </a:rPr>
              <a:t>Dimensional perspective of affect </a:t>
            </a:r>
            <a:r>
              <a:rPr lang="en-US" sz="1200" dirty="0" smtClean="0">
                <a:solidFill>
                  <a:schemeClr val="bg1">
                    <a:lumMod val="75000"/>
                  </a:schemeClr>
                </a:solidFill>
              </a:rPr>
              <a:t>(Russell, 1980; Watson &amp; </a:t>
            </a:r>
            <a:r>
              <a:rPr lang="en-US" sz="1200" dirty="0" err="1" smtClean="0">
                <a:solidFill>
                  <a:schemeClr val="bg1">
                    <a:lumMod val="75000"/>
                  </a:schemeClr>
                </a:solidFill>
              </a:rPr>
              <a:t>Tellegen</a:t>
            </a:r>
            <a:r>
              <a:rPr lang="en-US" sz="1200" dirty="0" smtClean="0">
                <a:solidFill>
                  <a:schemeClr val="bg1">
                    <a:lumMod val="75000"/>
                  </a:schemeClr>
                </a:solidFill>
              </a:rPr>
              <a:t>, 1984; </a:t>
            </a:r>
            <a:r>
              <a:rPr lang="en-US" sz="1200" dirty="0" err="1" smtClean="0">
                <a:solidFill>
                  <a:schemeClr val="bg1">
                    <a:lumMod val="75000"/>
                  </a:schemeClr>
                </a:solidFill>
              </a:rPr>
              <a:t>Yik</a:t>
            </a:r>
            <a:r>
              <a:rPr lang="en-US" sz="1200" dirty="0" smtClean="0">
                <a:solidFill>
                  <a:schemeClr val="bg1">
                    <a:lumMod val="75000"/>
                  </a:schemeClr>
                </a:solidFill>
              </a:rPr>
              <a:t> et al., 1999)</a:t>
            </a:r>
            <a:endParaRPr lang="en-US" sz="1800" dirty="0" smtClean="0">
              <a:solidFill>
                <a:schemeClr val="bg1">
                  <a:lumMod val="75000"/>
                </a:schemeClr>
              </a:solidFill>
            </a:endParaRPr>
          </a:p>
          <a:p>
            <a:r>
              <a:rPr lang="en-US" sz="1800" dirty="0" smtClean="0">
                <a:solidFill>
                  <a:schemeClr val="bg1">
                    <a:lumMod val="75000"/>
                  </a:schemeClr>
                </a:solidFill>
              </a:rPr>
              <a:t>Methodological foundation</a:t>
            </a:r>
          </a:p>
          <a:p>
            <a:pPr lvl="1"/>
            <a:r>
              <a:rPr lang="en-US" sz="1600" dirty="0" smtClean="0">
                <a:solidFill>
                  <a:schemeClr val="bg1">
                    <a:lumMod val="75000"/>
                  </a:schemeClr>
                </a:solidFill>
              </a:rPr>
              <a:t>Multidimensional scaling based on similarity judgments </a:t>
            </a:r>
            <a:r>
              <a:rPr lang="en-US" sz="1200" dirty="0" smtClean="0">
                <a:solidFill>
                  <a:schemeClr val="bg1">
                    <a:lumMod val="75000"/>
                  </a:schemeClr>
                </a:solidFill>
              </a:rPr>
              <a:t>(e.g.  Borg &amp; </a:t>
            </a:r>
            <a:r>
              <a:rPr lang="en-US" sz="1200" dirty="0" err="1" smtClean="0">
                <a:solidFill>
                  <a:schemeClr val="bg1">
                    <a:lumMod val="75000"/>
                  </a:schemeClr>
                </a:solidFill>
              </a:rPr>
              <a:t>Groenen</a:t>
            </a:r>
            <a:r>
              <a:rPr lang="en-US" sz="1200" dirty="0" smtClean="0">
                <a:solidFill>
                  <a:schemeClr val="bg1">
                    <a:lumMod val="75000"/>
                  </a:schemeClr>
                </a:solidFill>
              </a:rPr>
              <a:t>, 2005; Lawless et al., 1995)</a:t>
            </a:r>
            <a:endParaRPr lang="en-US" sz="1200" dirty="0">
              <a:solidFill>
                <a:schemeClr val="bg1">
                  <a:lumMod val="75000"/>
                </a:schemeClr>
              </a:solidFill>
            </a:endParaRPr>
          </a:p>
        </p:txBody>
      </p:sp>
      <p:sp>
        <p:nvSpPr>
          <p:cNvPr id="21" name="Inhaltsplatzhalter 62"/>
          <p:cNvSpPr txBox="1">
            <a:spLocks/>
          </p:cNvSpPr>
          <p:nvPr/>
        </p:nvSpPr>
        <p:spPr bwMode="auto">
          <a:xfrm>
            <a:off x="611560" y="3068959"/>
            <a:ext cx="4176464" cy="18002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10000"/>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effectLst/>
                <a:uLnTx/>
                <a:uFillTx/>
                <a:latin typeface="Cambria" pitchFamily="18" charset="0"/>
                <a:ea typeface="+mn-ea"/>
                <a:cs typeface="+mn-cs"/>
              </a:rPr>
              <a:t>Temporal dynamics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effectLst/>
                <a:uLnTx/>
                <a:uFillTx/>
                <a:latin typeface="Cambria" pitchFamily="18" charset="0"/>
                <a:ea typeface="+mn-ea"/>
                <a:cs typeface="+mn-cs"/>
              </a:rPr>
              <a:t>Theoretical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effectLst/>
                <a:uLnTx/>
                <a:uFillTx/>
                <a:latin typeface="Cambria" pitchFamily="18" charset="0"/>
              </a:rPr>
              <a:t>Phase model theories of negotiations </a:t>
            </a:r>
            <a:r>
              <a:rPr kumimoji="0" lang="en-US" sz="1200" b="0" i="0" u="none" strike="noStrike" kern="0" cap="none" spc="0" normalizeH="0" baseline="0" noProof="0" dirty="0" smtClean="0">
                <a:ln>
                  <a:noFill/>
                </a:ln>
                <a:effectLst/>
                <a:uLnTx/>
                <a:uFillTx/>
                <a:latin typeface="Cambria" pitchFamily="18" charset="0"/>
              </a:rPr>
              <a:t>(e.g.  Adair &amp;</a:t>
            </a:r>
            <a:r>
              <a:rPr kumimoji="0" lang="en-US" sz="1200" b="0" i="0" u="none" strike="noStrike" kern="0" cap="none" spc="0" normalizeH="0" noProof="0" dirty="0" smtClean="0">
                <a:ln>
                  <a:noFill/>
                </a:ln>
                <a:effectLst/>
                <a:uLnTx/>
                <a:uFillTx/>
                <a:latin typeface="Cambria" pitchFamily="18" charset="0"/>
              </a:rPr>
              <a:t> Brett, 2005;</a:t>
            </a:r>
            <a:r>
              <a:rPr kumimoji="0" lang="en-US" sz="1200" b="0" i="0" u="none" strike="noStrike" kern="0" cap="none" spc="0" normalizeH="0" baseline="0" noProof="0" dirty="0" smtClean="0">
                <a:ln>
                  <a:noFill/>
                </a:ln>
                <a:effectLst/>
                <a:uLnTx/>
                <a:uFillTx/>
                <a:latin typeface="Cambria" pitchFamily="18" charset="0"/>
              </a:rPr>
              <a:t> Holmes, 1992; </a:t>
            </a:r>
            <a:r>
              <a:rPr kumimoji="0" lang="en-US" sz="1200" b="0" i="0" u="none" strike="noStrike" kern="0" cap="none" spc="0" normalizeH="0" baseline="0" noProof="0" dirty="0" err="1" smtClean="0">
                <a:ln>
                  <a:noFill/>
                </a:ln>
                <a:effectLst/>
                <a:uLnTx/>
                <a:uFillTx/>
                <a:latin typeface="Cambria" pitchFamily="18" charset="0"/>
              </a:rPr>
              <a:t>Weingart</a:t>
            </a:r>
            <a:r>
              <a:rPr kumimoji="0" lang="en-US" sz="1200" b="0" i="0" u="none" strike="noStrike" kern="0" cap="none" spc="0" normalizeH="0" baseline="0" noProof="0" dirty="0" smtClean="0">
                <a:ln>
                  <a:noFill/>
                </a:ln>
                <a:effectLst/>
                <a:uLnTx/>
                <a:uFillTx/>
                <a:latin typeface="Cambria" pitchFamily="18" charset="0"/>
              </a:rPr>
              <a:t> &amp; </a:t>
            </a:r>
            <a:r>
              <a:rPr kumimoji="0" lang="en-US" sz="1200" b="0" i="0" u="none" strike="noStrike" kern="0" cap="none" spc="0" normalizeH="0" baseline="0" noProof="0" dirty="0" err="1" smtClean="0">
                <a:ln>
                  <a:noFill/>
                </a:ln>
                <a:effectLst/>
                <a:uLnTx/>
                <a:uFillTx/>
                <a:latin typeface="Cambria" pitchFamily="18" charset="0"/>
              </a:rPr>
              <a:t>Olekalns</a:t>
            </a:r>
            <a:r>
              <a:rPr kumimoji="0" lang="en-US" sz="1200" b="0" i="0" u="none" strike="noStrike" kern="0" cap="none" spc="0" normalizeH="0" baseline="0" noProof="0" dirty="0" smtClean="0">
                <a:ln>
                  <a:noFill/>
                </a:ln>
                <a:effectLst/>
                <a:uLnTx/>
                <a:uFillTx/>
                <a:latin typeface="Cambria" pitchFamily="18" charset="0"/>
              </a:rPr>
              <a:t>, 2004)</a:t>
            </a:r>
            <a:endParaRPr kumimoji="0" lang="en-US" sz="1800" b="0" i="0" u="none" strike="noStrike" kern="0" cap="none" spc="0" normalizeH="0" baseline="0" noProof="0" dirty="0" smtClean="0">
              <a:ln>
                <a:noFill/>
              </a:ln>
              <a:effectLst/>
              <a:uLnTx/>
              <a:uFillTx/>
              <a:latin typeface="Cambr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effectLst/>
                <a:uLnTx/>
                <a:uFillTx/>
                <a:latin typeface="Cambria" pitchFamily="18" charset="0"/>
                <a:ea typeface="+mn-ea"/>
                <a:cs typeface="+mn-cs"/>
              </a:rPr>
              <a:t>Methodological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effectLst/>
                <a:uLnTx/>
                <a:uFillTx/>
                <a:latin typeface="Cambria" pitchFamily="18" charset="0"/>
              </a:rPr>
              <a:t>Data driven identification</a:t>
            </a:r>
            <a:r>
              <a:rPr kumimoji="0" lang="en-US" sz="1600" b="0" i="0" u="none" strike="noStrike" kern="0" cap="none" spc="0" normalizeH="0" noProof="0" dirty="0" smtClean="0">
                <a:ln>
                  <a:noFill/>
                </a:ln>
                <a:effectLst/>
                <a:uLnTx/>
                <a:uFillTx/>
                <a:latin typeface="Cambria" pitchFamily="18" charset="0"/>
              </a:rPr>
              <a:t> of phase split-points </a:t>
            </a:r>
            <a:r>
              <a:rPr kumimoji="0" lang="en-US" sz="1200" b="0" i="0" u="none" strike="noStrike" kern="0" cap="none" spc="0" normalizeH="0" noProof="0" dirty="0" smtClean="0">
                <a:ln>
                  <a:noFill/>
                </a:ln>
                <a:effectLst/>
                <a:uLnTx/>
                <a:uFillTx/>
                <a:latin typeface="Cambria" pitchFamily="18" charset="0"/>
              </a:rPr>
              <a:t>(</a:t>
            </a:r>
            <a:r>
              <a:rPr kumimoji="0" lang="en-US" sz="1200" b="0" i="0" u="none" strike="noStrike" kern="0" cap="none" spc="0" normalizeH="0" noProof="0" dirty="0" err="1" smtClean="0">
                <a:ln>
                  <a:noFill/>
                </a:ln>
                <a:effectLst/>
                <a:uLnTx/>
                <a:uFillTx/>
                <a:latin typeface="Cambria" pitchFamily="18" charset="0"/>
              </a:rPr>
              <a:t>Koeszegi</a:t>
            </a:r>
            <a:r>
              <a:rPr kumimoji="0" lang="en-US" sz="1200" b="0" i="0" u="none" strike="noStrike" kern="0" cap="none" spc="0" normalizeH="0" noProof="0" dirty="0" smtClean="0">
                <a:ln>
                  <a:noFill/>
                </a:ln>
                <a:effectLst/>
                <a:uLnTx/>
                <a:uFillTx/>
                <a:latin typeface="Cambria" pitchFamily="18" charset="0"/>
              </a:rPr>
              <a:t> et al., 2011; Vetschera, 2013)</a:t>
            </a:r>
            <a:endParaRPr kumimoji="0" lang="en-US" sz="1600" b="0" i="0" u="none" strike="noStrike" kern="0" cap="none" spc="0" normalizeH="0" baseline="0" noProof="0" dirty="0" smtClean="0">
              <a:ln>
                <a:noFill/>
              </a:ln>
              <a:effectLst/>
              <a:uLnTx/>
              <a:uFillTx/>
              <a:latin typeface="Cambria" pitchFamily="18" charset="0"/>
            </a:endParaRPr>
          </a:p>
        </p:txBody>
      </p:sp>
      <p:sp>
        <p:nvSpPr>
          <p:cNvPr id="22" name="Inhaltsplatzhalter 62"/>
          <p:cNvSpPr txBox="1">
            <a:spLocks/>
          </p:cNvSpPr>
          <p:nvPr/>
        </p:nvSpPr>
        <p:spPr bwMode="auto">
          <a:xfrm>
            <a:off x="611560" y="4869161"/>
            <a:ext cx="4176464" cy="17281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Behavioral dynamics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Theoretical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lang="en-US" sz="1600" kern="0" dirty="0" smtClean="0">
                <a:solidFill>
                  <a:schemeClr val="bg1">
                    <a:lumMod val="75000"/>
                  </a:schemeClr>
                </a:solidFill>
                <a:latin typeface="Cambria" pitchFamily="18" charset="0"/>
              </a:rPr>
              <a:t>Multilevel</a:t>
            </a:r>
            <a:r>
              <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rPr>
              <a:t> framework: (a) Dyadic,</a:t>
            </a:r>
            <a:r>
              <a:rPr kumimoji="0" lang="en-US" sz="1600" b="0" i="0" u="none" strike="noStrike" kern="0" cap="none" spc="0" normalizeH="0" noProof="0" dirty="0" smtClean="0">
                <a:ln>
                  <a:noFill/>
                </a:ln>
                <a:solidFill>
                  <a:schemeClr val="bg1">
                    <a:lumMod val="75000"/>
                  </a:schemeClr>
                </a:solidFill>
                <a:effectLst/>
                <a:uLnTx/>
                <a:uFillTx/>
                <a:latin typeface="Cambria" pitchFamily="18" charset="0"/>
              </a:rPr>
              <a:t> (b) intra-personal, (c) inter-personal level</a:t>
            </a:r>
            <a:endPar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Methodological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lang="en-US" sz="1600" kern="0" dirty="0" smtClean="0">
                <a:solidFill>
                  <a:schemeClr val="bg1">
                    <a:lumMod val="75000"/>
                  </a:schemeClr>
                </a:solidFill>
                <a:latin typeface="Cambria" pitchFamily="18" charset="0"/>
              </a:rPr>
              <a:t>Multilevel modeling: Actor-partner interdependence model </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(e.g. Kenny  et al., 2006)</a:t>
            </a:r>
            <a:endPar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endParaRPr>
          </a:p>
        </p:txBody>
      </p:sp>
      <p:sp>
        <p:nvSpPr>
          <p:cNvPr id="34" name="Richtungspfeil 33"/>
          <p:cNvSpPr/>
          <p:nvPr/>
        </p:nvSpPr>
        <p:spPr>
          <a:xfrm rot="5400000">
            <a:off x="5544108" y="2960948"/>
            <a:ext cx="792088" cy="288032"/>
          </a:xfrm>
          <a:prstGeom prst="homePlate">
            <a:avLst/>
          </a:prstGeom>
          <a:solidFill>
            <a:srgbClr val="006699">
              <a:alpha val="34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2" name="Eingekerbter Richtungspfeil 31"/>
          <p:cNvSpPr/>
          <p:nvPr/>
        </p:nvSpPr>
        <p:spPr>
          <a:xfrm rot="5400000">
            <a:off x="5497515" y="3655613"/>
            <a:ext cx="885273"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7" name="Eingekerbter Richtungspfeil 36"/>
          <p:cNvSpPr/>
          <p:nvPr/>
        </p:nvSpPr>
        <p:spPr>
          <a:xfrm rot="5400000">
            <a:off x="5450921" y="4422287"/>
            <a:ext cx="978461" cy="288032"/>
          </a:xfrm>
          <a:prstGeom prst="chevron">
            <a:avLst/>
          </a:prstGeom>
          <a:solidFill>
            <a:srgbClr val="0066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4" name="Textfeld 13"/>
          <p:cNvSpPr txBox="1"/>
          <p:nvPr/>
        </p:nvSpPr>
        <p:spPr>
          <a:xfrm>
            <a:off x="6156176" y="2833191"/>
            <a:ext cx="1800200" cy="307777"/>
          </a:xfrm>
          <a:prstGeom prst="rect">
            <a:avLst/>
          </a:prstGeom>
          <a:noFill/>
        </p:spPr>
        <p:txBody>
          <a:bodyPr wrap="square" rtlCol="0">
            <a:spAutoFit/>
          </a:bodyPr>
          <a:lstStyle/>
          <a:p>
            <a:r>
              <a:rPr lang="en-US" sz="1400" dirty="0" smtClean="0">
                <a:latin typeface="Cambria" pitchFamily="18" charset="0"/>
              </a:rPr>
              <a:t>Phase 1: Initiation</a:t>
            </a:r>
            <a:endParaRPr lang="en-US" sz="1400" dirty="0">
              <a:latin typeface="Cambria" pitchFamily="18" charset="0"/>
            </a:endParaRPr>
          </a:p>
        </p:txBody>
      </p:sp>
      <p:sp>
        <p:nvSpPr>
          <p:cNvPr id="15" name="Textfeld 14"/>
          <p:cNvSpPr txBox="1"/>
          <p:nvPr/>
        </p:nvSpPr>
        <p:spPr>
          <a:xfrm>
            <a:off x="6156176" y="3645024"/>
            <a:ext cx="2448272" cy="307777"/>
          </a:xfrm>
          <a:prstGeom prst="rect">
            <a:avLst/>
          </a:prstGeom>
          <a:noFill/>
        </p:spPr>
        <p:txBody>
          <a:bodyPr wrap="square" rtlCol="0">
            <a:spAutoFit/>
          </a:bodyPr>
          <a:lstStyle/>
          <a:p>
            <a:r>
              <a:rPr lang="en-US" sz="1400" dirty="0" smtClean="0">
                <a:latin typeface="Cambria" pitchFamily="18" charset="0"/>
              </a:rPr>
              <a:t>Phase 2: Problem solving</a:t>
            </a:r>
            <a:endParaRPr lang="en-US" sz="1400" dirty="0">
              <a:latin typeface="Cambria" pitchFamily="18" charset="0"/>
            </a:endParaRPr>
          </a:p>
        </p:txBody>
      </p:sp>
      <p:sp>
        <p:nvSpPr>
          <p:cNvPr id="16" name="Textfeld 15"/>
          <p:cNvSpPr txBox="1"/>
          <p:nvPr/>
        </p:nvSpPr>
        <p:spPr>
          <a:xfrm>
            <a:off x="6156176" y="4365104"/>
            <a:ext cx="2448272" cy="307777"/>
          </a:xfrm>
          <a:prstGeom prst="rect">
            <a:avLst/>
          </a:prstGeom>
          <a:noFill/>
        </p:spPr>
        <p:txBody>
          <a:bodyPr wrap="square" rtlCol="0">
            <a:spAutoFit/>
          </a:bodyPr>
          <a:lstStyle/>
          <a:p>
            <a:r>
              <a:rPr lang="en-US" sz="1400" dirty="0" smtClean="0">
                <a:latin typeface="Cambria" pitchFamily="18" charset="0"/>
              </a:rPr>
              <a:t>Phase 3: Resolution</a:t>
            </a:r>
            <a:endParaRPr lang="en-US" sz="1400" dirty="0">
              <a:latin typeface="Cambria" pitchFamily="18" charset="0"/>
            </a:endParaRPr>
          </a:p>
        </p:txBody>
      </p:sp>
      <p:sp>
        <p:nvSpPr>
          <p:cNvPr id="17" name="Foliennummernplatzhalter 61"/>
          <p:cNvSpPr>
            <a:spLocks noGrp="1"/>
          </p:cNvSpPr>
          <p:nvPr>
            <p:ph type="sldNum" sz="quarter" idx="4"/>
          </p:nvPr>
        </p:nvSpPr>
        <p:spPr>
          <a:xfrm>
            <a:off x="8172400" y="6597352"/>
            <a:ext cx="730424" cy="260648"/>
          </a:xfrm>
        </p:spPr>
        <p:txBody>
          <a:bodyPr/>
          <a:lstStyle/>
          <a:p>
            <a:r>
              <a:rPr lang="en-US" dirty="0" smtClean="0"/>
              <a:t>3</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Rechteck 53"/>
          <p:cNvSpPr/>
          <p:nvPr/>
        </p:nvSpPr>
        <p:spPr>
          <a:xfrm>
            <a:off x="4932040" y="3645024"/>
            <a:ext cx="4211960" cy="2880320"/>
          </a:xfrm>
          <a:prstGeom prst="rect">
            <a:avLst/>
          </a:prstGeom>
          <a:solidFill>
            <a:srgbClr val="006699">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hteck 52"/>
          <p:cNvSpPr/>
          <p:nvPr/>
        </p:nvSpPr>
        <p:spPr>
          <a:xfrm>
            <a:off x="4932040" y="1916832"/>
            <a:ext cx="4211960" cy="1584176"/>
          </a:xfrm>
          <a:prstGeom prst="rect">
            <a:avLst/>
          </a:prstGeom>
          <a:solidFill>
            <a:srgbClr val="006699">
              <a:alpha val="3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p:cNvSpPr>
            <a:spLocks noGrp="1"/>
          </p:cNvSpPr>
          <p:nvPr>
            <p:ph type="title"/>
          </p:nvPr>
        </p:nvSpPr>
        <p:spPr/>
        <p:txBody>
          <a:bodyPr/>
          <a:lstStyle/>
          <a:p>
            <a:r>
              <a:rPr lang="en-US" dirty="0" smtClean="0"/>
              <a:t>Theoretical &amp; Methodological Introduction</a:t>
            </a:r>
            <a:endParaRPr lang="en-US" dirty="0"/>
          </a:p>
        </p:txBody>
      </p:sp>
      <p:sp>
        <p:nvSpPr>
          <p:cNvPr id="62" name="Foliennummernplatzhalter 61"/>
          <p:cNvSpPr>
            <a:spLocks noGrp="1"/>
          </p:cNvSpPr>
          <p:nvPr>
            <p:ph type="sldNum" sz="quarter" idx="4"/>
          </p:nvPr>
        </p:nvSpPr>
        <p:spPr/>
        <p:txBody>
          <a:bodyPr/>
          <a:lstStyle/>
          <a:p>
            <a:r>
              <a:rPr lang="en-US" dirty="0" smtClean="0"/>
              <a:t>3</a:t>
            </a:r>
            <a:endParaRPr lang="en-US" dirty="0"/>
          </a:p>
        </p:txBody>
      </p:sp>
      <p:sp>
        <p:nvSpPr>
          <p:cNvPr id="63" name="Inhaltsplatzhalter 62"/>
          <p:cNvSpPr>
            <a:spLocks noGrp="1"/>
          </p:cNvSpPr>
          <p:nvPr>
            <p:ph idx="1"/>
          </p:nvPr>
        </p:nvSpPr>
        <p:spPr>
          <a:xfrm>
            <a:off x="611188" y="1052737"/>
            <a:ext cx="3744788" cy="2088231"/>
          </a:xfrm>
        </p:spPr>
        <p:txBody>
          <a:bodyPr>
            <a:normAutofit fontScale="85000" lnSpcReduction="10000"/>
          </a:bodyPr>
          <a:lstStyle/>
          <a:p>
            <a:pPr>
              <a:buNone/>
            </a:pPr>
            <a:r>
              <a:rPr lang="en-US" sz="2000" dirty="0" smtClean="0">
                <a:solidFill>
                  <a:schemeClr val="bg1">
                    <a:lumMod val="75000"/>
                  </a:schemeClr>
                </a:solidFill>
              </a:rPr>
              <a:t>Emotional Expressions</a:t>
            </a:r>
          </a:p>
          <a:p>
            <a:r>
              <a:rPr lang="en-US" sz="1800" dirty="0" smtClean="0">
                <a:solidFill>
                  <a:schemeClr val="bg1">
                    <a:lumMod val="75000"/>
                  </a:schemeClr>
                </a:solidFill>
              </a:rPr>
              <a:t>Theoretical foundation</a:t>
            </a:r>
          </a:p>
          <a:p>
            <a:pPr lvl="1"/>
            <a:r>
              <a:rPr lang="en-US" sz="1600" dirty="0" smtClean="0">
                <a:solidFill>
                  <a:schemeClr val="bg1">
                    <a:lumMod val="75000"/>
                  </a:schemeClr>
                </a:solidFill>
              </a:rPr>
              <a:t>Dimensional perspective of affect </a:t>
            </a:r>
            <a:r>
              <a:rPr lang="en-US" sz="1200" dirty="0" smtClean="0">
                <a:solidFill>
                  <a:schemeClr val="bg1">
                    <a:lumMod val="75000"/>
                  </a:schemeClr>
                </a:solidFill>
              </a:rPr>
              <a:t>(Russell, 1980; Watson &amp; </a:t>
            </a:r>
            <a:r>
              <a:rPr lang="en-US" sz="1200" dirty="0" err="1" smtClean="0">
                <a:solidFill>
                  <a:schemeClr val="bg1">
                    <a:lumMod val="75000"/>
                  </a:schemeClr>
                </a:solidFill>
              </a:rPr>
              <a:t>Tellegen</a:t>
            </a:r>
            <a:r>
              <a:rPr lang="en-US" sz="1200" dirty="0" smtClean="0">
                <a:solidFill>
                  <a:schemeClr val="bg1">
                    <a:lumMod val="75000"/>
                  </a:schemeClr>
                </a:solidFill>
              </a:rPr>
              <a:t>, 1984; </a:t>
            </a:r>
            <a:r>
              <a:rPr lang="en-US" sz="1200" dirty="0" err="1" smtClean="0">
                <a:solidFill>
                  <a:schemeClr val="bg1">
                    <a:lumMod val="75000"/>
                  </a:schemeClr>
                </a:solidFill>
              </a:rPr>
              <a:t>Yik</a:t>
            </a:r>
            <a:r>
              <a:rPr lang="en-US" sz="1200" dirty="0" smtClean="0">
                <a:solidFill>
                  <a:schemeClr val="bg1">
                    <a:lumMod val="75000"/>
                  </a:schemeClr>
                </a:solidFill>
              </a:rPr>
              <a:t> et al., 1999)</a:t>
            </a:r>
            <a:endParaRPr lang="en-US" sz="1800" dirty="0" smtClean="0">
              <a:solidFill>
                <a:schemeClr val="bg1">
                  <a:lumMod val="75000"/>
                </a:schemeClr>
              </a:solidFill>
            </a:endParaRPr>
          </a:p>
          <a:p>
            <a:r>
              <a:rPr lang="en-US" sz="1800" dirty="0" smtClean="0">
                <a:solidFill>
                  <a:schemeClr val="bg1">
                    <a:lumMod val="75000"/>
                  </a:schemeClr>
                </a:solidFill>
              </a:rPr>
              <a:t>Methodological foundation</a:t>
            </a:r>
          </a:p>
          <a:p>
            <a:pPr lvl="1"/>
            <a:r>
              <a:rPr lang="en-US" sz="1600" dirty="0" smtClean="0">
                <a:solidFill>
                  <a:schemeClr val="bg1">
                    <a:lumMod val="75000"/>
                  </a:schemeClr>
                </a:solidFill>
              </a:rPr>
              <a:t>Multidimensional scaling based on similarity judgments </a:t>
            </a:r>
            <a:r>
              <a:rPr lang="en-US" sz="1200" dirty="0" smtClean="0">
                <a:solidFill>
                  <a:schemeClr val="bg1">
                    <a:lumMod val="75000"/>
                  </a:schemeClr>
                </a:solidFill>
              </a:rPr>
              <a:t>(e.g.  Borg &amp; </a:t>
            </a:r>
            <a:r>
              <a:rPr lang="en-US" sz="1200" dirty="0" err="1" smtClean="0">
                <a:solidFill>
                  <a:schemeClr val="bg1">
                    <a:lumMod val="75000"/>
                  </a:schemeClr>
                </a:solidFill>
              </a:rPr>
              <a:t>Groenen</a:t>
            </a:r>
            <a:r>
              <a:rPr lang="en-US" sz="1200" dirty="0" smtClean="0">
                <a:solidFill>
                  <a:schemeClr val="bg1">
                    <a:lumMod val="75000"/>
                  </a:schemeClr>
                </a:solidFill>
              </a:rPr>
              <a:t>, 2005; Lawless et al., 1995)</a:t>
            </a:r>
            <a:endParaRPr lang="en-US" sz="1200" dirty="0">
              <a:solidFill>
                <a:schemeClr val="bg1">
                  <a:lumMod val="75000"/>
                </a:schemeClr>
              </a:solidFill>
            </a:endParaRPr>
          </a:p>
        </p:txBody>
      </p:sp>
      <p:sp>
        <p:nvSpPr>
          <p:cNvPr id="21" name="Inhaltsplatzhalter 62"/>
          <p:cNvSpPr txBox="1">
            <a:spLocks/>
          </p:cNvSpPr>
          <p:nvPr/>
        </p:nvSpPr>
        <p:spPr bwMode="auto">
          <a:xfrm>
            <a:off x="611560" y="3068959"/>
            <a:ext cx="4176464" cy="180020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10000"/>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Temporal dynamics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Theoretical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rPr>
              <a:t>Phase model theories of negotiations </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(e.g.  Adair &amp;</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 Brett, 2005;</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 Holmes, 1992; </a:t>
            </a:r>
            <a:r>
              <a:rPr kumimoji="0" lang="en-US" sz="1200" b="0" i="0" u="none" strike="noStrike" kern="0" cap="none" spc="0" normalizeH="0" baseline="0" noProof="0" dirty="0" err="1" smtClean="0">
                <a:ln>
                  <a:noFill/>
                </a:ln>
                <a:solidFill>
                  <a:schemeClr val="bg1">
                    <a:lumMod val="75000"/>
                  </a:schemeClr>
                </a:solidFill>
                <a:effectLst/>
                <a:uLnTx/>
                <a:uFillTx/>
                <a:latin typeface="Cambria" pitchFamily="18" charset="0"/>
              </a:rPr>
              <a:t>Weingart</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 &amp; </a:t>
            </a:r>
            <a:r>
              <a:rPr kumimoji="0" lang="en-US" sz="1200" b="0" i="0" u="none" strike="noStrike" kern="0" cap="none" spc="0" normalizeH="0" baseline="0" noProof="0" dirty="0" err="1" smtClean="0">
                <a:ln>
                  <a:noFill/>
                </a:ln>
                <a:solidFill>
                  <a:schemeClr val="bg1">
                    <a:lumMod val="75000"/>
                  </a:schemeClr>
                </a:solidFill>
                <a:effectLst/>
                <a:uLnTx/>
                <a:uFillTx/>
                <a:latin typeface="Cambria" pitchFamily="18" charset="0"/>
              </a:rPr>
              <a:t>Olekalns</a:t>
            </a:r>
            <a:r>
              <a:rPr kumimoji="0" lang="en-US" sz="1200" b="0" i="0" u="none" strike="noStrike" kern="0" cap="none" spc="0" normalizeH="0" baseline="0" noProof="0" dirty="0" smtClean="0">
                <a:ln>
                  <a:noFill/>
                </a:ln>
                <a:solidFill>
                  <a:schemeClr val="bg1">
                    <a:lumMod val="75000"/>
                  </a:schemeClr>
                </a:solidFill>
                <a:effectLst/>
                <a:uLnTx/>
                <a:uFillTx/>
                <a:latin typeface="Cambria" pitchFamily="18" charset="0"/>
              </a:rPr>
              <a:t>, 2004)</a:t>
            </a:r>
            <a:endPar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solidFill>
                  <a:schemeClr val="bg1">
                    <a:lumMod val="75000"/>
                  </a:schemeClr>
                </a:solidFill>
                <a:effectLst/>
                <a:uLnTx/>
                <a:uFillTx/>
                <a:latin typeface="Cambria" pitchFamily="18" charset="0"/>
                <a:ea typeface="+mn-ea"/>
                <a:cs typeface="+mn-cs"/>
              </a:rPr>
              <a:t>Methodological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rPr>
              <a:t>Data driven identification</a:t>
            </a:r>
            <a:r>
              <a:rPr kumimoji="0" lang="en-US" sz="1600" b="0" i="0" u="none" strike="noStrike" kern="0" cap="none" spc="0" normalizeH="0" noProof="0" dirty="0" smtClean="0">
                <a:ln>
                  <a:noFill/>
                </a:ln>
                <a:solidFill>
                  <a:schemeClr val="bg1">
                    <a:lumMod val="75000"/>
                  </a:schemeClr>
                </a:solidFill>
                <a:effectLst/>
                <a:uLnTx/>
                <a:uFillTx/>
                <a:latin typeface="Cambria" pitchFamily="18" charset="0"/>
              </a:rPr>
              <a:t> of phase split-points </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a:t>
            </a:r>
            <a:r>
              <a:rPr kumimoji="0" lang="en-US" sz="1200" b="0" i="0" u="none" strike="noStrike" kern="0" cap="none" spc="0" normalizeH="0" noProof="0" dirty="0" err="1" smtClean="0">
                <a:ln>
                  <a:noFill/>
                </a:ln>
                <a:solidFill>
                  <a:schemeClr val="bg1">
                    <a:lumMod val="75000"/>
                  </a:schemeClr>
                </a:solidFill>
                <a:effectLst/>
                <a:uLnTx/>
                <a:uFillTx/>
                <a:latin typeface="Cambria" pitchFamily="18" charset="0"/>
              </a:rPr>
              <a:t>Koeszegi</a:t>
            </a:r>
            <a:r>
              <a:rPr kumimoji="0" lang="en-US" sz="1200" b="0" i="0" u="none" strike="noStrike" kern="0" cap="none" spc="0" normalizeH="0" noProof="0" dirty="0" smtClean="0">
                <a:ln>
                  <a:noFill/>
                </a:ln>
                <a:solidFill>
                  <a:schemeClr val="bg1">
                    <a:lumMod val="75000"/>
                  </a:schemeClr>
                </a:solidFill>
                <a:effectLst/>
                <a:uLnTx/>
                <a:uFillTx/>
                <a:latin typeface="Cambria" pitchFamily="18" charset="0"/>
              </a:rPr>
              <a:t> et al., 2011; Vetschera, 2013)</a:t>
            </a:r>
            <a:endParaRPr kumimoji="0" lang="en-US" sz="1600" b="0" i="0" u="none" strike="noStrike" kern="0" cap="none" spc="0" normalizeH="0" baseline="0" noProof="0" dirty="0" smtClean="0">
              <a:ln>
                <a:noFill/>
              </a:ln>
              <a:solidFill>
                <a:schemeClr val="bg1">
                  <a:lumMod val="75000"/>
                </a:schemeClr>
              </a:solidFill>
              <a:effectLst/>
              <a:uLnTx/>
              <a:uFillTx/>
              <a:latin typeface="Cambria" pitchFamily="18" charset="0"/>
            </a:endParaRPr>
          </a:p>
        </p:txBody>
      </p:sp>
      <p:sp>
        <p:nvSpPr>
          <p:cNvPr id="22" name="Inhaltsplatzhalter 62"/>
          <p:cNvSpPr txBox="1">
            <a:spLocks/>
          </p:cNvSpPr>
          <p:nvPr/>
        </p:nvSpPr>
        <p:spPr bwMode="auto">
          <a:xfrm>
            <a:off x="611560" y="4869161"/>
            <a:ext cx="4176464" cy="1728191"/>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2000" b="0" i="0" u="none" strike="noStrike" kern="0" cap="none" spc="0" normalizeH="0" baseline="0" noProof="0" dirty="0" smtClean="0">
                <a:ln>
                  <a:noFill/>
                </a:ln>
                <a:effectLst/>
                <a:uLnTx/>
                <a:uFillTx/>
                <a:latin typeface="Cambria" pitchFamily="18" charset="0"/>
                <a:ea typeface="+mn-ea"/>
                <a:cs typeface="+mn-cs"/>
              </a:rPr>
              <a:t>Behavioral dynamics</a:t>
            </a: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effectLst/>
                <a:uLnTx/>
                <a:uFillTx/>
                <a:latin typeface="Cambria" pitchFamily="18" charset="0"/>
                <a:ea typeface="+mn-ea"/>
                <a:cs typeface="+mn-cs"/>
              </a:rPr>
              <a:t>Theoretical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lang="en-US" sz="1600" kern="0" dirty="0" smtClean="0">
                <a:latin typeface="Cambria" pitchFamily="18" charset="0"/>
              </a:rPr>
              <a:t>Multilevel</a:t>
            </a:r>
            <a:r>
              <a:rPr kumimoji="0" lang="en-US" sz="1600" b="0" i="0" u="none" strike="noStrike" kern="0" cap="none" spc="0" normalizeH="0" baseline="0" noProof="0" dirty="0" smtClean="0">
                <a:ln>
                  <a:noFill/>
                </a:ln>
                <a:effectLst/>
                <a:uLnTx/>
                <a:uFillTx/>
                <a:latin typeface="Cambria" pitchFamily="18" charset="0"/>
              </a:rPr>
              <a:t> framework: (a) Collective,</a:t>
            </a:r>
            <a:r>
              <a:rPr kumimoji="0" lang="en-US" sz="1600" b="0" i="0" u="none" strike="noStrike" kern="0" cap="none" spc="0" normalizeH="0" noProof="0" dirty="0" smtClean="0">
                <a:ln>
                  <a:noFill/>
                </a:ln>
                <a:effectLst/>
                <a:uLnTx/>
                <a:uFillTx/>
                <a:latin typeface="Cambria" pitchFamily="18" charset="0"/>
              </a:rPr>
              <a:t> (b) intra-personal, (c) inter-personal level</a:t>
            </a:r>
            <a:endParaRPr kumimoji="0" lang="en-US" sz="1800" b="0" i="0" u="none" strike="noStrike" kern="0" cap="none" spc="0" normalizeH="0" baseline="0" noProof="0" dirty="0" smtClean="0">
              <a:ln>
                <a:noFill/>
              </a:ln>
              <a:effectLst/>
              <a:uLnTx/>
              <a:uFillTx/>
              <a:latin typeface="Cambria" pitchFamily="18" charset="0"/>
            </a:endParaRPr>
          </a:p>
          <a:p>
            <a:pPr marL="342900" marR="0" lvl="0" indent="-342900" algn="l" defTabSz="914400" rtl="0" eaLnBrk="1" fontAlgn="base" latinLnBrk="0" hangingPunct="1">
              <a:lnSpc>
                <a:spcPct val="100000"/>
              </a:lnSpc>
              <a:spcBef>
                <a:spcPct val="20000"/>
              </a:spcBef>
              <a:spcAft>
                <a:spcPct val="0"/>
              </a:spcAft>
              <a:buClrTx/>
              <a:buSzTx/>
              <a:buFontTx/>
              <a:buChar char="•"/>
              <a:tabLst/>
              <a:defRPr/>
            </a:pPr>
            <a:r>
              <a:rPr kumimoji="0" lang="en-US" sz="1800" b="0" i="0" u="none" strike="noStrike" kern="0" cap="none" spc="0" normalizeH="0" baseline="0" noProof="0" dirty="0" smtClean="0">
                <a:ln>
                  <a:noFill/>
                </a:ln>
                <a:effectLst/>
                <a:uLnTx/>
                <a:uFillTx/>
                <a:latin typeface="Cambria" pitchFamily="18" charset="0"/>
                <a:ea typeface="+mn-ea"/>
                <a:cs typeface="+mn-cs"/>
              </a:rPr>
              <a:t>Methodological foundation</a:t>
            </a:r>
          </a:p>
          <a:p>
            <a:pPr marL="447675" marR="0" lvl="1" indent="-265113" algn="l" defTabSz="914400" rtl="0" eaLnBrk="1" fontAlgn="base" latinLnBrk="0" hangingPunct="1">
              <a:lnSpc>
                <a:spcPct val="120000"/>
              </a:lnSpc>
              <a:spcBef>
                <a:spcPct val="20000"/>
              </a:spcBef>
              <a:spcAft>
                <a:spcPct val="0"/>
              </a:spcAft>
              <a:buClrTx/>
              <a:buSzTx/>
              <a:buFontTx/>
              <a:buChar char="–"/>
              <a:tabLst/>
              <a:defRPr/>
            </a:pPr>
            <a:r>
              <a:rPr lang="en-US" sz="1600" kern="0" dirty="0" smtClean="0">
                <a:latin typeface="Cambria" pitchFamily="18" charset="0"/>
              </a:rPr>
              <a:t>Mostly multilevel modeling: Actor-partner interdependence model </a:t>
            </a:r>
            <a:r>
              <a:rPr kumimoji="0" lang="en-US" sz="1200" b="0" i="0" u="none" strike="noStrike" kern="0" cap="none" spc="0" normalizeH="0" noProof="0" dirty="0" smtClean="0">
                <a:ln>
                  <a:noFill/>
                </a:ln>
                <a:effectLst/>
                <a:uLnTx/>
                <a:uFillTx/>
                <a:latin typeface="Cambria" pitchFamily="18" charset="0"/>
              </a:rPr>
              <a:t>(e.g. Kenny  et al., 2006)</a:t>
            </a:r>
            <a:endParaRPr kumimoji="0" lang="en-US" sz="1600" b="0" i="0" u="none" strike="noStrike" kern="0" cap="none" spc="0" normalizeH="0" baseline="0" noProof="0" dirty="0" smtClean="0">
              <a:ln>
                <a:noFill/>
              </a:ln>
              <a:effectLst/>
              <a:uLnTx/>
              <a:uFillTx/>
              <a:latin typeface="Cambria" pitchFamily="18" charset="0"/>
            </a:endParaRPr>
          </a:p>
        </p:txBody>
      </p:sp>
      <p:sp>
        <p:nvSpPr>
          <p:cNvPr id="23" name="Rechteck 22"/>
          <p:cNvSpPr/>
          <p:nvPr/>
        </p:nvSpPr>
        <p:spPr>
          <a:xfrm>
            <a:off x="5220071" y="4077072"/>
            <a:ext cx="1152129" cy="43204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Affect A</a:t>
            </a:r>
            <a:r>
              <a:rPr lang="en-US" sz="1400" baseline="-25000" dirty="0" smtClean="0">
                <a:latin typeface="Cambria" pitchFamily="18" charset="0"/>
              </a:rPr>
              <a:t>t</a:t>
            </a:r>
            <a:endParaRPr lang="en-US" sz="1400" baseline="-25000" dirty="0">
              <a:latin typeface="Cambria" pitchFamily="18" charset="0"/>
            </a:endParaRPr>
          </a:p>
        </p:txBody>
      </p:sp>
      <p:sp>
        <p:nvSpPr>
          <p:cNvPr id="24" name="Rechteck 23"/>
          <p:cNvSpPr/>
          <p:nvPr/>
        </p:nvSpPr>
        <p:spPr>
          <a:xfrm>
            <a:off x="5220071" y="5085184"/>
            <a:ext cx="1152129" cy="43204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Affect B</a:t>
            </a:r>
            <a:r>
              <a:rPr lang="en-US" sz="1400" baseline="-25000" dirty="0" smtClean="0">
                <a:latin typeface="Cambria" pitchFamily="18" charset="0"/>
              </a:rPr>
              <a:t>t</a:t>
            </a:r>
            <a:endParaRPr lang="en-US" sz="1400" baseline="-25000" dirty="0">
              <a:latin typeface="Cambria" pitchFamily="18" charset="0"/>
            </a:endParaRPr>
          </a:p>
        </p:txBody>
      </p:sp>
      <p:sp>
        <p:nvSpPr>
          <p:cNvPr id="25" name="Rechteck 24"/>
          <p:cNvSpPr/>
          <p:nvPr/>
        </p:nvSpPr>
        <p:spPr>
          <a:xfrm>
            <a:off x="7740350" y="4077072"/>
            <a:ext cx="1152129" cy="43204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Affect A</a:t>
            </a:r>
            <a:r>
              <a:rPr lang="en-US" sz="1400" baseline="-25000" dirty="0" smtClean="0">
                <a:latin typeface="Cambria" pitchFamily="18" charset="0"/>
              </a:rPr>
              <a:t>t+1</a:t>
            </a:r>
            <a:endParaRPr lang="en-US" sz="1400" baseline="-25000" dirty="0">
              <a:latin typeface="Cambria" pitchFamily="18" charset="0"/>
            </a:endParaRPr>
          </a:p>
        </p:txBody>
      </p:sp>
      <p:sp>
        <p:nvSpPr>
          <p:cNvPr id="26" name="Rechteck 25"/>
          <p:cNvSpPr/>
          <p:nvPr/>
        </p:nvSpPr>
        <p:spPr>
          <a:xfrm>
            <a:off x="7740350" y="5085184"/>
            <a:ext cx="1152129" cy="43204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Affect B</a:t>
            </a:r>
            <a:r>
              <a:rPr lang="en-US" sz="1400" baseline="-25000" dirty="0" smtClean="0">
                <a:latin typeface="Cambria" pitchFamily="18" charset="0"/>
              </a:rPr>
              <a:t>t+1</a:t>
            </a:r>
            <a:endParaRPr lang="en-US" sz="1400" baseline="-25000" dirty="0">
              <a:latin typeface="Cambria" pitchFamily="18" charset="0"/>
            </a:endParaRPr>
          </a:p>
        </p:txBody>
      </p:sp>
      <p:cxnSp>
        <p:nvCxnSpPr>
          <p:cNvPr id="28" name="Gerade Verbindung mit Pfeil 27"/>
          <p:cNvCxnSpPr>
            <a:stCxn id="23" idx="3"/>
            <a:endCxn id="25" idx="1"/>
          </p:cNvCxnSpPr>
          <p:nvPr/>
        </p:nvCxnSpPr>
        <p:spPr>
          <a:xfrm>
            <a:off x="6372200" y="4293096"/>
            <a:ext cx="136815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Gerade Verbindung mit Pfeil 29"/>
          <p:cNvCxnSpPr>
            <a:stCxn id="24" idx="3"/>
            <a:endCxn id="26" idx="1"/>
          </p:cNvCxnSpPr>
          <p:nvPr/>
        </p:nvCxnSpPr>
        <p:spPr>
          <a:xfrm>
            <a:off x="6372200" y="5301208"/>
            <a:ext cx="136815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Gerade Verbindung mit Pfeil 31"/>
          <p:cNvCxnSpPr>
            <a:stCxn id="24" idx="3"/>
            <a:endCxn id="25" idx="1"/>
          </p:cNvCxnSpPr>
          <p:nvPr/>
        </p:nvCxnSpPr>
        <p:spPr>
          <a:xfrm flipV="1">
            <a:off x="6372200" y="4293096"/>
            <a:ext cx="1368150" cy="1008112"/>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34" name="Gerade Verbindung mit Pfeil 33"/>
          <p:cNvCxnSpPr>
            <a:stCxn id="23" idx="3"/>
            <a:endCxn id="26" idx="1"/>
          </p:cNvCxnSpPr>
          <p:nvPr/>
        </p:nvCxnSpPr>
        <p:spPr>
          <a:xfrm>
            <a:off x="6372200" y="4293096"/>
            <a:ext cx="1368150" cy="1008112"/>
          </a:xfrm>
          <a:prstGeom prst="straightConnector1">
            <a:avLst/>
          </a:prstGeom>
          <a:ln>
            <a:solidFill>
              <a:schemeClr val="tx1"/>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40" name="Gekrümmte Verbindung 39"/>
          <p:cNvCxnSpPr>
            <a:stCxn id="23" idx="1"/>
            <a:endCxn id="24" idx="1"/>
          </p:cNvCxnSpPr>
          <p:nvPr/>
        </p:nvCxnSpPr>
        <p:spPr>
          <a:xfrm rot="10800000" flipV="1">
            <a:off x="5220071" y="4293096"/>
            <a:ext cx="12700" cy="1008112"/>
          </a:xfrm>
          <a:prstGeom prst="curvedConnector3">
            <a:avLst>
              <a:gd name="adj1" fmla="val 1800000"/>
            </a:avLst>
          </a:prstGeom>
          <a:ln>
            <a:solidFill>
              <a:schemeClr val="tx1"/>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sp>
        <p:nvSpPr>
          <p:cNvPr id="46" name="Textfeld 45"/>
          <p:cNvSpPr txBox="1"/>
          <p:nvPr/>
        </p:nvSpPr>
        <p:spPr>
          <a:xfrm>
            <a:off x="5004048" y="4653136"/>
            <a:ext cx="288032" cy="288032"/>
          </a:xfrm>
          <a:prstGeom prst="rect">
            <a:avLst/>
          </a:prstGeom>
          <a:noFill/>
        </p:spPr>
        <p:txBody>
          <a:bodyPr wrap="square" rtlCol="0">
            <a:spAutoFit/>
          </a:bodyPr>
          <a:lstStyle/>
          <a:p>
            <a:r>
              <a:rPr lang="en-US" sz="1200" dirty="0" smtClean="0">
                <a:latin typeface="Cambria" pitchFamily="18" charset="0"/>
              </a:rPr>
              <a:t>r</a:t>
            </a:r>
            <a:endParaRPr lang="en-US" sz="1200" dirty="0">
              <a:latin typeface="Cambria" pitchFamily="18" charset="0"/>
            </a:endParaRPr>
          </a:p>
        </p:txBody>
      </p:sp>
      <p:sp>
        <p:nvSpPr>
          <p:cNvPr id="47" name="Textfeld 46"/>
          <p:cNvSpPr txBox="1"/>
          <p:nvPr/>
        </p:nvSpPr>
        <p:spPr>
          <a:xfrm>
            <a:off x="6876256" y="4016097"/>
            <a:ext cx="360040" cy="276999"/>
          </a:xfrm>
          <a:prstGeom prst="rect">
            <a:avLst/>
          </a:prstGeom>
          <a:noFill/>
        </p:spPr>
        <p:txBody>
          <a:bodyPr wrap="square" rtlCol="0">
            <a:spAutoFit/>
          </a:bodyPr>
          <a:lstStyle/>
          <a:p>
            <a:r>
              <a:rPr lang="en-US" sz="1200" dirty="0" smtClean="0">
                <a:latin typeface="Cambria" pitchFamily="18" charset="0"/>
              </a:rPr>
              <a:t>a</a:t>
            </a:r>
            <a:r>
              <a:rPr lang="en-US" sz="1200" baseline="-25000" dirty="0" smtClean="0">
                <a:latin typeface="Cambria" pitchFamily="18" charset="0"/>
              </a:rPr>
              <a:t>A</a:t>
            </a:r>
            <a:endParaRPr lang="en-US" sz="1200" baseline="-25000" dirty="0">
              <a:latin typeface="Cambria" pitchFamily="18" charset="0"/>
            </a:endParaRPr>
          </a:p>
        </p:txBody>
      </p:sp>
      <p:sp>
        <p:nvSpPr>
          <p:cNvPr id="48" name="Textfeld 47"/>
          <p:cNvSpPr txBox="1"/>
          <p:nvPr/>
        </p:nvSpPr>
        <p:spPr>
          <a:xfrm>
            <a:off x="6876256" y="5240233"/>
            <a:ext cx="360040" cy="276999"/>
          </a:xfrm>
          <a:prstGeom prst="rect">
            <a:avLst/>
          </a:prstGeom>
          <a:noFill/>
        </p:spPr>
        <p:txBody>
          <a:bodyPr wrap="square" rtlCol="0">
            <a:spAutoFit/>
          </a:bodyPr>
          <a:lstStyle/>
          <a:p>
            <a:r>
              <a:rPr lang="en-US" sz="1200" dirty="0" err="1" smtClean="0">
                <a:latin typeface="Cambria" pitchFamily="18" charset="0"/>
              </a:rPr>
              <a:t>a</a:t>
            </a:r>
            <a:r>
              <a:rPr lang="en-US" sz="1200" baseline="-25000" dirty="0" err="1" smtClean="0">
                <a:latin typeface="Cambria" pitchFamily="18" charset="0"/>
              </a:rPr>
              <a:t>B</a:t>
            </a:r>
            <a:endParaRPr lang="en-US" sz="1200" baseline="-25000" dirty="0">
              <a:latin typeface="Cambria" pitchFamily="18" charset="0"/>
            </a:endParaRPr>
          </a:p>
        </p:txBody>
      </p:sp>
      <p:sp>
        <p:nvSpPr>
          <p:cNvPr id="49" name="Textfeld 48"/>
          <p:cNvSpPr txBox="1"/>
          <p:nvPr/>
        </p:nvSpPr>
        <p:spPr>
          <a:xfrm>
            <a:off x="6444208" y="4448145"/>
            <a:ext cx="360040" cy="276999"/>
          </a:xfrm>
          <a:prstGeom prst="rect">
            <a:avLst/>
          </a:prstGeom>
          <a:noFill/>
        </p:spPr>
        <p:txBody>
          <a:bodyPr wrap="square" rtlCol="0">
            <a:spAutoFit/>
          </a:bodyPr>
          <a:lstStyle/>
          <a:p>
            <a:r>
              <a:rPr lang="en-US" sz="1200" dirty="0" err="1" smtClean="0">
                <a:latin typeface="Cambria" pitchFamily="18" charset="0"/>
              </a:rPr>
              <a:t>p</a:t>
            </a:r>
            <a:r>
              <a:rPr lang="en-US" sz="1200" baseline="-25000" dirty="0" err="1" smtClean="0">
                <a:latin typeface="Cambria" pitchFamily="18" charset="0"/>
              </a:rPr>
              <a:t>A</a:t>
            </a:r>
            <a:endParaRPr lang="en-US" sz="1200" baseline="-25000" dirty="0">
              <a:latin typeface="Cambria" pitchFamily="18" charset="0"/>
            </a:endParaRPr>
          </a:p>
        </p:txBody>
      </p:sp>
      <p:sp>
        <p:nvSpPr>
          <p:cNvPr id="50" name="Textfeld 49"/>
          <p:cNvSpPr txBox="1"/>
          <p:nvPr/>
        </p:nvSpPr>
        <p:spPr>
          <a:xfrm>
            <a:off x="6444208" y="4808185"/>
            <a:ext cx="360040" cy="276999"/>
          </a:xfrm>
          <a:prstGeom prst="rect">
            <a:avLst/>
          </a:prstGeom>
          <a:noFill/>
        </p:spPr>
        <p:txBody>
          <a:bodyPr wrap="square" rtlCol="0">
            <a:spAutoFit/>
          </a:bodyPr>
          <a:lstStyle/>
          <a:p>
            <a:r>
              <a:rPr lang="en-US" sz="1200" dirty="0" err="1" smtClean="0">
                <a:latin typeface="Cambria" pitchFamily="18" charset="0"/>
              </a:rPr>
              <a:t>p</a:t>
            </a:r>
            <a:r>
              <a:rPr lang="en-US" sz="1200" baseline="-25000" dirty="0" err="1" smtClean="0">
                <a:latin typeface="Cambria" pitchFamily="18" charset="0"/>
              </a:rPr>
              <a:t>B</a:t>
            </a:r>
            <a:endParaRPr lang="en-US" sz="1200" baseline="-25000" dirty="0">
              <a:latin typeface="Cambria" pitchFamily="18" charset="0"/>
            </a:endParaRPr>
          </a:p>
        </p:txBody>
      </p:sp>
      <p:sp>
        <p:nvSpPr>
          <p:cNvPr id="51" name="Inhaltsplatzhalter 62"/>
          <p:cNvSpPr txBox="1">
            <a:spLocks/>
          </p:cNvSpPr>
          <p:nvPr/>
        </p:nvSpPr>
        <p:spPr bwMode="auto">
          <a:xfrm>
            <a:off x="5220072" y="5733256"/>
            <a:ext cx="3852936" cy="7920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200" kern="0" noProof="0" dirty="0" smtClean="0">
                <a:latin typeface="Cambria" pitchFamily="18" charset="0"/>
              </a:rPr>
              <a:t>r …  Intra-phase reciprocity of affective expression</a:t>
            </a:r>
          </a:p>
          <a:p>
            <a:pPr marL="342900" indent="-342900" fontAlgn="base">
              <a:spcBef>
                <a:spcPct val="20000"/>
              </a:spcBef>
              <a:spcAft>
                <a:spcPct val="0"/>
              </a:spcAft>
              <a:defRPr/>
            </a:pPr>
            <a:r>
              <a:rPr lang="en-US" sz="1200" kern="0" dirty="0" smtClean="0">
                <a:latin typeface="Cambria" pitchFamily="18" charset="0"/>
              </a:rPr>
              <a:t>p … Inter-personal influence of affective expressions</a:t>
            </a:r>
          </a:p>
          <a:p>
            <a:pPr marL="342900" marR="0" lvl="0" indent="-342900" algn="l" defTabSz="914400" rtl="0" eaLnBrk="1" fontAlgn="base" latinLnBrk="0" hangingPunct="1">
              <a:lnSpc>
                <a:spcPct val="100000"/>
              </a:lnSpc>
              <a:spcBef>
                <a:spcPct val="20000"/>
              </a:spcBef>
              <a:spcAft>
                <a:spcPct val="0"/>
              </a:spcAft>
              <a:buClrTx/>
              <a:buSzTx/>
              <a:buFontTx/>
              <a:buNone/>
              <a:tabLst/>
              <a:defRPr/>
            </a:pPr>
            <a:r>
              <a:rPr lang="en-US" sz="1200" kern="0" dirty="0" smtClean="0">
                <a:latin typeface="Cambria" pitchFamily="18" charset="0"/>
              </a:rPr>
              <a:t>a</a:t>
            </a:r>
            <a:r>
              <a:rPr kumimoji="0" lang="en-US" sz="1200" b="0" i="0" u="none" strike="noStrike" kern="0" cap="none" spc="0" normalizeH="0" baseline="0" dirty="0" smtClean="0">
                <a:ln>
                  <a:noFill/>
                </a:ln>
                <a:effectLst/>
                <a:uLnTx/>
                <a:uFillTx/>
                <a:latin typeface="Cambria" pitchFamily="18" charset="0"/>
                <a:ea typeface="+mn-ea"/>
                <a:cs typeface="+mn-cs"/>
              </a:rPr>
              <a:t> … Intra-personal influence of affective expressions</a:t>
            </a:r>
          </a:p>
        </p:txBody>
      </p:sp>
      <p:sp>
        <p:nvSpPr>
          <p:cNvPr id="35" name="Rechteck 34"/>
          <p:cNvSpPr/>
          <p:nvPr/>
        </p:nvSpPr>
        <p:spPr>
          <a:xfrm>
            <a:off x="5220072" y="2420888"/>
            <a:ext cx="1368152" cy="79208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Dyad Level Average Affect (t)</a:t>
            </a:r>
            <a:endParaRPr lang="en-US" sz="1400" baseline="-25000" dirty="0">
              <a:latin typeface="Cambria" pitchFamily="18" charset="0"/>
            </a:endParaRPr>
          </a:p>
        </p:txBody>
      </p:sp>
      <p:sp>
        <p:nvSpPr>
          <p:cNvPr id="36" name="Rechteck 35"/>
          <p:cNvSpPr/>
          <p:nvPr/>
        </p:nvSpPr>
        <p:spPr>
          <a:xfrm>
            <a:off x="7452320" y="2420888"/>
            <a:ext cx="1368152" cy="79208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Dyad Level Average Affect (t+1)</a:t>
            </a:r>
            <a:endParaRPr lang="en-US" sz="1400" baseline="-25000" dirty="0">
              <a:latin typeface="Cambria" pitchFamily="18" charset="0"/>
            </a:endParaRPr>
          </a:p>
        </p:txBody>
      </p:sp>
      <p:sp>
        <p:nvSpPr>
          <p:cNvPr id="52" name="Textfeld 51"/>
          <p:cNvSpPr txBox="1"/>
          <p:nvPr/>
        </p:nvSpPr>
        <p:spPr>
          <a:xfrm>
            <a:off x="5076056" y="1988840"/>
            <a:ext cx="2520280" cy="338554"/>
          </a:xfrm>
          <a:prstGeom prst="rect">
            <a:avLst/>
          </a:prstGeom>
          <a:noFill/>
        </p:spPr>
        <p:txBody>
          <a:bodyPr wrap="square" rtlCol="0">
            <a:spAutoFit/>
          </a:bodyPr>
          <a:lstStyle/>
          <a:p>
            <a:r>
              <a:rPr lang="en-US" sz="1600" dirty="0" smtClean="0">
                <a:latin typeface="Cambria" pitchFamily="18" charset="0"/>
              </a:rPr>
              <a:t>(a) Collective Level</a:t>
            </a:r>
            <a:endParaRPr lang="en-US" sz="1600" dirty="0">
              <a:latin typeface="Cambria" pitchFamily="18" charset="0"/>
            </a:endParaRPr>
          </a:p>
        </p:txBody>
      </p:sp>
      <p:sp>
        <p:nvSpPr>
          <p:cNvPr id="55" name="Textfeld 54"/>
          <p:cNvSpPr txBox="1"/>
          <p:nvPr/>
        </p:nvSpPr>
        <p:spPr>
          <a:xfrm>
            <a:off x="5076056" y="3666510"/>
            <a:ext cx="3888432" cy="338554"/>
          </a:xfrm>
          <a:prstGeom prst="rect">
            <a:avLst/>
          </a:prstGeom>
          <a:noFill/>
        </p:spPr>
        <p:txBody>
          <a:bodyPr wrap="square" rtlCol="0">
            <a:spAutoFit/>
          </a:bodyPr>
          <a:lstStyle/>
          <a:p>
            <a:r>
              <a:rPr lang="en-US" sz="1600" dirty="0" smtClean="0">
                <a:latin typeface="Cambria" pitchFamily="18" charset="0"/>
              </a:rPr>
              <a:t>(</a:t>
            </a:r>
            <a:r>
              <a:rPr lang="en-US" sz="1600" dirty="0" err="1" smtClean="0">
                <a:latin typeface="Cambria" pitchFamily="18" charset="0"/>
              </a:rPr>
              <a:t>b+c</a:t>
            </a:r>
            <a:r>
              <a:rPr lang="en-US" sz="1600" dirty="0" smtClean="0">
                <a:latin typeface="Cambria" pitchFamily="18" charset="0"/>
              </a:rPr>
              <a:t>) Intra- and Inter-Personal Level</a:t>
            </a:r>
            <a:endParaRPr lang="en-US" sz="1600" dirty="0">
              <a:latin typeface="Cambria" pitchFamily="18" charset="0"/>
            </a:endParaRPr>
          </a:p>
        </p:txBody>
      </p:sp>
      <p:cxnSp>
        <p:nvCxnSpPr>
          <p:cNvPr id="58" name="Gerade Verbindung mit Pfeil 57"/>
          <p:cNvCxnSpPr/>
          <p:nvPr/>
        </p:nvCxnSpPr>
        <p:spPr>
          <a:xfrm>
            <a:off x="7092000" y="2816932"/>
            <a:ext cx="360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6" name="Textfeld 55"/>
          <p:cNvSpPr txBox="1"/>
          <p:nvPr/>
        </p:nvSpPr>
        <p:spPr>
          <a:xfrm>
            <a:off x="6804248" y="2494637"/>
            <a:ext cx="432048" cy="646331"/>
          </a:xfrm>
          <a:prstGeom prst="rect">
            <a:avLst/>
          </a:prstGeom>
          <a:noFill/>
        </p:spPr>
        <p:txBody>
          <a:bodyPr wrap="square" rtlCol="0">
            <a:spAutoFit/>
          </a:bodyPr>
          <a:lstStyle/>
          <a:p>
            <a:r>
              <a:rPr lang="el-GR" sz="3600" dirty="0" smtClean="0">
                <a:latin typeface="Calibri"/>
              </a:rPr>
              <a:t>Δ</a:t>
            </a:r>
            <a:endParaRPr lang="en-US" sz="3600" dirty="0"/>
          </a:p>
        </p:txBody>
      </p:sp>
      <p:cxnSp>
        <p:nvCxnSpPr>
          <p:cNvPr id="67" name="Gerade Verbindung 66"/>
          <p:cNvCxnSpPr>
            <a:stCxn id="35" idx="3"/>
            <a:endCxn id="36" idx="1"/>
          </p:cNvCxnSpPr>
          <p:nvPr/>
        </p:nvCxnSpPr>
        <p:spPr>
          <a:xfrm>
            <a:off x="6588224" y="2816932"/>
            <a:ext cx="3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331887"/>
            <a:ext cx="8532812" cy="504825"/>
          </a:xfrm>
        </p:spPr>
        <p:txBody>
          <a:bodyPr>
            <a:normAutofit fontScale="90000"/>
          </a:bodyPr>
          <a:lstStyle/>
          <a:p>
            <a:r>
              <a:rPr lang="en-US" dirty="0" smtClean="0"/>
              <a:t>Results: Impact of a DSS in Successful negotiations (dyadic level) </a:t>
            </a:r>
            <a:endParaRPr lang="en-US" dirty="0"/>
          </a:p>
        </p:txBody>
      </p:sp>
      <p:sp>
        <p:nvSpPr>
          <p:cNvPr id="4" name="Foliennummernplatzhalter 3"/>
          <p:cNvSpPr>
            <a:spLocks noGrp="1"/>
          </p:cNvSpPr>
          <p:nvPr>
            <p:ph type="sldNum" sz="quarter" idx="4"/>
          </p:nvPr>
        </p:nvSpPr>
        <p:spPr/>
        <p:txBody>
          <a:bodyPr/>
          <a:lstStyle/>
          <a:p>
            <a:r>
              <a:rPr lang="en-US" dirty="0" smtClean="0"/>
              <a:t>4</a:t>
            </a:r>
            <a:endParaRPr lang="en-US" dirty="0"/>
          </a:p>
        </p:txBody>
      </p:sp>
      <p:pic>
        <p:nvPicPr>
          <p:cNvPr id="5127" name="Picture 7"/>
          <p:cNvPicPr>
            <a:picLocks noChangeAspect="1" noChangeArrowheads="1"/>
          </p:cNvPicPr>
          <p:nvPr/>
        </p:nvPicPr>
        <p:blipFill>
          <a:blip r:embed="rId3" cstate="print"/>
          <a:srcRect/>
          <a:stretch>
            <a:fillRect/>
          </a:stretch>
        </p:blipFill>
        <p:spPr bwMode="auto">
          <a:xfrm>
            <a:off x="601273" y="1268760"/>
            <a:ext cx="2314543" cy="2160240"/>
          </a:xfrm>
          <a:prstGeom prst="rect">
            <a:avLst/>
          </a:prstGeom>
          <a:noFill/>
          <a:ln w="9525">
            <a:solidFill>
              <a:srgbClr val="00FF00"/>
            </a:solidFill>
            <a:miter lim="800000"/>
            <a:headEnd/>
            <a:tailEnd/>
          </a:ln>
        </p:spPr>
      </p:pic>
      <p:pic>
        <p:nvPicPr>
          <p:cNvPr id="5128" name="Picture 8"/>
          <p:cNvPicPr>
            <a:picLocks noChangeAspect="1" noChangeArrowheads="1"/>
          </p:cNvPicPr>
          <p:nvPr/>
        </p:nvPicPr>
        <p:blipFill>
          <a:blip r:embed="rId4" cstate="print"/>
          <a:srcRect/>
          <a:stretch>
            <a:fillRect/>
          </a:stretch>
        </p:blipFill>
        <p:spPr bwMode="auto">
          <a:xfrm>
            <a:off x="601273" y="4219200"/>
            <a:ext cx="2314286" cy="2160000"/>
          </a:xfrm>
          <a:prstGeom prst="rect">
            <a:avLst/>
          </a:prstGeom>
          <a:noFill/>
          <a:ln w="9525">
            <a:solidFill>
              <a:srgbClr val="00FF00"/>
            </a:solidFill>
            <a:miter lim="800000"/>
            <a:headEnd/>
            <a:tailEnd/>
          </a:ln>
        </p:spPr>
      </p:pic>
      <p:sp>
        <p:nvSpPr>
          <p:cNvPr id="16" name="Textfeld 15"/>
          <p:cNvSpPr txBox="1"/>
          <p:nvPr/>
        </p:nvSpPr>
        <p:spPr>
          <a:xfrm>
            <a:off x="1403648" y="3913551"/>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22" name="Textfeld 21"/>
          <p:cNvSpPr txBox="1"/>
          <p:nvPr/>
        </p:nvSpPr>
        <p:spPr>
          <a:xfrm rot="16200000">
            <a:off x="-98646" y="2122983"/>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23" name="Textfeld 22"/>
          <p:cNvSpPr txBox="1"/>
          <p:nvPr/>
        </p:nvSpPr>
        <p:spPr>
          <a:xfrm rot="16200000">
            <a:off x="-98647" y="5075552"/>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24" name="Textfeld 23"/>
          <p:cNvSpPr txBox="1"/>
          <p:nvPr/>
        </p:nvSpPr>
        <p:spPr>
          <a:xfrm>
            <a:off x="1403648" y="980728"/>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25" name="Textfeld 24"/>
          <p:cNvSpPr txBox="1"/>
          <p:nvPr/>
        </p:nvSpPr>
        <p:spPr>
          <a:xfrm>
            <a:off x="2267744" y="1268760"/>
            <a:ext cx="648072" cy="338554"/>
          </a:xfrm>
          <a:prstGeom prst="rect">
            <a:avLst/>
          </a:prstGeom>
          <a:noFill/>
        </p:spPr>
        <p:txBody>
          <a:bodyPr wrap="square" rtlCol="0">
            <a:spAutoFit/>
          </a:bodyPr>
          <a:lstStyle/>
          <a:p>
            <a:pPr algn="ctr"/>
            <a:r>
              <a:rPr lang="en-US" sz="1600" b="1" dirty="0" smtClean="0">
                <a:solidFill>
                  <a:srgbClr val="0000FF"/>
                </a:solidFill>
                <a:latin typeface="Cambria" pitchFamily="18" charset="0"/>
              </a:rPr>
              <a:t>DSS</a:t>
            </a:r>
            <a:endParaRPr lang="en-US" sz="1600" dirty="0" smtClean="0">
              <a:latin typeface="Cambria" pitchFamily="18" charset="0"/>
            </a:endParaRPr>
          </a:p>
        </p:txBody>
      </p:sp>
      <p:sp>
        <p:nvSpPr>
          <p:cNvPr id="26" name="Textfeld 25"/>
          <p:cNvSpPr txBox="1"/>
          <p:nvPr/>
        </p:nvSpPr>
        <p:spPr>
          <a:xfrm>
            <a:off x="1979712" y="4221088"/>
            <a:ext cx="936104" cy="338554"/>
          </a:xfrm>
          <a:prstGeom prst="rect">
            <a:avLst/>
          </a:prstGeom>
          <a:noFill/>
        </p:spPr>
        <p:txBody>
          <a:bodyPr wrap="square" rtlCol="0">
            <a:spAutoFit/>
          </a:bodyPr>
          <a:lstStyle/>
          <a:p>
            <a:pPr algn="ctr"/>
            <a:r>
              <a:rPr lang="en-US" sz="1600" b="1" dirty="0" err="1" smtClean="0">
                <a:solidFill>
                  <a:srgbClr val="FF9900"/>
                </a:solidFill>
                <a:latin typeface="Cambria" pitchFamily="18" charset="0"/>
              </a:rPr>
              <a:t>noDSS</a:t>
            </a:r>
            <a:endParaRPr lang="en-US" sz="1600" b="1" dirty="0">
              <a:solidFill>
                <a:srgbClr val="FF9900"/>
              </a:solidFill>
              <a:latin typeface="Cambria" pitchFamily="18" charset="0"/>
            </a:endParaRPr>
          </a:p>
        </p:txBody>
      </p:sp>
      <p:graphicFrame>
        <p:nvGraphicFramePr>
          <p:cNvPr id="31" name="Tabelle 30"/>
          <p:cNvGraphicFramePr>
            <a:graphicFrameLocks noGrp="1"/>
          </p:cNvGraphicFramePr>
          <p:nvPr/>
        </p:nvGraphicFramePr>
        <p:xfrm>
          <a:off x="3491880" y="1124744"/>
          <a:ext cx="4824535" cy="3595919"/>
        </p:xfrm>
        <a:graphic>
          <a:graphicData uri="http://schemas.openxmlformats.org/drawingml/2006/table">
            <a:tbl>
              <a:tblPr firstRow="1" bandRow="1">
                <a:tableStyleId>{5940675A-B579-460E-94D1-54222C63F5DA}</a:tableStyleId>
              </a:tblPr>
              <a:tblGrid>
                <a:gridCol w="1432558"/>
                <a:gridCol w="1674769"/>
                <a:gridCol w="1717208"/>
              </a:tblGrid>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1. Between phase comparisons: Successful (t-tests)</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dirty="0" smtClean="0">
                          <a:latin typeface="Cambria" pitchFamily="18" charset="0"/>
                        </a:rPr>
                        <a:t>Positive Activation</a:t>
                      </a:r>
                      <a:endParaRPr lang="en-US" sz="1200" b="1"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3.105 (.009) ***</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3.235 (.015) **</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-3.546 (.006)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-1.392 (.198)</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0.019 (.985)</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1.342 (.198)</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Negative Activation</a:t>
                      </a:r>
                      <a:endParaRPr lang="en-US" sz="1200" b="1"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400" noProof="0" dirty="0">
                        <a:latin typeface="+mn-lt"/>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tabLst/>
                      </a:pPr>
                      <a:r>
                        <a:rPr lang="de-AT" sz="1200" b="0" i="0" u="none" strike="noStrike" dirty="0" smtClean="0">
                          <a:solidFill>
                            <a:srgbClr val="000000"/>
                          </a:solidFill>
                          <a:latin typeface="Cambria" pitchFamily="18" charset="0"/>
                        </a:rPr>
                        <a:t>-2,374 (.084)*</a:t>
                      </a:r>
                      <a:endParaRPr lang="de-AT" sz="1200" b="0" i="0" u="none" strike="noStrike" dirty="0">
                        <a:solidFill>
                          <a:srgbClr val="000000"/>
                        </a:solidFill>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-3.862 (.003) ***</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0.839 (.411)</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3.651 (.003) ***</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-1.667 (.167)</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0.342 (.737)</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noProof="0" dirty="0" smtClean="0">
                          <a:latin typeface="Cambria" pitchFamily="18" charset="0"/>
                        </a:rPr>
                        <a:t>* p</a:t>
                      </a:r>
                      <a:r>
                        <a:rPr lang="en-US" sz="900" b="0" baseline="0" noProof="0" dirty="0" smtClean="0">
                          <a:latin typeface="Cambria" pitchFamily="18" charset="0"/>
                        </a:rPr>
                        <a:t> &lt; .10; ** p &lt; .05; *** p &lt; .01 | </a:t>
                      </a:r>
                      <a:r>
                        <a:rPr lang="en-US" sz="900" noProof="0" dirty="0" smtClean="0">
                          <a:ln>
                            <a:noFill/>
                          </a:ln>
                          <a:latin typeface="Cambria" pitchFamily="18" charset="0"/>
                        </a:rPr>
                        <a:t>p-values adjusted using false discovery rate (FDR)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dash"/>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9" name="Rechteck 18"/>
          <p:cNvSpPr/>
          <p:nvPr/>
        </p:nvSpPr>
        <p:spPr>
          <a:xfrm>
            <a:off x="4139952" y="5589240"/>
            <a:ext cx="1368152" cy="79208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Dyad Level Average Affect (t)</a:t>
            </a:r>
            <a:endParaRPr lang="en-US" sz="1400" baseline="-25000" dirty="0">
              <a:latin typeface="Cambria" pitchFamily="18" charset="0"/>
            </a:endParaRPr>
          </a:p>
        </p:txBody>
      </p:sp>
      <p:sp>
        <p:nvSpPr>
          <p:cNvPr id="20" name="Rechteck 19"/>
          <p:cNvSpPr/>
          <p:nvPr/>
        </p:nvSpPr>
        <p:spPr>
          <a:xfrm>
            <a:off x="6372200" y="5589240"/>
            <a:ext cx="1368152" cy="79208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Dyad Level Average Affect (t+1)</a:t>
            </a:r>
            <a:endParaRPr lang="en-US" sz="1400" baseline="-25000" dirty="0">
              <a:latin typeface="Cambria" pitchFamily="18" charset="0"/>
            </a:endParaRPr>
          </a:p>
        </p:txBody>
      </p:sp>
      <p:cxnSp>
        <p:nvCxnSpPr>
          <p:cNvPr id="21" name="Gerade Verbindung mit Pfeil 20"/>
          <p:cNvCxnSpPr/>
          <p:nvPr/>
        </p:nvCxnSpPr>
        <p:spPr>
          <a:xfrm>
            <a:off x="6011880" y="5985284"/>
            <a:ext cx="360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7" name="Textfeld 26"/>
          <p:cNvSpPr txBox="1"/>
          <p:nvPr/>
        </p:nvSpPr>
        <p:spPr>
          <a:xfrm>
            <a:off x="5724128" y="5662989"/>
            <a:ext cx="432048" cy="646331"/>
          </a:xfrm>
          <a:prstGeom prst="rect">
            <a:avLst/>
          </a:prstGeom>
          <a:noFill/>
        </p:spPr>
        <p:txBody>
          <a:bodyPr wrap="square" rtlCol="0">
            <a:spAutoFit/>
          </a:bodyPr>
          <a:lstStyle/>
          <a:p>
            <a:r>
              <a:rPr lang="el-GR" sz="3600" dirty="0" smtClean="0">
                <a:solidFill>
                  <a:srgbClr val="C00000"/>
                </a:solidFill>
                <a:latin typeface="Calibri"/>
              </a:rPr>
              <a:t>Δ</a:t>
            </a:r>
            <a:endParaRPr lang="en-US" sz="3600" dirty="0">
              <a:solidFill>
                <a:srgbClr val="C00000"/>
              </a:solidFill>
            </a:endParaRPr>
          </a:p>
        </p:txBody>
      </p:sp>
      <p:cxnSp>
        <p:nvCxnSpPr>
          <p:cNvPr id="28" name="Gerade Verbindung 27"/>
          <p:cNvCxnSpPr>
            <a:stCxn id="19" idx="3"/>
            <a:endCxn id="20" idx="1"/>
          </p:cNvCxnSpPr>
          <p:nvPr/>
        </p:nvCxnSpPr>
        <p:spPr>
          <a:xfrm>
            <a:off x="5508104" y="5985284"/>
            <a:ext cx="3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nhaltsplatzhalter 2"/>
          <p:cNvSpPr>
            <a:spLocks noGrp="1"/>
          </p:cNvSpPr>
          <p:nvPr>
            <p:ph idx="1"/>
          </p:nvPr>
        </p:nvSpPr>
        <p:spPr>
          <a:xfrm>
            <a:off x="3275856" y="4941168"/>
            <a:ext cx="5688632" cy="1440160"/>
          </a:xfrm>
          <a:ln w="6350"/>
        </p:spPr>
        <p:style>
          <a:lnRef idx="2">
            <a:schemeClr val="dk1"/>
          </a:lnRef>
          <a:fillRef idx="1">
            <a:schemeClr val="lt1"/>
          </a:fillRef>
          <a:effectRef idx="0">
            <a:schemeClr val="dk1"/>
          </a:effectRef>
          <a:fontRef idx="minor">
            <a:schemeClr val="dk1"/>
          </a:fontRef>
        </p:style>
        <p:txBody>
          <a:bodyPr/>
          <a:lstStyle/>
          <a:p>
            <a:pPr marL="0" indent="0">
              <a:buNone/>
            </a:pPr>
            <a:r>
              <a:rPr lang="en-US" sz="1800" dirty="0" smtClean="0"/>
              <a:t>In successful negotiations pleasure increases from ph2 to ph3:</a:t>
            </a:r>
          </a:p>
          <a:p>
            <a:pPr marL="104775" lvl="1" indent="0"/>
            <a:r>
              <a:rPr lang="en-US" sz="1600" dirty="0" smtClean="0"/>
              <a:t> </a:t>
            </a:r>
            <a:r>
              <a:rPr lang="en-US" sz="1600" b="1" dirty="0" smtClean="0">
                <a:solidFill>
                  <a:srgbClr val="0000FF"/>
                </a:solidFill>
              </a:rPr>
              <a:t>DSS</a:t>
            </a:r>
            <a:r>
              <a:rPr lang="en-US" sz="1600" dirty="0" smtClean="0"/>
              <a:t>: towards activated pleasure (e.g. elated, excited)</a:t>
            </a:r>
          </a:p>
          <a:p>
            <a:pPr marL="104775" lvl="1" indent="0"/>
            <a:r>
              <a:rPr lang="en-US" sz="1600" dirty="0" smtClean="0"/>
              <a:t> </a:t>
            </a:r>
            <a:r>
              <a:rPr lang="en-US" sz="1600" b="1" dirty="0" err="1" smtClean="0">
                <a:solidFill>
                  <a:srgbClr val="FF9900"/>
                </a:solidFill>
              </a:rPr>
              <a:t>noDSS</a:t>
            </a:r>
            <a:r>
              <a:rPr lang="en-US" sz="1600" dirty="0" smtClean="0"/>
              <a:t>: towards deactivated pleasure (e.g. content, at ease)</a:t>
            </a:r>
            <a:endParaRPr lang="en-US" sz="1600" dirty="0"/>
          </a:p>
        </p:txBody>
      </p:sp>
      <p:sp>
        <p:nvSpPr>
          <p:cNvPr id="4" name="Foliennummernplatzhalter 3"/>
          <p:cNvSpPr>
            <a:spLocks noGrp="1"/>
          </p:cNvSpPr>
          <p:nvPr>
            <p:ph type="sldNum" sz="quarter" idx="4"/>
          </p:nvPr>
        </p:nvSpPr>
        <p:spPr/>
        <p:txBody>
          <a:bodyPr/>
          <a:lstStyle/>
          <a:p>
            <a:r>
              <a:rPr lang="en-US" dirty="0" smtClean="0"/>
              <a:t>4</a:t>
            </a:r>
            <a:endParaRPr lang="en-US" dirty="0"/>
          </a:p>
        </p:txBody>
      </p:sp>
      <p:pic>
        <p:nvPicPr>
          <p:cNvPr id="5127" name="Picture 7"/>
          <p:cNvPicPr>
            <a:picLocks noChangeAspect="1" noChangeArrowheads="1"/>
          </p:cNvPicPr>
          <p:nvPr/>
        </p:nvPicPr>
        <p:blipFill>
          <a:blip r:embed="rId2" cstate="print"/>
          <a:srcRect/>
          <a:stretch>
            <a:fillRect/>
          </a:stretch>
        </p:blipFill>
        <p:spPr bwMode="auto">
          <a:xfrm>
            <a:off x="601273" y="1268760"/>
            <a:ext cx="2314543" cy="2160240"/>
          </a:xfrm>
          <a:prstGeom prst="rect">
            <a:avLst/>
          </a:prstGeom>
          <a:noFill/>
          <a:ln w="9525">
            <a:solidFill>
              <a:srgbClr val="00FF00"/>
            </a:solidFill>
            <a:miter lim="800000"/>
            <a:headEnd/>
            <a:tailEnd/>
          </a:ln>
        </p:spPr>
      </p:pic>
      <p:pic>
        <p:nvPicPr>
          <p:cNvPr id="5128" name="Picture 8"/>
          <p:cNvPicPr>
            <a:picLocks noChangeAspect="1" noChangeArrowheads="1"/>
          </p:cNvPicPr>
          <p:nvPr/>
        </p:nvPicPr>
        <p:blipFill>
          <a:blip r:embed="rId3" cstate="print"/>
          <a:srcRect/>
          <a:stretch>
            <a:fillRect/>
          </a:stretch>
        </p:blipFill>
        <p:spPr bwMode="auto">
          <a:xfrm>
            <a:off x="601273" y="4219200"/>
            <a:ext cx="2314286" cy="2160000"/>
          </a:xfrm>
          <a:prstGeom prst="rect">
            <a:avLst/>
          </a:prstGeom>
          <a:noFill/>
          <a:ln w="9525">
            <a:solidFill>
              <a:srgbClr val="00FF00"/>
            </a:solidFill>
            <a:miter lim="800000"/>
            <a:headEnd/>
            <a:tailEnd/>
          </a:ln>
        </p:spPr>
      </p:pic>
      <p:sp>
        <p:nvSpPr>
          <p:cNvPr id="16" name="Textfeld 15"/>
          <p:cNvSpPr txBox="1"/>
          <p:nvPr/>
        </p:nvSpPr>
        <p:spPr>
          <a:xfrm>
            <a:off x="1403648" y="3913551"/>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22" name="Textfeld 21"/>
          <p:cNvSpPr txBox="1"/>
          <p:nvPr/>
        </p:nvSpPr>
        <p:spPr>
          <a:xfrm rot="16200000">
            <a:off x="-98646" y="2122983"/>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23" name="Textfeld 22"/>
          <p:cNvSpPr txBox="1"/>
          <p:nvPr/>
        </p:nvSpPr>
        <p:spPr>
          <a:xfrm rot="16200000">
            <a:off x="-98647" y="5075552"/>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24" name="Textfeld 23"/>
          <p:cNvSpPr txBox="1"/>
          <p:nvPr/>
        </p:nvSpPr>
        <p:spPr>
          <a:xfrm>
            <a:off x="1403648" y="980728"/>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25" name="Textfeld 24"/>
          <p:cNvSpPr txBox="1"/>
          <p:nvPr/>
        </p:nvSpPr>
        <p:spPr>
          <a:xfrm>
            <a:off x="2267744" y="1268760"/>
            <a:ext cx="648072" cy="338554"/>
          </a:xfrm>
          <a:prstGeom prst="rect">
            <a:avLst/>
          </a:prstGeom>
          <a:noFill/>
        </p:spPr>
        <p:txBody>
          <a:bodyPr wrap="square" rtlCol="0">
            <a:spAutoFit/>
          </a:bodyPr>
          <a:lstStyle/>
          <a:p>
            <a:pPr algn="ctr"/>
            <a:r>
              <a:rPr lang="en-US" sz="1600" b="1" dirty="0" smtClean="0">
                <a:solidFill>
                  <a:srgbClr val="0000FF"/>
                </a:solidFill>
                <a:latin typeface="Cambria" pitchFamily="18" charset="0"/>
              </a:rPr>
              <a:t>DSS</a:t>
            </a:r>
            <a:endParaRPr lang="en-US" sz="1600" dirty="0" smtClean="0">
              <a:latin typeface="Cambria" pitchFamily="18" charset="0"/>
            </a:endParaRPr>
          </a:p>
        </p:txBody>
      </p:sp>
      <p:sp>
        <p:nvSpPr>
          <p:cNvPr id="26" name="Textfeld 25"/>
          <p:cNvSpPr txBox="1"/>
          <p:nvPr/>
        </p:nvSpPr>
        <p:spPr>
          <a:xfrm>
            <a:off x="1979712" y="4221088"/>
            <a:ext cx="936104" cy="338554"/>
          </a:xfrm>
          <a:prstGeom prst="rect">
            <a:avLst/>
          </a:prstGeom>
          <a:noFill/>
        </p:spPr>
        <p:txBody>
          <a:bodyPr wrap="square" rtlCol="0">
            <a:spAutoFit/>
          </a:bodyPr>
          <a:lstStyle/>
          <a:p>
            <a:pPr algn="ctr"/>
            <a:r>
              <a:rPr lang="en-US" sz="1600" b="1" dirty="0" err="1" smtClean="0">
                <a:solidFill>
                  <a:srgbClr val="FF9900"/>
                </a:solidFill>
                <a:latin typeface="Cambria" pitchFamily="18" charset="0"/>
              </a:rPr>
              <a:t>noDSS</a:t>
            </a:r>
            <a:endParaRPr lang="en-US" sz="1600" b="1" dirty="0">
              <a:solidFill>
                <a:srgbClr val="FF9900"/>
              </a:solidFill>
              <a:latin typeface="Cambria" pitchFamily="18" charset="0"/>
            </a:endParaRPr>
          </a:p>
        </p:txBody>
      </p:sp>
      <p:graphicFrame>
        <p:nvGraphicFramePr>
          <p:cNvPr id="31" name="Tabelle 30"/>
          <p:cNvGraphicFramePr>
            <a:graphicFrameLocks noGrp="1"/>
          </p:cNvGraphicFramePr>
          <p:nvPr/>
        </p:nvGraphicFramePr>
        <p:xfrm>
          <a:off x="3491880" y="1124744"/>
          <a:ext cx="4824535" cy="3595919"/>
        </p:xfrm>
        <a:graphic>
          <a:graphicData uri="http://schemas.openxmlformats.org/drawingml/2006/table">
            <a:tbl>
              <a:tblPr firstRow="1" bandRow="1">
                <a:tableStyleId>{5940675A-B579-460E-94D1-54222C63F5DA}</a:tableStyleId>
              </a:tblPr>
              <a:tblGrid>
                <a:gridCol w="1432558"/>
                <a:gridCol w="1674769"/>
                <a:gridCol w="1717208"/>
              </a:tblGrid>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1. Between phase comparisons: Successful (t-tests)</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dirty="0" smtClean="0">
                          <a:latin typeface="Cambria" pitchFamily="18" charset="0"/>
                        </a:rPr>
                        <a:t>Positive Activation</a:t>
                      </a:r>
                      <a:endParaRPr lang="en-US" sz="1200" b="1"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3.105 (.009) ***</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3.235 (.015) **</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-3.546 (.006)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-1.392 (.198)</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0.019 (.985)</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1.342 (.198)</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Negative Activation</a:t>
                      </a:r>
                      <a:endParaRPr lang="en-US" sz="1200" b="1"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400" noProof="0" dirty="0">
                        <a:latin typeface="+mn-lt"/>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tabLst/>
                      </a:pPr>
                      <a:r>
                        <a:rPr lang="de-AT" sz="1200" b="0" i="0" u="none" strike="noStrike" dirty="0" smtClean="0">
                          <a:solidFill>
                            <a:srgbClr val="000000"/>
                          </a:solidFill>
                          <a:latin typeface="Cambria" pitchFamily="18" charset="0"/>
                        </a:rPr>
                        <a:t>-2,374 (.084)*</a:t>
                      </a:r>
                      <a:endParaRPr lang="de-AT" sz="1200" b="0" i="0" u="none" strike="noStrike" dirty="0">
                        <a:solidFill>
                          <a:srgbClr val="000000"/>
                        </a:solidFill>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-3.862 (.003) ***</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0.839 (.411)</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3.651 (.003) ***</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-1.667 (.167)</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0.342 (.737)</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noProof="0" dirty="0" smtClean="0">
                          <a:latin typeface="Cambria" pitchFamily="18" charset="0"/>
                        </a:rPr>
                        <a:t>* p</a:t>
                      </a:r>
                      <a:r>
                        <a:rPr lang="en-US" sz="900" b="0" baseline="0" noProof="0" dirty="0" smtClean="0">
                          <a:latin typeface="Cambria" pitchFamily="18" charset="0"/>
                        </a:rPr>
                        <a:t> &lt; .10; ** p &lt; .05; *** p &lt; .01 | </a:t>
                      </a:r>
                      <a:r>
                        <a:rPr lang="en-US" sz="900" noProof="0" dirty="0" smtClean="0">
                          <a:ln>
                            <a:noFill/>
                          </a:ln>
                          <a:latin typeface="Cambria" pitchFamily="18" charset="0"/>
                        </a:rPr>
                        <a:t>p-values adjusted using false discovery rate (FDR)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dash"/>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7" name="Titel 1"/>
          <p:cNvSpPr>
            <a:spLocks noGrp="1"/>
          </p:cNvSpPr>
          <p:nvPr>
            <p:ph type="title"/>
          </p:nvPr>
        </p:nvSpPr>
        <p:spPr>
          <a:xfrm>
            <a:off x="611188" y="331887"/>
            <a:ext cx="8532812" cy="504825"/>
          </a:xfrm>
        </p:spPr>
        <p:txBody>
          <a:bodyPr>
            <a:normAutofit fontScale="90000"/>
          </a:bodyPr>
          <a:lstStyle/>
          <a:p>
            <a:r>
              <a:rPr lang="en-US" dirty="0" smtClean="0"/>
              <a:t>Results: Impact of a DSS in Successful negotiations (dyadic level) </a:t>
            </a:r>
            <a:endParaRPr lang="en-US" dirty="0"/>
          </a:p>
        </p:txBody>
      </p:sp>
      <p:sp>
        <p:nvSpPr>
          <p:cNvPr id="14" name="Textfeld 13"/>
          <p:cNvSpPr txBox="1"/>
          <p:nvPr/>
        </p:nvSpPr>
        <p:spPr>
          <a:xfrm>
            <a:off x="1763688" y="1196752"/>
            <a:ext cx="1656184" cy="461665"/>
          </a:xfrm>
          <a:prstGeom prst="rect">
            <a:avLst/>
          </a:prstGeom>
          <a:solidFill>
            <a:schemeClr val="bg1"/>
          </a:solidFill>
          <a:ln>
            <a:solidFill>
              <a:schemeClr val="tx1"/>
            </a:solidFill>
          </a:ln>
          <a:effectLst>
            <a:outerShdw blurRad="50800" dist="38100" dir="5400000" algn="t" rotWithShape="0">
              <a:prstClr val="black">
                <a:alpha val="40000"/>
              </a:prstClr>
            </a:outerShdw>
          </a:effectLst>
        </p:spPr>
        <p:txBody>
          <a:bodyPr wrap="square" rtlCol="0">
            <a:spAutoFit/>
          </a:bodyPr>
          <a:lstStyle/>
          <a:p>
            <a:pPr algn="r"/>
            <a:r>
              <a:rPr lang="en-US" sz="1000" dirty="0" smtClean="0"/>
              <a:t>(elated, enthusiastic, excited)</a:t>
            </a:r>
            <a:br>
              <a:rPr lang="en-US" sz="1000" dirty="0" smtClean="0"/>
            </a:br>
            <a:r>
              <a:rPr lang="en-US" sz="1400" b="1" i="1" dirty="0" smtClean="0"/>
              <a:t> Activated Pleasure</a:t>
            </a:r>
            <a:endParaRPr lang="en-US" sz="1400" b="1" dirty="0"/>
          </a:p>
        </p:txBody>
      </p:sp>
      <p:sp>
        <p:nvSpPr>
          <p:cNvPr id="15" name="Textfeld 14"/>
          <p:cNvSpPr txBox="1"/>
          <p:nvPr/>
        </p:nvSpPr>
        <p:spPr>
          <a:xfrm>
            <a:off x="1547664" y="5733256"/>
            <a:ext cx="1800200" cy="461665"/>
          </a:xfrm>
          <a:prstGeom prst="rect">
            <a:avLst/>
          </a:prstGeom>
          <a:solidFill>
            <a:schemeClr val="bg1"/>
          </a:solidFill>
          <a:ln>
            <a:solidFill>
              <a:schemeClr val="tx1"/>
            </a:solidFill>
          </a:ln>
          <a:effectLst>
            <a:outerShdw blurRad="50800" dist="38100" dir="5400000" algn="t" rotWithShape="0">
              <a:prstClr val="black">
                <a:alpha val="40000"/>
              </a:prstClr>
            </a:outerShdw>
          </a:effectLst>
        </p:spPr>
        <p:txBody>
          <a:bodyPr wrap="square" rtlCol="0">
            <a:spAutoFit/>
          </a:bodyPr>
          <a:lstStyle/>
          <a:p>
            <a:pPr algn="r"/>
            <a:r>
              <a:rPr lang="en-US" sz="1400" b="1" i="1" dirty="0" smtClean="0"/>
              <a:t>Deactivated Pleasure</a:t>
            </a:r>
            <a:r>
              <a:rPr lang="en-US" sz="1000" b="1" dirty="0" smtClean="0"/>
              <a:t/>
            </a:r>
            <a:br>
              <a:rPr lang="en-US" sz="1000" b="1" dirty="0" smtClean="0"/>
            </a:br>
            <a:r>
              <a:rPr lang="en-US" sz="1000" dirty="0" smtClean="0"/>
              <a:t>(serene, content, relaxed)</a:t>
            </a:r>
            <a:endParaRPr lang="en-US" sz="14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331887"/>
            <a:ext cx="7993260" cy="504825"/>
          </a:xfrm>
        </p:spPr>
        <p:txBody>
          <a:bodyPr>
            <a:normAutofit fontScale="90000"/>
          </a:bodyPr>
          <a:lstStyle/>
          <a:p>
            <a:r>
              <a:rPr lang="en-US" dirty="0" smtClean="0"/>
              <a:t>Results: Impact of a DSS in Failed negotiations (dyadic level)</a:t>
            </a:r>
            <a:endParaRPr lang="en-US" dirty="0"/>
          </a:p>
        </p:txBody>
      </p:sp>
      <p:sp>
        <p:nvSpPr>
          <p:cNvPr id="4" name="Foliennummernplatzhalter 3"/>
          <p:cNvSpPr>
            <a:spLocks noGrp="1"/>
          </p:cNvSpPr>
          <p:nvPr>
            <p:ph type="sldNum" sz="quarter" idx="4"/>
          </p:nvPr>
        </p:nvSpPr>
        <p:spPr/>
        <p:txBody>
          <a:bodyPr/>
          <a:lstStyle/>
          <a:p>
            <a:r>
              <a:rPr lang="en-US" dirty="0" smtClean="0"/>
              <a:t>5</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601200" y="1267200"/>
            <a:ext cx="2314286" cy="2160000"/>
          </a:xfrm>
          <a:prstGeom prst="rect">
            <a:avLst/>
          </a:prstGeom>
          <a:noFill/>
          <a:ln w="9525">
            <a:solidFill>
              <a:srgbClr val="FF0000"/>
            </a:solid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601200" y="4219200"/>
            <a:ext cx="2314286" cy="2160000"/>
          </a:xfrm>
          <a:prstGeom prst="rect">
            <a:avLst/>
          </a:prstGeom>
          <a:noFill/>
          <a:ln w="9525">
            <a:solidFill>
              <a:srgbClr val="FF0000"/>
            </a:solidFill>
            <a:miter lim="800000"/>
            <a:headEnd/>
            <a:tailEnd/>
          </a:ln>
        </p:spPr>
      </p:pic>
      <p:sp>
        <p:nvSpPr>
          <p:cNvPr id="7" name="Textfeld 6"/>
          <p:cNvSpPr txBox="1"/>
          <p:nvPr/>
        </p:nvSpPr>
        <p:spPr>
          <a:xfrm>
            <a:off x="1403648" y="3913551"/>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8" name="Textfeld 7"/>
          <p:cNvSpPr txBox="1"/>
          <p:nvPr/>
        </p:nvSpPr>
        <p:spPr>
          <a:xfrm rot="16200000">
            <a:off x="-98646" y="2122983"/>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9" name="Textfeld 8"/>
          <p:cNvSpPr txBox="1"/>
          <p:nvPr/>
        </p:nvSpPr>
        <p:spPr>
          <a:xfrm rot="16200000">
            <a:off x="-98647" y="5075552"/>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10" name="Textfeld 9"/>
          <p:cNvSpPr txBox="1"/>
          <p:nvPr/>
        </p:nvSpPr>
        <p:spPr>
          <a:xfrm>
            <a:off x="1403648" y="980728"/>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11" name="Textfeld 10"/>
          <p:cNvSpPr txBox="1"/>
          <p:nvPr/>
        </p:nvSpPr>
        <p:spPr>
          <a:xfrm>
            <a:off x="2267744" y="1268760"/>
            <a:ext cx="648072" cy="338554"/>
          </a:xfrm>
          <a:prstGeom prst="rect">
            <a:avLst/>
          </a:prstGeom>
          <a:noFill/>
        </p:spPr>
        <p:txBody>
          <a:bodyPr wrap="square" rtlCol="0">
            <a:spAutoFit/>
          </a:bodyPr>
          <a:lstStyle/>
          <a:p>
            <a:pPr algn="ctr"/>
            <a:r>
              <a:rPr lang="en-US" sz="1600" b="1" dirty="0" smtClean="0">
                <a:solidFill>
                  <a:srgbClr val="0000FF"/>
                </a:solidFill>
                <a:latin typeface="Cambria" pitchFamily="18" charset="0"/>
              </a:rPr>
              <a:t>DSS</a:t>
            </a:r>
            <a:endParaRPr lang="en-US" sz="1600" dirty="0" smtClean="0">
              <a:latin typeface="Cambria" pitchFamily="18" charset="0"/>
            </a:endParaRPr>
          </a:p>
        </p:txBody>
      </p:sp>
      <p:sp>
        <p:nvSpPr>
          <p:cNvPr id="12" name="Textfeld 11"/>
          <p:cNvSpPr txBox="1"/>
          <p:nvPr/>
        </p:nvSpPr>
        <p:spPr>
          <a:xfrm>
            <a:off x="1979712" y="4221088"/>
            <a:ext cx="936104" cy="338554"/>
          </a:xfrm>
          <a:prstGeom prst="rect">
            <a:avLst/>
          </a:prstGeom>
          <a:noFill/>
        </p:spPr>
        <p:txBody>
          <a:bodyPr wrap="square" rtlCol="0">
            <a:spAutoFit/>
          </a:bodyPr>
          <a:lstStyle/>
          <a:p>
            <a:pPr algn="ctr"/>
            <a:r>
              <a:rPr lang="en-US" sz="1600" b="1" dirty="0" err="1" smtClean="0">
                <a:solidFill>
                  <a:srgbClr val="FF9900"/>
                </a:solidFill>
                <a:latin typeface="Cambria" pitchFamily="18" charset="0"/>
              </a:rPr>
              <a:t>noDSS</a:t>
            </a:r>
            <a:endParaRPr lang="en-US" sz="1600" b="1" dirty="0">
              <a:solidFill>
                <a:srgbClr val="FF9900"/>
              </a:solidFill>
              <a:latin typeface="Cambria" pitchFamily="18" charset="0"/>
            </a:endParaRPr>
          </a:p>
        </p:txBody>
      </p:sp>
      <p:graphicFrame>
        <p:nvGraphicFramePr>
          <p:cNvPr id="15" name="Tabelle 14"/>
          <p:cNvGraphicFramePr>
            <a:graphicFrameLocks noGrp="1"/>
          </p:cNvGraphicFramePr>
          <p:nvPr/>
        </p:nvGraphicFramePr>
        <p:xfrm>
          <a:off x="3491880" y="1124744"/>
          <a:ext cx="4824535" cy="3595919"/>
        </p:xfrm>
        <a:graphic>
          <a:graphicData uri="http://schemas.openxmlformats.org/drawingml/2006/table">
            <a:tbl>
              <a:tblPr firstRow="1" bandRow="1">
                <a:tableStyleId>{5940675A-B579-460E-94D1-54222C63F5DA}</a:tableStyleId>
              </a:tblPr>
              <a:tblGrid>
                <a:gridCol w="1432558"/>
                <a:gridCol w="1674769"/>
                <a:gridCol w="1717208"/>
              </a:tblGrid>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2. Between phase comparisons: Failed (t-tests)</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dirty="0" smtClean="0">
                          <a:latin typeface="Cambria" pitchFamily="18" charset="0"/>
                        </a:rPr>
                        <a:t>Valence</a:t>
                      </a:r>
                      <a:endParaRPr lang="en-US" sz="1200" b="1"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2.854 (.026) **</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2.932 (.036) **</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1.118 (.290)</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1.844 (.108)</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4.116 (.006)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2.866 (.036) **</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400" noProof="0" dirty="0">
                        <a:latin typeface="+mn-lt"/>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tabLst/>
                      </a:pPr>
                      <a:r>
                        <a:rPr lang="de-AT" sz="1200" b="0" i="0" u="none" strike="noStrike" dirty="0" smtClean="0">
                          <a:solidFill>
                            <a:srgbClr val="000000"/>
                          </a:solidFill>
                          <a:latin typeface="Cambria" pitchFamily="18" charset="0"/>
                        </a:rPr>
                        <a:t>-2,328 (.063)*</a:t>
                      </a:r>
                      <a:endParaRPr lang="de-AT" sz="1200" b="0" i="0" u="none" strike="noStrike" dirty="0">
                        <a:solidFill>
                          <a:srgbClr val="000000"/>
                        </a:solidFill>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-0.834 (.662)</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-1.866 (.092)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0.816 (.662)</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-4.613 (.003)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-0.036 (.972)</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noProof="0" dirty="0" smtClean="0">
                          <a:latin typeface="Cambria" pitchFamily="18" charset="0"/>
                        </a:rPr>
                        <a:t>* p</a:t>
                      </a:r>
                      <a:r>
                        <a:rPr lang="en-US" sz="900" b="0" baseline="0" noProof="0" dirty="0" smtClean="0">
                          <a:latin typeface="Cambria" pitchFamily="18" charset="0"/>
                        </a:rPr>
                        <a:t> &lt; .10; ** p &lt; .05; *** p &lt; .01 | </a:t>
                      </a:r>
                      <a:r>
                        <a:rPr lang="en-US" sz="900" noProof="0" dirty="0" smtClean="0">
                          <a:ln>
                            <a:noFill/>
                          </a:ln>
                          <a:latin typeface="Cambria" pitchFamily="18" charset="0"/>
                        </a:rPr>
                        <a:t>p-values adjusted using false discovery rate (FDR)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dash"/>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9" name="Rechteck 18"/>
          <p:cNvSpPr/>
          <p:nvPr/>
        </p:nvSpPr>
        <p:spPr>
          <a:xfrm>
            <a:off x="4139952" y="5589240"/>
            <a:ext cx="1368152" cy="79208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Dyad Level Average Affect (t)</a:t>
            </a:r>
            <a:endParaRPr lang="en-US" sz="1400" baseline="-25000" dirty="0">
              <a:latin typeface="Cambria" pitchFamily="18" charset="0"/>
            </a:endParaRPr>
          </a:p>
        </p:txBody>
      </p:sp>
      <p:sp>
        <p:nvSpPr>
          <p:cNvPr id="20" name="Rechteck 19"/>
          <p:cNvSpPr/>
          <p:nvPr/>
        </p:nvSpPr>
        <p:spPr>
          <a:xfrm>
            <a:off x="6372200" y="5589240"/>
            <a:ext cx="1368152" cy="792088"/>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400" dirty="0" smtClean="0">
                <a:latin typeface="Cambria" pitchFamily="18" charset="0"/>
              </a:rPr>
              <a:t>Dyad Level Average Affect (t+1)</a:t>
            </a:r>
            <a:endParaRPr lang="en-US" sz="1400" baseline="-25000" dirty="0">
              <a:latin typeface="Cambria" pitchFamily="18" charset="0"/>
            </a:endParaRPr>
          </a:p>
        </p:txBody>
      </p:sp>
      <p:cxnSp>
        <p:nvCxnSpPr>
          <p:cNvPr id="21" name="Gerade Verbindung mit Pfeil 20"/>
          <p:cNvCxnSpPr/>
          <p:nvPr/>
        </p:nvCxnSpPr>
        <p:spPr>
          <a:xfrm>
            <a:off x="6011880" y="5985284"/>
            <a:ext cx="360000"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5724128" y="5662989"/>
            <a:ext cx="432048" cy="646331"/>
          </a:xfrm>
          <a:prstGeom prst="rect">
            <a:avLst/>
          </a:prstGeom>
          <a:noFill/>
        </p:spPr>
        <p:txBody>
          <a:bodyPr wrap="square" rtlCol="0">
            <a:spAutoFit/>
          </a:bodyPr>
          <a:lstStyle/>
          <a:p>
            <a:r>
              <a:rPr lang="el-GR" sz="3600" dirty="0" smtClean="0">
                <a:solidFill>
                  <a:srgbClr val="C00000"/>
                </a:solidFill>
                <a:latin typeface="Calibri"/>
              </a:rPr>
              <a:t>Δ</a:t>
            </a:r>
            <a:endParaRPr lang="en-US" sz="3600" dirty="0">
              <a:solidFill>
                <a:srgbClr val="C00000"/>
              </a:solidFill>
            </a:endParaRPr>
          </a:p>
        </p:txBody>
      </p:sp>
      <p:cxnSp>
        <p:nvCxnSpPr>
          <p:cNvPr id="23" name="Gerade Verbindung 22"/>
          <p:cNvCxnSpPr>
            <a:stCxn id="19" idx="3"/>
            <a:endCxn id="20" idx="1"/>
          </p:cNvCxnSpPr>
          <p:nvPr/>
        </p:nvCxnSpPr>
        <p:spPr>
          <a:xfrm>
            <a:off x="5508104" y="5985284"/>
            <a:ext cx="360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liennummernplatzhalter 3"/>
          <p:cNvSpPr>
            <a:spLocks noGrp="1"/>
          </p:cNvSpPr>
          <p:nvPr>
            <p:ph type="sldNum" sz="quarter" idx="4"/>
          </p:nvPr>
        </p:nvSpPr>
        <p:spPr/>
        <p:txBody>
          <a:bodyPr/>
          <a:lstStyle/>
          <a:p>
            <a:r>
              <a:rPr lang="en-US" dirty="0" smtClean="0"/>
              <a:t>5</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601200" y="1267200"/>
            <a:ext cx="2314286" cy="2160000"/>
          </a:xfrm>
          <a:prstGeom prst="rect">
            <a:avLst/>
          </a:prstGeom>
          <a:noFill/>
          <a:ln w="9525">
            <a:solidFill>
              <a:srgbClr val="FF0000"/>
            </a:solidFill>
            <a:miter lim="800000"/>
            <a:headEnd/>
            <a:tailEnd/>
          </a:ln>
        </p:spPr>
      </p:pic>
      <p:pic>
        <p:nvPicPr>
          <p:cNvPr id="6147" name="Picture 3"/>
          <p:cNvPicPr>
            <a:picLocks noChangeAspect="1" noChangeArrowheads="1"/>
          </p:cNvPicPr>
          <p:nvPr/>
        </p:nvPicPr>
        <p:blipFill>
          <a:blip r:embed="rId4" cstate="print"/>
          <a:srcRect/>
          <a:stretch>
            <a:fillRect/>
          </a:stretch>
        </p:blipFill>
        <p:spPr bwMode="auto">
          <a:xfrm>
            <a:off x="601200" y="4219200"/>
            <a:ext cx="2314286" cy="2160000"/>
          </a:xfrm>
          <a:prstGeom prst="rect">
            <a:avLst/>
          </a:prstGeom>
          <a:noFill/>
          <a:ln w="9525">
            <a:solidFill>
              <a:srgbClr val="FF0000"/>
            </a:solidFill>
            <a:miter lim="800000"/>
            <a:headEnd/>
            <a:tailEnd/>
          </a:ln>
        </p:spPr>
      </p:pic>
      <p:sp>
        <p:nvSpPr>
          <p:cNvPr id="7" name="Textfeld 6"/>
          <p:cNvSpPr txBox="1"/>
          <p:nvPr/>
        </p:nvSpPr>
        <p:spPr>
          <a:xfrm>
            <a:off x="1403648" y="3913551"/>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8" name="Textfeld 7"/>
          <p:cNvSpPr txBox="1"/>
          <p:nvPr/>
        </p:nvSpPr>
        <p:spPr>
          <a:xfrm rot="16200000">
            <a:off x="-98646" y="2122983"/>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9" name="Textfeld 8"/>
          <p:cNvSpPr txBox="1"/>
          <p:nvPr/>
        </p:nvSpPr>
        <p:spPr>
          <a:xfrm rot="16200000">
            <a:off x="-98647" y="5075552"/>
            <a:ext cx="1008112" cy="307777"/>
          </a:xfrm>
          <a:prstGeom prst="rect">
            <a:avLst/>
          </a:prstGeom>
          <a:noFill/>
        </p:spPr>
        <p:txBody>
          <a:bodyPr wrap="square" rtlCol="0">
            <a:spAutoFit/>
          </a:bodyPr>
          <a:lstStyle/>
          <a:p>
            <a:pPr algn="ctr"/>
            <a:r>
              <a:rPr lang="en-US" sz="1400" dirty="0" smtClean="0">
                <a:latin typeface="Cambria" pitchFamily="18" charset="0"/>
              </a:rPr>
              <a:t>Valence</a:t>
            </a:r>
            <a:endParaRPr lang="en-US" sz="1400" dirty="0">
              <a:latin typeface="Cambria" pitchFamily="18" charset="0"/>
            </a:endParaRPr>
          </a:p>
        </p:txBody>
      </p:sp>
      <p:sp>
        <p:nvSpPr>
          <p:cNvPr id="10" name="Textfeld 9"/>
          <p:cNvSpPr txBox="1"/>
          <p:nvPr/>
        </p:nvSpPr>
        <p:spPr>
          <a:xfrm>
            <a:off x="1403648" y="980728"/>
            <a:ext cx="1008112" cy="307777"/>
          </a:xfrm>
          <a:prstGeom prst="rect">
            <a:avLst/>
          </a:prstGeom>
          <a:noFill/>
        </p:spPr>
        <p:txBody>
          <a:bodyPr wrap="square" rtlCol="0">
            <a:spAutoFit/>
          </a:bodyPr>
          <a:lstStyle/>
          <a:p>
            <a:pPr algn="ctr"/>
            <a:r>
              <a:rPr lang="en-US" sz="1400" dirty="0" smtClean="0">
                <a:latin typeface="Cambria" pitchFamily="18" charset="0"/>
              </a:rPr>
              <a:t>Activation</a:t>
            </a:r>
            <a:endParaRPr lang="en-US" sz="1400" dirty="0">
              <a:latin typeface="Cambria" pitchFamily="18" charset="0"/>
            </a:endParaRPr>
          </a:p>
        </p:txBody>
      </p:sp>
      <p:sp>
        <p:nvSpPr>
          <p:cNvPr id="11" name="Textfeld 10"/>
          <p:cNvSpPr txBox="1"/>
          <p:nvPr/>
        </p:nvSpPr>
        <p:spPr>
          <a:xfrm>
            <a:off x="2267744" y="1268760"/>
            <a:ext cx="648072" cy="338554"/>
          </a:xfrm>
          <a:prstGeom prst="rect">
            <a:avLst/>
          </a:prstGeom>
          <a:noFill/>
        </p:spPr>
        <p:txBody>
          <a:bodyPr wrap="square" rtlCol="0">
            <a:spAutoFit/>
          </a:bodyPr>
          <a:lstStyle/>
          <a:p>
            <a:pPr algn="ctr"/>
            <a:r>
              <a:rPr lang="en-US" sz="1600" b="1" dirty="0" smtClean="0">
                <a:solidFill>
                  <a:srgbClr val="0000FF"/>
                </a:solidFill>
                <a:latin typeface="Cambria" pitchFamily="18" charset="0"/>
              </a:rPr>
              <a:t>DSS</a:t>
            </a:r>
            <a:endParaRPr lang="en-US" sz="1600" dirty="0" smtClean="0">
              <a:latin typeface="Cambria" pitchFamily="18" charset="0"/>
            </a:endParaRPr>
          </a:p>
        </p:txBody>
      </p:sp>
      <p:sp>
        <p:nvSpPr>
          <p:cNvPr id="12" name="Textfeld 11"/>
          <p:cNvSpPr txBox="1"/>
          <p:nvPr/>
        </p:nvSpPr>
        <p:spPr>
          <a:xfrm>
            <a:off x="1979712" y="4221088"/>
            <a:ext cx="936104" cy="338554"/>
          </a:xfrm>
          <a:prstGeom prst="rect">
            <a:avLst/>
          </a:prstGeom>
          <a:noFill/>
        </p:spPr>
        <p:txBody>
          <a:bodyPr wrap="square" rtlCol="0">
            <a:spAutoFit/>
          </a:bodyPr>
          <a:lstStyle/>
          <a:p>
            <a:pPr algn="ctr"/>
            <a:r>
              <a:rPr lang="en-US" sz="1600" b="1" dirty="0" err="1" smtClean="0">
                <a:solidFill>
                  <a:srgbClr val="FF9900"/>
                </a:solidFill>
                <a:latin typeface="Cambria" pitchFamily="18" charset="0"/>
              </a:rPr>
              <a:t>noDSS</a:t>
            </a:r>
            <a:endParaRPr lang="en-US" sz="1600" b="1" dirty="0">
              <a:solidFill>
                <a:srgbClr val="FF9900"/>
              </a:solidFill>
              <a:latin typeface="Cambria" pitchFamily="18" charset="0"/>
            </a:endParaRPr>
          </a:p>
        </p:txBody>
      </p:sp>
      <p:graphicFrame>
        <p:nvGraphicFramePr>
          <p:cNvPr id="15" name="Tabelle 14"/>
          <p:cNvGraphicFramePr>
            <a:graphicFrameLocks noGrp="1"/>
          </p:cNvGraphicFramePr>
          <p:nvPr/>
        </p:nvGraphicFramePr>
        <p:xfrm>
          <a:off x="3491880" y="1124744"/>
          <a:ext cx="4824535" cy="3595919"/>
        </p:xfrm>
        <a:graphic>
          <a:graphicData uri="http://schemas.openxmlformats.org/drawingml/2006/table">
            <a:tbl>
              <a:tblPr firstRow="1" bandRow="1">
                <a:tableStyleId>{5940675A-B579-460E-94D1-54222C63F5DA}</a:tableStyleId>
              </a:tblPr>
              <a:tblGrid>
                <a:gridCol w="1432558"/>
                <a:gridCol w="1674769"/>
                <a:gridCol w="1717208"/>
              </a:tblGrid>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2. Between phase comparisons: Failed (t-tests)</a:t>
                      </a:r>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dirty="0" smtClean="0">
                          <a:latin typeface="Cambria" pitchFamily="18" charset="0"/>
                        </a:rPr>
                        <a:t>Valence</a:t>
                      </a:r>
                      <a:endParaRPr lang="en-US" sz="1200" b="1"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2.854 (.026) **</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2.932 (.036) **</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1.118 (.290)</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1.844 (.108)</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4.116 (.006)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dirty="0" smtClean="0">
                          <a:latin typeface="Cambria" pitchFamily="18" charset="0"/>
                        </a:rPr>
                        <a:t> 2.866 (.036) **</a:t>
                      </a:r>
                      <a:endParaRPr lang="en-US" sz="120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400" noProof="0" dirty="0">
                        <a:latin typeface="+mn-lt"/>
                      </a:endParaRPr>
                    </a:p>
                  </a:txBody>
                  <a:tcPr marL="90000" marR="90000" marT="46800" marB="4680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DSS</a:t>
                      </a: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err="1" smtClean="0">
                          <a:latin typeface="Cambria" pitchFamily="18" charset="0"/>
                        </a:rPr>
                        <a:t>noDSS</a:t>
                      </a:r>
                      <a:endParaRPr lang="en-US" sz="1200" noProof="0" dirty="0" smtClean="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Ph2</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tabLst/>
                      </a:pPr>
                      <a:r>
                        <a:rPr lang="de-AT" sz="1200" b="0" i="0" u="none" strike="noStrike" dirty="0" smtClean="0">
                          <a:solidFill>
                            <a:srgbClr val="000000"/>
                          </a:solidFill>
                          <a:latin typeface="Cambria" pitchFamily="18" charset="0"/>
                        </a:rPr>
                        <a:t>-2,328 (.063)*</a:t>
                      </a:r>
                      <a:endParaRPr lang="de-AT" sz="1200" b="0" i="0" u="none" strike="noStrike" dirty="0">
                        <a:solidFill>
                          <a:srgbClr val="000000"/>
                        </a:solidFill>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-0.834 (.662)</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Ph2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-1.866 (.092)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0.816 (.662)</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noProof="0" dirty="0" smtClean="0">
                          <a:latin typeface="Cambria" pitchFamily="18" charset="0"/>
                        </a:rPr>
                        <a:t>Ph1 vs. Ph3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-4.613 (.003) ***</a:t>
                      </a:r>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200" noProof="0" dirty="0" smtClean="0">
                          <a:latin typeface="Cambria" pitchFamily="18" charset="0"/>
                        </a:rPr>
                        <a:t> -0.036 (.972)</a:t>
                      </a:r>
                      <a:endParaRPr lang="en-US" sz="1200" noProof="0" dirty="0">
                        <a:latin typeface="Cambria" pitchFamily="18" charset="0"/>
                      </a:endParaRPr>
                    </a:p>
                  </a:txBody>
                  <a:tcPr marL="90000" marR="90000" marT="46800" marB="4680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gridSpan="3">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900" b="0" noProof="0" dirty="0" smtClean="0">
                          <a:latin typeface="Cambria" pitchFamily="18" charset="0"/>
                        </a:rPr>
                        <a:t>* p</a:t>
                      </a:r>
                      <a:r>
                        <a:rPr lang="en-US" sz="900" b="0" baseline="0" noProof="0" dirty="0" smtClean="0">
                          <a:latin typeface="Cambria" pitchFamily="18" charset="0"/>
                        </a:rPr>
                        <a:t> &lt; .10; ** p &lt; .05; *** p &lt; .01 | </a:t>
                      </a:r>
                      <a:r>
                        <a:rPr lang="en-US" sz="900" noProof="0" dirty="0" smtClean="0">
                          <a:ln>
                            <a:noFill/>
                          </a:ln>
                          <a:latin typeface="Cambria" pitchFamily="18" charset="0"/>
                        </a:rPr>
                        <a:t>p-values adjusted using false discovery rate (FDR)</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solid"/>
                      <a:round/>
                      <a:headEnd type="none" w="med" len="med"/>
                      <a:tailEnd type="none" w="med" len="med"/>
                    </a:lnL>
                    <a:lnR w="12700" cap="flat" cmpd="sng" algn="ctr">
                      <a:noFill/>
                      <a:prstDash val="dash"/>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200" noProof="0" dirty="0">
                        <a:latin typeface="Cambria" pitchFamily="18" charset="0"/>
                      </a:endParaRPr>
                    </a:p>
                  </a:txBody>
                  <a:tcPr marL="90000" marR="90000" marT="46800" marB="46800"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16" name="Inhaltsplatzhalter 2"/>
          <p:cNvSpPr>
            <a:spLocks noGrp="1"/>
          </p:cNvSpPr>
          <p:nvPr>
            <p:ph idx="1"/>
          </p:nvPr>
        </p:nvSpPr>
        <p:spPr>
          <a:xfrm>
            <a:off x="3275856" y="4941168"/>
            <a:ext cx="5688632" cy="1584176"/>
          </a:xfrm>
          <a:ln w="6350"/>
        </p:spPr>
        <p:style>
          <a:lnRef idx="2">
            <a:schemeClr val="dk1"/>
          </a:lnRef>
          <a:fillRef idx="1">
            <a:schemeClr val="lt1"/>
          </a:fillRef>
          <a:effectRef idx="0">
            <a:schemeClr val="dk1"/>
          </a:effectRef>
          <a:fontRef idx="minor">
            <a:schemeClr val="dk1"/>
          </a:fontRef>
        </p:style>
        <p:txBody>
          <a:bodyPr/>
          <a:lstStyle/>
          <a:p>
            <a:pPr marL="0" indent="0">
              <a:buNone/>
            </a:pPr>
            <a:r>
              <a:rPr lang="en-US" sz="1800" dirty="0" smtClean="0"/>
              <a:t>In failed negotiations displeasure increases over time:</a:t>
            </a:r>
          </a:p>
          <a:p>
            <a:pPr marL="104775" lvl="1" indent="0"/>
            <a:r>
              <a:rPr lang="en-US" sz="1600" dirty="0" smtClean="0"/>
              <a:t> </a:t>
            </a:r>
            <a:r>
              <a:rPr lang="en-US" sz="1600" b="1" dirty="0" smtClean="0">
                <a:solidFill>
                  <a:srgbClr val="0000FF"/>
                </a:solidFill>
              </a:rPr>
              <a:t>DSS</a:t>
            </a:r>
            <a:r>
              <a:rPr lang="en-US" sz="1600" dirty="0" smtClean="0"/>
              <a:t>: towards activated displeasure (e.g. angry, anxious)</a:t>
            </a:r>
          </a:p>
          <a:p>
            <a:pPr marL="104775" lvl="1" indent="0"/>
            <a:r>
              <a:rPr lang="en-US" sz="1600" dirty="0" smtClean="0"/>
              <a:t> </a:t>
            </a:r>
            <a:r>
              <a:rPr lang="en-US" sz="1600" b="1" dirty="0" err="1" smtClean="0">
                <a:solidFill>
                  <a:srgbClr val="FF9900"/>
                </a:solidFill>
              </a:rPr>
              <a:t>noDSS</a:t>
            </a:r>
            <a:r>
              <a:rPr lang="en-US" sz="1600" dirty="0" smtClean="0"/>
              <a:t>: towards displeasure (e.g. displeased, unhappy)</a:t>
            </a:r>
          </a:p>
          <a:p>
            <a:pPr marL="104775" lvl="1" indent="0">
              <a:buNone/>
            </a:pPr>
            <a:endParaRPr lang="en-US" sz="800" dirty="0" smtClean="0"/>
          </a:p>
          <a:p>
            <a:pPr marL="104775" lvl="1" indent="0">
              <a:buNone/>
            </a:pPr>
            <a:r>
              <a:rPr lang="en-US" sz="1600" dirty="0" smtClean="0"/>
              <a:t>Final CI is significantly (t=-2.144) lower (</a:t>
            </a:r>
            <a:r>
              <a:rPr lang="el-GR" sz="1600" dirty="0" smtClean="0">
                <a:latin typeface="Calibri"/>
              </a:rPr>
              <a:t>Δ</a:t>
            </a:r>
            <a:r>
              <a:rPr lang="de-AT" sz="1600" dirty="0" smtClean="0">
                <a:latin typeface="Calibri"/>
              </a:rPr>
              <a:t>=</a:t>
            </a:r>
            <a:r>
              <a:rPr lang="en-US" sz="1600" dirty="0" smtClean="0"/>
              <a:t>-0.0903) with DSS</a:t>
            </a:r>
            <a:endParaRPr lang="en-US" sz="1600" dirty="0"/>
          </a:p>
        </p:txBody>
      </p:sp>
      <p:sp>
        <p:nvSpPr>
          <p:cNvPr id="17" name="Titel 1"/>
          <p:cNvSpPr>
            <a:spLocks noGrp="1"/>
          </p:cNvSpPr>
          <p:nvPr>
            <p:ph type="title"/>
          </p:nvPr>
        </p:nvSpPr>
        <p:spPr>
          <a:xfrm>
            <a:off x="611188" y="331887"/>
            <a:ext cx="7993260" cy="504825"/>
          </a:xfrm>
        </p:spPr>
        <p:txBody>
          <a:bodyPr>
            <a:normAutofit fontScale="90000"/>
          </a:bodyPr>
          <a:lstStyle/>
          <a:p>
            <a:r>
              <a:rPr lang="en-US" dirty="0" smtClean="0"/>
              <a:t>Results: Impact of a DSS in Failed negotiations (dyadic level)</a:t>
            </a:r>
            <a:endParaRPr lang="en-US" dirty="0"/>
          </a:p>
        </p:txBody>
      </p:sp>
      <p:sp>
        <p:nvSpPr>
          <p:cNvPr id="14" name="Textfeld 13"/>
          <p:cNvSpPr txBox="1"/>
          <p:nvPr/>
        </p:nvSpPr>
        <p:spPr>
          <a:xfrm>
            <a:off x="107504" y="5487615"/>
            <a:ext cx="1872208" cy="461665"/>
          </a:xfrm>
          <a:prstGeom prst="rect">
            <a:avLst/>
          </a:prstGeom>
          <a:solidFill>
            <a:schemeClr val="bg1"/>
          </a:solidFill>
          <a:ln>
            <a:solidFill>
              <a:schemeClr val="tx1"/>
            </a:solidFill>
          </a:ln>
          <a:effectLst>
            <a:outerShdw blurRad="50800" dist="38100" dir="5400000" algn="t" rotWithShape="0">
              <a:prstClr val="black">
                <a:alpha val="40000"/>
              </a:prstClr>
            </a:outerShdw>
          </a:effectLst>
        </p:spPr>
        <p:txBody>
          <a:bodyPr wrap="square" rtlCol="0">
            <a:spAutoFit/>
          </a:bodyPr>
          <a:lstStyle/>
          <a:p>
            <a:r>
              <a:rPr lang="en-US" sz="1400" b="1" dirty="0" smtClean="0"/>
              <a:t>Displeasure</a:t>
            </a:r>
            <a:r>
              <a:rPr lang="en-US" sz="1000" b="1" dirty="0" smtClean="0"/>
              <a:t/>
            </a:r>
            <a:br>
              <a:rPr lang="en-US" sz="1000" b="1" dirty="0" smtClean="0"/>
            </a:br>
            <a:r>
              <a:rPr lang="en-US" sz="1000" dirty="0" smtClean="0"/>
              <a:t>(unhappy, displeased, irritated)</a:t>
            </a:r>
            <a:endParaRPr lang="en-US" sz="1400" b="1" dirty="0"/>
          </a:p>
        </p:txBody>
      </p:sp>
      <p:sp>
        <p:nvSpPr>
          <p:cNvPr id="18" name="Textfeld 17"/>
          <p:cNvSpPr txBox="1"/>
          <p:nvPr/>
        </p:nvSpPr>
        <p:spPr>
          <a:xfrm>
            <a:off x="179512" y="980728"/>
            <a:ext cx="1728192" cy="461665"/>
          </a:xfrm>
          <a:prstGeom prst="rect">
            <a:avLst/>
          </a:prstGeom>
          <a:solidFill>
            <a:schemeClr val="bg1"/>
          </a:solidFill>
          <a:ln>
            <a:solidFill>
              <a:schemeClr val="tx1"/>
            </a:solidFill>
          </a:ln>
          <a:effectLst>
            <a:outerShdw blurRad="50800" dist="38100" dir="5400000" algn="t" rotWithShape="0">
              <a:prstClr val="black">
                <a:alpha val="40000"/>
              </a:prstClr>
            </a:outerShdw>
          </a:effectLst>
        </p:spPr>
        <p:txBody>
          <a:bodyPr wrap="square" rtlCol="0">
            <a:spAutoFit/>
          </a:bodyPr>
          <a:lstStyle/>
          <a:p>
            <a:r>
              <a:rPr lang="en-US" sz="1000" dirty="0" smtClean="0"/>
              <a:t>(angry, annoyed, anxious)</a:t>
            </a:r>
            <a:br>
              <a:rPr lang="en-US" sz="1000" dirty="0" smtClean="0"/>
            </a:br>
            <a:r>
              <a:rPr lang="en-US" sz="1400" b="1" i="1" dirty="0" smtClean="0"/>
              <a:t> Activated Displeasure</a:t>
            </a:r>
            <a:endParaRPr lang="en-US" sz="1400" b="1"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331887"/>
            <a:ext cx="8065268" cy="504825"/>
          </a:xfrm>
        </p:spPr>
        <p:txBody>
          <a:bodyPr>
            <a:normAutofit fontScale="90000"/>
          </a:bodyPr>
          <a:lstStyle/>
          <a:p>
            <a:r>
              <a:rPr lang="en-US" dirty="0" smtClean="0"/>
              <a:t>Results: Reciprocation of Affective Behaviors within Phases</a:t>
            </a:r>
            <a:endParaRPr lang="en-US" dirty="0"/>
          </a:p>
        </p:txBody>
      </p:sp>
      <p:graphicFrame>
        <p:nvGraphicFramePr>
          <p:cNvPr id="4" name="Tabelle 3"/>
          <p:cNvGraphicFramePr>
            <a:graphicFrameLocks noGrp="1"/>
          </p:cNvGraphicFramePr>
          <p:nvPr/>
        </p:nvGraphicFramePr>
        <p:xfrm>
          <a:off x="467544" y="1052736"/>
          <a:ext cx="8280919" cy="4236719"/>
        </p:xfrm>
        <a:graphic>
          <a:graphicData uri="http://schemas.openxmlformats.org/drawingml/2006/table">
            <a:tbl>
              <a:tblPr firstRow="1" bandRow="1">
                <a:tableStyleId>{5940675A-B579-460E-94D1-54222C63F5DA}</a:tableStyleId>
              </a:tblPr>
              <a:tblGrid>
                <a:gridCol w="1683103"/>
                <a:gridCol w="1099636"/>
                <a:gridCol w="1099636"/>
                <a:gridCol w="1099636"/>
                <a:gridCol w="1099636"/>
                <a:gridCol w="1099636"/>
                <a:gridCol w="1099636"/>
              </a:tblGrid>
              <a:tr h="252000">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3. ICCs (Intraclass Correlation Coefficients)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1</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2</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3</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.428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-.335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.367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.160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.024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.436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.170</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.149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.285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.374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12700" cap="flat" cmpd="sng" algn="ctr">
                      <a:solidFill>
                        <a:srgbClr val="00FF00"/>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chemeClr val="tx1"/>
                          </a:solidFill>
                          <a:latin typeface="Cambria" pitchFamily="18" charset="0"/>
                        </a:rPr>
                        <a:t>        .661 ***</a:t>
                      </a:r>
                      <a:endParaRPr lang="de-AT" sz="1200" b="0" i="0" u="none" strike="noStrike" dirty="0">
                        <a:solidFill>
                          <a:schemeClr val="tx1"/>
                        </a:solidFill>
                        <a:latin typeface="Cambria" pitchFamily="18" charset="0"/>
                      </a:endParaRPr>
                    </a:p>
                  </a:txBody>
                  <a:tcPr marL="0" marR="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.277</a:t>
                      </a:r>
                      <a:endParaRPr lang="de-AT" sz="1200" b="0" i="0" u="none" strike="noStrike" dirty="0">
                        <a:solidFill>
                          <a:srgbClr val="000000"/>
                        </a:solidFill>
                        <a:latin typeface="Cambria" pitchFamily="18" charset="0"/>
                      </a:endParaRPr>
                    </a:p>
                  </a:txBody>
                  <a:tcPr marL="0" marR="0" marT="0" marB="0" anchor="ctr">
                    <a:lnL w="12700" cap="flat" cmpd="sng" algn="ctr">
                      <a:solidFill>
                        <a:srgbClr val="00FF00"/>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252000">
                <a:tc>
                  <a:txBody>
                    <a:bodyPr/>
                    <a:lstStyle/>
                    <a:p>
                      <a:pPr algn="l"/>
                      <a:r>
                        <a:rPr lang="en-US" sz="1200" b="0" noProof="0" dirty="0" smtClean="0">
                          <a:latin typeface="Cambria" pitchFamily="18" charset="0"/>
                        </a:rPr>
                        <a:t>Failed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.299</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-.332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-.263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.169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.344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rgbClr val="00FF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pPr algn="l"/>
                      <a:r>
                        <a:rPr lang="en-US" sz="1200" b="0" noProof="0" dirty="0" smtClean="0">
                          <a:latin typeface="Cambria" pitchFamily="18" charset="0"/>
                        </a:rPr>
                        <a:t>Failed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-.163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-.023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.321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.410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-.034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.342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endParaRPr lang="en-US" sz="1200" b="0" dirty="0"/>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endParaRPr lang="en-US" sz="1200" b="0" dirty="0"/>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.001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.229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.138</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.365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.578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.083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.133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.205</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.203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.395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12700" cap="flat" cmpd="sng" algn="ctr">
                      <a:solidFill>
                        <a:srgbClr val="00FF00"/>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baseline="0" dirty="0" smtClean="0">
                          <a:solidFill>
                            <a:schemeClr val="tx1"/>
                          </a:solidFill>
                          <a:latin typeface="Cambria" pitchFamily="18" charset="0"/>
                        </a:rPr>
                        <a:t>        </a:t>
                      </a:r>
                      <a:r>
                        <a:rPr lang="de-AT" sz="1200" b="0" i="0" u="none" strike="noStrike" dirty="0" smtClean="0">
                          <a:solidFill>
                            <a:schemeClr val="tx1"/>
                          </a:solidFill>
                          <a:latin typeface="Cambria" pitchFamily="18" charset="0"/>
                        </a:rPr>
                        <a:t>.546 ***</a:t>
                      </a:r>
                      <a:endParaRPr lang="de-AT" sz="1200" b="0" i="0" u="none" strike="noStrike" dirty="0">
                        <a:solidFill>
                          <a:schemeClr val="tx1"/>
                        </a:solidFill>
                        <a:latin typeface="Cambria" pitchFamily="18" charset="0"/>
                      </a:endParaRPr>
                    </a:p>
                  </a:txBody>
                  <a:tcPr marL="0" marR="0" marT="0" marB="0" anchor="ctr">
                    <a:lnL w="12700" cap="flat" cmpd="sng" algn="ctr">
                      <a:solidFill>
                        <a:srgbClr val="00FF00"/>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chemeClr val="tx1"/>
                          </a:solidFill>
                          <a:latin typeface="Cambria" pitchFamily="18" charset="0"/>
                        </a:rPr>
                        <a:t>        </a:t>
                      </a:r>
                      <a:r>
                        <a:rPr lang="de-AT" sz="1200" b="0" i="0" u="none" strike="noStrike" dirty="0" smtClean="0">
                          <a:solidFill>
                            <a:schemeClr val="tx1"/>
                          </a:solidFill>
                          <a:latin typeface="Cambria" pitchFamily="18" charset="0"/>
                        </a:rPr>
                        <a:t>.466 **</a:t>
                      </a:r>
                      <a:endParaRPr lang="de-AT" sz="1200" b="0" i="0" u="none" strike="noStrike" dirty="0">
                        <a:solidFill>
                          <a:schemeClr val="tx1"/>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Failed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.141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.218</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.292</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rgbClr val="00FF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-.000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FF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pPr algn="l"/>
                      <a:r>
                        <a:rPr lang="en-US" sz="1200" b="0" noProof="0" dirty="0" smtClean="0">
                          <a:latin typeface="Cambria" pitchFamily="18" charset="0"/>
                        </a:rPr>
                        <a:t>Failed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-.125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-.071</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.159</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.483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-.065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.282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gridSpan="7">
                  <a:txBody>
                    <a:bodyPr/>
                    <a:lstStyle/>
                    <a:p>
                      <a:pPr algn="l">
                        <a:tabLst>
                          <a:tab pos="1611313" algn="l"/>
                          <a:tab pos="6542088" algn="l"/>
                        </a:tabLst>
                      </a:pPr>
                      <a:r>
                        <a:rPr lang="en-US" sz="900" b="0" noProof="0" dirty="0" smtClean="0">
                          <a:latin typeface="Cambria" pitchFamily="18" charset="0"/>
                        </a:rPr>
                        <a:t>	* p</a:t>
                      </a:r>
                      <a:r>
                        <a:rPr lang="en-US" sz="900" b="0" baseline="0" noProof="0" dirty="0" smtClean="0">
                          <a:latin typeface="Cambria" pitchFamily="18" charset="0"/>
                        </a:rPr>
                        <a:t> &lt; .10; ** p &lt; .05; *** p &lt; .01</a:t>
                      </a:r>
                      <a:br>
                        <a:rPr lang="en-US" sz="900" b="0" baseline="0" noProof="0" dirty="0" smtClean="0">
                          <a:latin typeface="Cambria" pitchFamily="18" charset="0"/>
                        </a:rPr>
                      </a:br>
                      <a:r>
                        <a:rPr lang="en-US" sz="900" b="0" baseline="0" noProof="0" dirty="0" smtClean="0">
                          <a:latin typeface="Cambria" pitchFamily="18" charset="0"/>
                        </a:rPr>
                        <a:t>	</a:t>
                      </a:r>
                      <a:r>
                        <a:rPr lang="en-US" sz="900" b="0" noProof="0" dirty="0" smtClean="0">
                          <a:latin typeface="Cambria" pitchFamily="18" charset="0"/>
                        </a:rPr>
                        <a:t>AP/DD (Activated Pleasure vs. Deactivated Displeasure);</a:t>
                      </a:r>
                      <a:r>
                        <a:rPr lang="en-US" sz="900" b="0" baseline="0" noProof="0" dirty="0" smtClean="0">
                          <a:latin typeface="Cambria" pitchFamily="18" charset="0"/>
                        </a:rPr>
                        <a:t> AD/DP (Activated Displeasure vs. Deactivated Pleasure)</a:t>
                      </a:r>
                      <a:endParaRPr lang="en-US" sz="9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Ellipse 4"/>
          <p:cNvSpPr>
            <a:spLocks noChangeAspect="1"/>
          </p:cNvSpPr>
          <p:nvPr/>
        </p:nvSpPr>
        <p:spPr>
          <a:xfrm>
            <a:off x="1010702" y="5564609"/>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6" name="Gerade Verbindung 5"/>
          <p:cNvCxnSpPr>
            <a:stCxn id="5" idx="2"/>
            <a:endCxn id="5" idx="6"/>
          </p:cNvCxnSpPr>
          <p:nvPr/>
        </p:nvCxnSpPr>
        <p:spPr>
          <a:xfrm>
            <a:off x="1010702" y="5936965"/>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6"/>
          <p:cNvCxnSpPr>
            <a:stCxn id="5" idx="0"/>
            <a:endCxn id="5" idx="4"/>
          </p:cNvCxnSpPr>
          <p:nvPr/>
        </p:nvCxnSpPr>
        <p:spPr>
          <a:xfrm>
            <a:off x="1383099" y="5564609"/>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a:stCxn id="5" idx="1"/>
            <a:endCxn id="5" idx="5"/>
          </p:cNvCxnSpPr>
          <p:nvPr/>
        </p:nvCxnSpPr>
        <p:spPr>
          <a:xfrm>
            <a:off x="1119775" y="5673669"/>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Gerade Verbindung 8"/>
          <p:cNvCxnSpPr>
            <a:stCxn id="5" idx="3"/>
            <a:endCxn id="5" idx="7"/>
          </p:cNvCxnSpPr>
          <p:nvPr/>
        </p:nvCxnSpPr>
        <p:spPr>
          <a:xfrm flipV="1">
            <a:off x="1119775" y="5673669"/>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55120" y="5805264"/>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11" name="Textfeld 10"/>
          <p:cNvSpPr txBox="1"/>
          <p:nvPr/>
        </p:nvSpPr>
        <p:spPr>
          <a:xfrm>
            <a:off x="963408" y="5301208"/>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12" name="Rechteck 11"/>
          <p:cNvSpPr/>
          <p:nvPr/>
        </p:nvSpPr>
        <p:spPr>
          <a:xfrm>
            <a:off x="7740352" y="5733256"/>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3" name="Rechteck 12"/>
          <p:cNvSpPr/>
          <p:nvPr/>
        </p:nvSpPr>
        <p:spPr>
          <a:xfrm>
            <a:off x="7740352" y="616530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20" name="Gekrümmte Verbindung 19"/>
          <p:cNvCxnSpPr>
            <a:stCxn id="12" idx="1"/>
            <a:endCxn id="13" idx="1"/>
          </p:cNvCxnSpPr>
          <p:nvPr/>
        </p:nvCxnSpPr>
        <p:spPr>
          <a:xfrm rot="10800000" flipV="1">
            <a:off x="7740352" y="5877272"/>
            <a:ext cx="12700" cy="432048"/>
          </a:xfrm>
          <a:prstGeom prst="curvedConnector3">
            <a:avLst>
              <a:gd name="adj1" fmla="val 1800000"/>
            </a:avLst>
          </a:prstGeom>
          <a:ln>
            <a:solidFill>
              <a:srgbClr val="C00000"/>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1619672" y="5517232"/>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23" name="Textfeld 22"/>
          <p:cNvSpPr txBox="1"/>
          <p:nvPr/>
        </p:nvSpPr>
        <p:spPr>
          <a:xfrm>
            <a:off x="755576" y="5517232"/>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24" name="Textfeld 23"/>
          <p:cNvSpPr txBox="1"/>
          <p:nvPr/>
        </p:nvSpPr>
        <p:spPr>
          <a:xfrm>
            <a:off x="1619672" y="6093296"/>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25" name="Textfeld 24"/>
          <p:cNvSpPr txBox="1"/>
          <p:nvPr/>
        </p:nvSpPr>
        <p:spPr>
          <a:xfrm>
            <a:off x="755576" y="6093296"/>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19" name="Ellipse 18"/>
          <p:cNvSpPr/>
          <p:nvPr/>
        </p:nvSpPr>
        <p:spPr>
          <a:xfrm>
            <a:off x="1403648" y="5589240"/>
            <a:ext cx="360040" cy="720080"/>
          </a:xfrm>
          <a:prstGeom prst="ellipse">
            <a:avLst/>
          </a:prstGeom>
          <a:noFill/>
          <a:ln>
            <a:solidFill>
              <a:srgbClr val="00FF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7" name="Textfeld 26"/>
          <p:cNvSpPr txBox="1"/>
          <p:nvPr/>
        </p:nvSpPr>
        <p:spPr>
          <a:xfrm>
            <a:off x="2195736" y="5733256"/>
            <a:ext cx="864096" cy="338554"/>
          </a:xfrm>
          <a:prstGeom prst="rect">
            <a:avLst/>
          </a:prstGeom>
          <a:noFill/>
          <a:ln w="12700">
            <a:solidFill>
              <a:srgbClr val="00FF00"/>
            </a:solidFill>
          </a:ln>
        </p:spPr>
        <p:txBody>
          <a:bodyPr wrap="square" rtlCol="0">
            <a:spAutoFit/>
          </a:bodyPr>
          <a:lstStyle/>
          <a:p>
            <a:r>
              <a:rPr lang="en-US" sz="1600" dirty="0" smtClean="0">
                <a:latin typeface="Cambria" pitchFamily="18" charset="0"/>
              </a:rPr>
              <a:t>Phase 3</a:t>
            </a:r>
            <a:endParaRPr lang="en-US" sz="1600" dirty="0">
              <a:latin typeface="Cambria" pitchFamily="18" charset="0"/>
            </a:endParaRPr>
          </a:p>
        </p:txBody>
      </p:sp>
      <p:sp>
        <p:nvSpPr>
          <p:cNvPr id="28" name="Textfeld 27"/>
          <p:cNvSpPr txBox="1"/>
          <p:nvPr/>
        </p:nvSpPr>
        <p:spPr>
          <a:xfrm>
            <a:off x="3059832" y="5733256"/>
            <a:ext cx="936104" cy="338554"/>
          </a:xfrm>
          <a:prstGeom prst="rect">
            <a:avLst/>
          </a:prstGeom>
          <a:noFill/>
          <a:ln w="12700">
            <a:solidFill>
              <a:srgbClr val="FF9900"/>
            </a:solidFill>
          </a:ln>
        </p:spPr>
        <p:txBody>
          <a:bodyPr wrap="square" rtlCol="0">
            <a:spAutoFit/>
          </a:bodyPr>
          <a:lstStyle/>
          <a:p>
            <a:r>
              <a:rPr lang="en-US" sz="1600" dirty="0" smtClean="0">
                <a:latin typeface="Cambria" pitchFamily="18" charset="0"/>
              </a:rPr>
              <a:t>(</a:t>
            </a:r>
            <a:r>
              <a:rPr lang="en-US" sz="1600" dirty="0" err="1" smtClean="0">
                <a:latin typeface="Cambria" pitchFamily="18" charset="0"/>
              </a:rPr>
              <a:t>noDSS</a:t>
            </a:r>
            <a:r>
              <a:rPr lang="en-US" sz="1600" dirty="0" smtClean="0">
                <a:latin typeface="Cambria" pitchFamily="18" charset="0"/>
              </a:rPr>
              <a:t>)</a:t>
            </a:r>
            <a:endParaRPr lang="en-US" sz="1600" dirty="0">
              <a:latin typeface="Cambria" pitchFamily="18" charset="0"/>
            </a:endParaRPr>
          </a:p>
        </p:txBody>
      </p:sp>
      <p:sp>
        <p:nvSpPr>
          <p:cNvPr id="26" name="Foliennummernplatzhalter 3"/>
          <p:cNvSpPr>
            <a:spLocks noGrp="1"/>
          </p:cNvSpPr>
          <p:nvPr>
            <p:ph type="sldNum" sz="quarter" idx="4"/>
          </p:nvPr>
        </p:nvSpPr>
        <p:spPr>
          <a:xfrm>
            <a:off x="8172400" y="6597352"/>
            <a:ext cx="730424" cy="260648"/>
          </a:xfrm>
        </p:spPr>
        <p:txBody>
          <a:bodyPr/>
          <a:lstStyle/>
          <a:p>
            <a:r>
              <a:rPr lang="en-US" dirty="0" smtClean="0"/>
              <a:t>6</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331887"/>
            <a:ext cx="8065268" cy="504825"/>
          </a:xfrm>
        </p:spPr>
        <p:txBody>
          <a:bodyPr>
            <a:normAutofit fontScale="90000"/>
          </a:bodyPr>
          <a:lstStyle/>
          <a:p>
            <a:r>
              <a:rPr lang="en-US" dirty="0" smtClean="0"/>
              <a:t>Results: Reciprocation of Affective Behaviors within Phases</a:t>
            </a:r>
            <a:endParaRPr lang="en-US" dirty="0"/>
          </a:p>
        </p:txBody>
      </p:sp>
      <p:graphicFrame>
        <p:nvGraphicFramePr>
          <p:cNvPr id="4" name="Tabelle 3"/>
          <p:cNvGraphicFramePr>
            <a:graphicFrameLocks noGrp="1"/>
          </p:cNvGraphicFramePr>
          <p:nvPr/>
        </p:nvGraphicFramePr>
        <p:xfrm>
          <a:off x="467544" y="1052736"/>
          <a:ext cx="8280919" cy="4236719"/>
        </p:xfrm>
        <a:graphic>
          <a:graphicData uri="http://schemas.openxmlformats.org/drawingml/2006/table">
            <a:tbl>
              <a:tblPr firstRow="1" bandRow="1">
                <a:tableStyleId>{5940675A-B579-460E-94D1-54222C63F5DA}</a:tableStyleId>
              </a:tblPr>
              <a:tblGrid>
                <a:gridCol w="1683103"/>
                <a:gridCol w="1099636"/>
                <a:gridCol w="1099636"/>
                <a:gridCol w="1099636"/>
                <a:gridCol w="1099636"/>
                <a:gridCol w="1099636"/>
                <a:gridCol w="1099636"/>
              </a:tblGrid>
              <a:tr h="252000">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3. ICCs (Intraclass Correlation Coefficients)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1</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2</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3</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.428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-.335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.367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.160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.024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chemeClr val="tx1"/>
                          </a:solidFill>
                          <a:latin typeface="Cambria" pitchFamily="18" charset="0"/>
                        </a:rPr>
                        <a:t>        .436 **</a:t>
                      </a:r>
                      <a:endParaRPr lang="de-AT" sz="1200" b="0" i="0" u="none" strike="noStrike" dirty="0">
                        <a:solidFill>
                          <a:schemeClr val="tx1"/>
                        </a:solidFill>
                        <a:latin typeface="Cambria" pitchFamily="18" charset="0"/>
                      </a:endParaRPr>
                    </a:p>
                  </a:txBody>
                  <a:tcPr marL="0" marR="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.170</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.149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.285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.374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.661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.277</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FF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252000">
                <a:tc>
                  <a:txBody>
                    <a:bodyPr/>
                    <a:lstStyle/>
                    <a:p>
                      <a:pPr algn="l"/>
                      <a:r>
                        <a:rPr lang="en-US" sz="1200" b="0" noProof="0" dirty="0" smtClean="0">
                          <a:latin typeface="Cambria" pitchFamily="18" charset="0"/>
                        </a:rPr>
                        <a:t>Failed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.299</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-.332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-.263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.169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.344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pPr algn="l"/>
                      <a:r>
                        <a:rPr lang="en-US" sz="1200" b="0" noProof="0" dirty="0" smtClean="0">
                          <a:latin typeface="Cambria" pitchFamily="18" charset="0"/>
                        </a:rPr>
                        <a:t>Failed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-.163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-.023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.321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.410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-.034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.342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endParaRPr lang="en-US" sz="1200" b="0" dirty="0"/>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endParaRPr lang="en-US" sz="1200" b="0" dirty="0"/>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.001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.229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.138</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.365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12700" cap="flat" cmpd="sng" algn="ctr">
                      <a:solidFill>
                        <a:srgbClr val="00FF00"/>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chemeClr val="tx1"/>
                          </a:solidFill>
                          <a:latin typeface="Cambria" pitchFamily="18" charset="0"/>
                        </a:rPr>
                        <a:t>        .578 ***</a:t>
                      </a:r>
                      <a:endParaRPr lang="de-AT" sz="1200" b="0" i="0" u="none" strike="noStrike" dirty="0">
                        <a:solidFill>
                          <a:schemeClr val="tx1"/>
                        </a:solidFill>
                        <a:latin typeface="Cambria" pitchFamily="18" charset="0"/>
                      </a:endParaRPr>
                    </a:p>
                  </a:txBody>
                  <a:tcPr marL="0" marR="0" marT="0" marB="0" anchor="ctr">
                    <a:lnL w="12700" cap="flat" cmpd="sng" algn="ctr">
                      <a:solidFill>
                        <a:srgbClr val="00FF00"/>
                      </a:solidFill>
                      <a:prstDash val="solid"/>
                      <a:round/>
                      <a:headEnd type="none" w="med" len="med"/>
                      <a:tailEnd type="none" w="med" len="med"/>
                    </a:lnL>
                    <a:lnR w="12700" cap="flat" cmpd="sng" algn="ctr">
                      <a:solidFill>
                        <a:srgbClr val="00FF00"/>
                      </a:solidFill>
                      <a:prstDash val="solid"/>
                      <a:round/>
                      <a:headEnd type="none" w="med" len="med"/>
                      <a:tailEnd type="none" w="med" len="med"/>
                    </a:lnR>
                    <a:lnT w="12700" cap="flat" cmpd="sng" algn="ctr">
                      <a:solidFill>
                        <a:srgbClr val="00FF00"/>
                      </a:solidFill>
                      <a:prstDash val="solid"/>
                      <a:round/>
                      <a:headEnd type="none" w="med" len="med"/>
                      <a:tailEnd type="none" w="med" len="med"/>
                    </a:lnT>
                    <a:lnB w="12700"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.083</a:t>
                      </a:r>
                      <a:endParaRPr lang="de-AT" sz="1200" b="0" i="0" u="none" strike="noStrike" dirty="0">
                        <a:solidFill>
                          <a:srgbClr val="000000"/>
                        </a:solidFill>
                        <a:latin typeface="Cambria" pitchFamily="18" charset="0"/>
                      </a:endParaRPr>
                    </a:p>
                  </a:txBody>
                  <a:tcPr marL="0" marR="0" marT="0" marB="0" anchor="ctr">
                    <a:lnL w="12700" cap="flat" cmpd="sng" algn="ctr">
                      <a:solidFill>
                        <a:srgbClr val="00FF00"/>
                      </a:solidFill>
                      <a:prstDash val="solid"/>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.133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.205</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.203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.395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.546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rgbClr val="00FF00"/>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.466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Failed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.141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.218</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.292</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-.000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pPr algn="l"/>
                      <a:r>
                        <a:rPr lang="en-US" sz="1200" b="0" noProof="0" dirty="0" smtClean="0">
                          <a:latin typeface="Cambria" pitchFamily="18" charset="0"/>
                        </a:rPr>
                        <a:t>Failed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-.125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-.071</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.159</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.483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-.065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.282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gridSpan="7">
                  <a:txBody>
                    <a:bodyPr/>
                    <a:lstStyle/>
                    <a:p>
                      <a:pPr algn="l">
                        <a:tabLst>
                          <a:tab pos="1611313" algn="l"/>
                          <a:tab pos="6542088" algn="l"/>
                        </a:tabLst>
                      </a:pPr>
                      <a:r>
                        <a:rPr lang="en-US" sz="900" b="0" noProof="0" dirty="0" smtClean="0">
                          <a:latin typeface="Cambria" pitchFamily="18" charset="0"/>
                        </a:rPr>
                        <a:t>	* p</a:t>
                      </a:r>
                      <a:r>
                        <a:rPr lang="en-US" sz="900" b="0" baseline="0" noProof="0" dirty="0" smtClean="0">
                          <a:latin typeface="Cambria" pitchFamily="18" charset="0"/>
                        </a:rPr>
                        <a:t> &lt; .10; ** p &lt; .05; *** p &lt; .01</a:t>
                      </a:r>
                      <a:br>
                        <a:rPr lang="en-US" sz="900" b="0" baseline="0" noProof="0" dirty="0" smtClean="0">
                          <a:latin typeface="Cambria" pitchFamily="18" charset="0"/>
                        </a:rPr>
                      </a:br>
                      <a:r>
                        <a:rPr lang="en-US" sz="900" b="0" baseline="0" noProof="0" dirty="0" smtClean="0">
                          <a:latin typeface="Cambria" pitchFamily="18" charset="0"/>
                        </a:rPr>
                        <a:t>	</a:t>
                      </a:r>
                      <a:r>
                        <a:rPr lang="en-US" sz="900" b="0" noProof="0" dirty="0" smtClean="0">
                          <a:latin typeface="Cambria" pitchFamily="18" charset="0"/>
                        </a:rPr>
                        <a:t>AP/DD (Activated Pleasure vs. Deactivated Displeasure);</a:t>
                      </a:r>
                      <a:r>
                        <a:rPr lang="en-US" sz="900" b="0" baseline="0" noProof="0" dirty="0" smtClean="0">
                          <a:latin typeface="Cambria" pitchFamily="18" charset="0"/>
                        </a:rPr>
                        <a:t> AD/DP (Activated Displeasure vs. Deactivated Pleasure)</a:t>
                      </a:r>
                      <a:endParaRPr lang="en-US" sz="9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Ellipse 4"/>
          <p:cNvSpPr>
            <a:spLocks noChangeAspect="1"/>
          </p:cNvSpPr>
          <p:nvPr/>
        </p:nvSpPr>
        <p:spPr>
          <a:xfrm>
            <a:off x="1010702" y="5564609"/>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6" name="Gerade Verbindung 5"/>
          <p:cNvCxnSpPr>
            <a:stCxn id="5" idx="2"/>
            <a:endCxn id="5" idx="6"/>
          </p:cNvCxnSpPr>
          <p:nvPr/>
        </p:nvCxnSpPr>
        <p:spPr>
          <a:xfrm>
            <a:off x="1010702" y="5936965"/>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6"/>
          <p:cNvCxnSpPr>
            <a:stCxn id="5" idx="0"/>
            <a:endCxn id="5" idx="4"/>
          </p:cNvCxnSpPr>
          <p:nvPr/>
        </p:nvCxnSpPr>
        <p:spPr>
          <a:xfrm>
            <a:off x="1383099" y="5564609"/>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a:stCxn id="5" idx="1"/>
            <a:endCxn id="5" idx="5"/>
          </p:cNvCxnSpPr>
          <p:nvPr/>
        </p:nvCxnSpPr>
        <p:spPr>
          <a:xfrm>
            <a:off x="1119775" y="5673669"/>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Gerade Verbindung 8"/>
          <p:cNvCxnSpPr>
            <a:stCxn id="5" idx="3"/>
            <a:endCxn id="5" idx="7"/>
          </p:cNvCxnSpPr>
          <p:nvPr/>
        </p:nvCxnSpPr>
        <p:spPr>
          <a:xfrm flipV="1">
            <a:off x="1119775" y="5673669"/>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55120" y="5805264"/>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11" name="Textfeld 10"/>
          <p:cNvSpPr txBox="1"/>
          <p:nvPr/>
        </p:nvSpPr>
        <p:spPr>
          <a:xfrm>
            <a:off x="963408" y="5301208"/>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12" name="Rechteck 11"/>
          <p:cNvSpPr/>
          <p:nvPr/>
        </p:nvSpPr>
        <p:spPr>
          <a:xfrm>
            <a:off x="7740352" y="5733256"/>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3" name="Rechteck 12"/>
          <p:cNvSpPr/>
          <p:nvPr/>
        </p:nvSpPr>
        <p:spPr>
          <a:xfrm>
            <a:off x="7740352" y="616530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20" name="Gekrümmte Verbindung 19"/>
          <p:cNvCxnSpPr>
            <a:stCxn id="12" idx="1"/>
            <a:endCxn id="13" idx="1"/>
          </p:cNvCxnSpPr>
          <p:nvPr/>
        </p:nvCxnSpPr>
        <p:spPr>
          <a:xfrm rot="10800000" flipV="1">
            <a:off x="7740352" y="5877272"/>
            <a:ext cx="12700" cy="432048"/>
          </a:xfrm>
          <a:prstGeom prst="curvedConnector3">
            <a:avLst>
              <a:gd name="adj1" fmla="val 1800000"/>
            </a:avLst>
          </a:prstGeom>
          <a:ln>
            <a:solidFill>
              <a:srgbClr val="C00000"/>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1619672" y="5517232"/>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23" name="Textfeld 22"/>
          <p:cNvSpPr txBox="1"/>
          <p:nvPr/>
        </p:nvSpPr>
        <p:spPr>
          <a:xfrm>
            <a:off x="755576" y="5517232"/>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24" name="Textfeld 23"/>
          <p:cNvSpPr txBox="1"/>
          <p:nvPr/>
        </p:nvSpPr>
        <p:spPr>
          <a:xfrm>
            <a:off x="1619672" y="6093296"/>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25" name="Textfeld 24"/>
          <p:cNvSpPr txBox="1"/>
          <p:nvPr/>
        </p:nvSpPr>
        <p:spPr>
          <a:xfrm>
            <a:off x="755576" y="6093296"/>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19" name="Ellipse 18"/>
          <p:cNvSpPr/>
          <p:nvPr/>
        </p:nvSpPr>
        <p:spPr>
          <a:xfrm>
            <a:off x="1331640" y="5517232"/>
            <a:ext cx="360040" cy="360040"/>
          </a:xfrm>
          <a:prstGeom prst="ellipse">
            <a:avLst/>
          </a:prstGeom>
          <a:noFill/>
          <a:ln>
            <a:solidFill>
              <a:srgbClr val="00FF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31" name="Textfeld 30"/>
          <p:cNvSpPr txBox="1"/>
          <p:nvPr/>
        </p:nvSpPr>
        <p:spPr>
          <a:xfrm>
            <a:off x="2195736" y="5733256"/>
            <a:ext cx="864096" cy="338554"/>
          </a:xfrm>
          <a:prstGeom prst="rect">
            <a:avLst/>
          </a:prstGeom>
          <a:noFill/>
          <a:ln w="12700">
            <a:solidFill>
              <a:srgbClr val="00FF00"/>
            </a:solidFill>
          </a:ln>
        </p:spPr>
        <p:txBody>
          <a:bodyPr wrap="square" rtlCol="0">
            <a:spAutoFit/>
          </a:bodyPr>
          <a:lstStyle/>
          <a:p>
            <a:r>
              <a:rPr lang="en-US" sz="1600" dirty="0" smtClean="0">
                <a:latin typeface="Cambria" pitchFamily="18" charset="0"/>
              </a:rPr>
              <a:t>Phase 3</a:t>
            </a:r>
            <a:endParaRPr lang="en-US" sz="1600" dirty="0">
              <a:latin typeface="Cambria" pitchFamily="18" charset="0"/>
            </a:endParaRPr>
          </a:p>
        </p:txBody>
      </p:sp>
      <p:sp>
        <p:nvSpPr>
          <p:cNvPr id="32" name="Textfeld 31"/>
          <p:cNvSpPr txBox="1"/>
          <p:nvPr/>
        </p:nvSpPr>
        <p:spPr>
          <a:xfrm>
            <a:off x="3059832" y="5733256"/>
            <a:ext cx="936104" cy="338554"/>
          </a:xfrm>
          <a:prstGeom prst="rect">
            <a:avLst/>
          </a:prstGeom>
          <a:noFill/>
          <a:ln w="12700">
            <a:solidFill>
              <a:srgbClr val="0000FF"/>
            </a:solidFill>
          </a:ln>
        </p:spPr>
        <p:txBody>
          <a:bodyPr wrap="square" rtlCol="0">
            <a:spAutoFit/>
          </a:bodyPr>
          <a:lstStyle/>
          <a:p>
            <a:r>
              <a:rPr lang="en-US" sz="1600" dirty="0" smtClean="0">
                <a:latin typeface="Cambria" pitchFamily="18" charset="0"/>
              </a:rPr>
              <a:t>(DSS)</a:t>
            </a:r>
            <a:endParaRPr lang="en-US" sz="1600" dirty="0">
              <a:latin typeface="Cambria" pitchFamily="18" charset="0"/>
            </a:endParaRPr>
          </a:p>
        </p:txBody>
      </p:sp>
      <p:sp>
        <p:nvSpPr>
          <p:cNvPr id="26" name="Foliennummernplatzhalter 3"/>
          <p:cNvSpPr>
            <a:spLocks noGrp="1"/>
          </p:cNvSpPr>
          <p:nvPr>
            <p:ph type="sldNum" sz="quarter" idx="4"/>
          </p:nvPr>
        </p:nvSpPr>
        <p:spPr>
          <a:xfrm>
            <a:off x="8172400" y="6597352"/>
            <a:ext cx="730424" cy="260648"/>
          </a:xfrm>
        </p:spPr>
        <p:txBody>
          <a:bodyPr/>
          <a:lstStyle/>
          <a:p>
            <a:r>
              <a:rPr lang="en-US" dirty="0" smtClean="0"/>
              <a:t>6</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331887"/>
            <a:ext cx="8065268" cy="504825"/>
          </a:xfrm>
        </p:spPr>
        <p:txBody>
          <a:bodyPr>
            <a:normAutofit fontScale="90000"/>
          </a:bodyPr>
          <a:lstStyle/>
          <a:p>
            <a:r>
              <a:rPr lang="en-US" dirty="0" smtClean="0"/>
              <a:t>Results: Reciprocation of Affective Behaviors within Phases</a:t>
            </a:r>
            <a:endParaRPr lang="en-US" dirty="0"/>
          </a:p>
        </p:txBody>
      </p:sp>
      <p:graphicFrame>
        <p:nvGraphicFramePr>
          <p:cNvPr id="4" name="Tabelle 3"/>
          <p:cNvGraphicFramePr>
            <a:graphicFrameLocks noGrp="1"/>
          </p:cNvGraphicFramePr>
          <p:nvPr/>
        </p:nvGraphicFramePr>
        <p:xfrm>
          <a:off x="467544" y="1052736"/>
          <a:ext cx="8280919" cy="4236719"/>
        </p:xfrm>
        <a:graphic>
          <a:graphicData uri="http://schemas.openxmlformats.org/drawingml/2006/table">
            <a:tbl>
              <a:tblPr firstRow="1" bandRow="1">
                <a:tableStyleId>{5940675A-B579-460E-94D1-54222C63F5DA}</a:tableStyleId>
              </a:tblPr>
              <a:tblGrid>
                <a:gridCol w="1683103"/>
                <a:gridCol w="1099636"/>
                <a:gridCol w="1099636"/>
                <a:gridCol w="1099636"/>
                <a:gridCol w="1099636"/>
                <a:gridCol w="1099636"/>
                <a:gridCol w="1099636"/>
              </a:tblGrid>
              <a:tr h="252000">
                <a:tc gridSpan="7">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3. ICCs (Intraclass Correlation Coefficients)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dirty="0"/>
                    </a:p>
                  </a:txBody>
                  <a:tcPr anchor="ctr">
                    <a:lnL w="12700" cmpd="sng">
                      <a:noFill/>
                    </a:lnL>
                    <a:lnR w="12700" cmpd="sng">
                      <a:noFill/>
                    </a:lnR>
                    <a:lnT w="12700" cmpd="sng">
                      <a:noFill/>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1</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2</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200" b="1" noProof="0" dirty="0" smtClean="0">
                          <a:latin typeface="Cambria" pitchFamily="18" charset="0"/>
                        </a:rPr>
                        <a:t>Phase 3</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noProof="0" dirty="0" smtClean="0">
                          <a:latin typeface="Cambria" pitchFamily="18" charset="0"/>
                        </a:rPr>
                        <a:t>Valence</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en-US" sz="1200" b="1" noProof="0" dirty="0" smtClean="0">
                          <a:latin typeface="Cambria" pitchFamily="18" charset="0"/>
                        </a:rPr>
                        <a:t>Activation</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.428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-.335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.367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.160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.024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.436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.170</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.149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.285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.374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.661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.277</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r h="252000">
                <a:tc>
                  <a:txBody>
                    <a:bodyPr/>
                    <a:lstStyle/>
                    <a:p>
                      <a:pPr algn="l"/>
                      <a:r>
                        <a:rPr lang="en-US" sz="1200" b="0" noProof="0" dirty="0" smtClean="0">
                          <a:latin typeface="Cambria" pitchFamily="18" charset="0"/>
                        </a:rPr>
                        <a:t>Failed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.299</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-.332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-.263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.169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.344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pPr algn="l"/>
                      <a:r>
                        <a:rPr lang="en-US" sz="1200" b="0" noProof="0" dirty="0" smtClean="0">
                          <a:latin typeface="Cambria" pitchFamily="18" charset="0"/>
                        </a:rPr>
                        <a:t>Failed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-.163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-.023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.321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.410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-.034</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.342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endParaRPr lang="en-US" sz="1200" b="0" dirty="0"/>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endParaRPr lang="en-US" sz="1200" b="0" dirty="0"/>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28575" cap="flat" cmpd="sng" algn="ctr">
                      <a:no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sz="1200" b="1" noProof="0" dirty="0" smtClean="0">
                          <a:latin typeface="Cambria" pitchFamily="18" charset="0"/>
                        </a:rPr>
                        <a:t>AP/DD</a:t>
                      </a: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200" b="1" noProof="0" dirty="0" smtClean="0">
                          <a:latin typeface="Cambria" pitchFamily="18" charset="0"/>
                        </a:rPr>
                        <a:t>AD/DP</a:t>
                      </a:r>
                      <a:endParaRPr lang="en-US" sz="1200" b="1" noProof="0" dirty="0">
                        <a:latin typeface="Cambria" pitchFamily="18" charset="0"/>
                      </a:endParaRPr>
                    </a:p>
                  </a:txBody>
                  <a:tcPr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.001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.229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.138</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.365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dirty="0" smtClean="0">
                          <a:solidFill>
                            <a:srgbClr val="000000"/>
                          </a:solidFill>
                          <a:latin typeface="Cambria" pitchFamily="18" charset="0"/>
                        </a:rPr>
                        <a:t>        .578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.083</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Successful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.133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dirty="0" smtClean="0">
                          <a:solidFill>
                            <a:srgbClr val="000000"/>
                          </a:solidFill>
                          <a:latin typeface="Cambria" pitchFamily="18" charset="0"/>
                        </a:rPr>
                        <a:t>        .205</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.203</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.395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.546 ***</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.466 **</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tcPr>
                </a:tc>
              </a:tr>
              <a:tr h="252000">
                <a:tc>
                  <a:txBody>
                    <a:bodyPr/>
                    <a:lstStyle/>
                    <a:p>
                      <a:pPr algn="l"/>
                      <a:r>
                        <a:rPr lang="en-US" sz="1200" b="0" noProof="0" dirty="0" smtClean="0">
                          <a:latin typeface="Cambria" pitchFamily="18" charset="0"/>
                        </a:rPr>
                        <a:t>Failed (DSS)</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baseline="0" dirty="0" smtClean="0">
                          <a:solidFill>
                            <a:srgbClr val="000000"/>
                          </a:solidFill>
                          <a:latin typeface="Cambria" pitchFamily="18" charset="0"/>
                        </a:rPr>
                        <a:t>        </a:t>
                      </a:r>
                      <a:r>
                        <a:rPr lang="de-AT" sz="1200" b="0" i="0" u="none" strike="noStrike" dirty="0" smtClean="0">
                          <a:solidFill>
                            <a:srgbClr val="000000"/>
                          </a:solidFill>
                          <a:latin typeface="Cambria" pitchFamily="18" charset="0"/>
                        </a:rPr>
                        <a:t>.141</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-.059</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.218</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-.050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.292</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-.000</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a:txBody>
                    <a:bodyPr/>
                    <a:lstStyle/>
                    <a:p>
                      <a:pPr algn="l"/>
                      <a:r>
                        <a:rPr lang="en-US" sz="1200" b="0" noProof="0" dirty="0" smtClean="0">
                          <a:latin typeface="Cambria" pitchFamily="18" charset="0"/>
                        </a:rPr>
                        <a:t>Failed (</a:t>
                      </a:r>
                      <a:r>
                        <a:rPr lang="en-US" sz="1200" b="0" noProof="0" dirty="0" err="1" smtClean="0">
                          <a:latin typeface="Cambria" pitchFamily="18" charset="0"/>
                        </a:rPr>
                        <a:t>noDSS</a:t>
                      </a:r>
                      <a:r>
                        <a:rPr lang="en-US" sz="1200" b="0" noProof="0" dirty="0" smtClean="0">
                          <a:latin typeface="Cambria" pitchFamily="18" charset="0"/>
                        </a:rPr>
                        <a:t>)</a:t>
                      </a:r>
                      <a:endParaRPr lang="en-US" sz="1200" b="0" noProof="0" dirty="0">
                        <a:latin typeface="Cambria" pitchFamily="18" charset="0"/>
                      </a:endParaRPr>
                    </a:p>
                  </a:txBody>
                  <a:tcPr anchor="ctr">
                    <a:lnL w="12700" cap="flat" cmpd="sng" algn="ctr">
                      <a:noFill/>
                      <a:prstDash val="dash"/>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-.125</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-.071</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.159</a:t>
                      </a:r>
                      <a:endParaRPr lang="de-AT" sz="1200" b="0" i="0" u="none" strike="noStrike" dirty="0">
                        <a:solidFill>
                          <a:srgbClr val="000000"/>
                        </a:solidFill>
                        <a:latin typeface="Cambria" pitchFamily="18" charset="0"/>
                      </a:endParaRPr>
                    </a:p>
                  </a:txBody>
                  <a:tcPr marL="0" marR="0" marT="0" marB="0" anchor="ctr">
                    <a:lnL w="28575" cap="flat" cmpd="sng" algn="ctr">
                      <a:solidFill>
                        <a:schemeClr val="tx1"/>
                      </a:solidFill>
                      <a:prstDash val="solid"/>
                      <a:round/>
                      <a:headEnd type="none" w="med" len="med"/>
                      <a:tailEnd type="none" w="med" len="med"/>
                    </a:lnL>
                    <a:lnR w="12700" cap="flat" cmpd="sng" algn="ctr">
                      <a:solidFill>
                        <a:srgbClr val="FF0000"/>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chemeClr val="tx1"/>
                          </a:solidFill>
                          <a:latin typeface="Cambria" pitchFamily="18" charset="0"/>
                        </a:rPr>
                        <a:t>        .483 *</a:t>
                      </a:r>
                      <a:endParaRPr lang="de-AT" sz="1200" b="0" i="0" u="none" strike="noStrike" dirty="0">
                        <a:solidFill>
                          <a:schemeClr val="tx1"/>
                        </a:solidFill>
                        <a:latin typeface="Cambria" pitchFamily="18" charset="0"/>
                      </a:endParaRPr>
                    </a:p>
                  </a:txBody>
                  <a:tcPr marL="0" marR="0" marT="0" marB="0" anchor="ctr">
                    <a:lnL w="12700" cap="flat" cmpd="sng" algn="ctr">
                      <a:solidFill>
                        <a:srgbClr val="FF0000"/>
                      </a:solidFill>
                      <a:prstDash val="solid"/>
                      <a:round/>
                      <a:headEnd type="none" w="med" len="med"/>
                      <a:tailEnd type="none" w="med" len="med"/>
                    </a:lnL>
                    <a:lnR w="12700" cap="flat" cmpd="sng" algn="ctr">
                      <a:solidFill>
                        <a:srgbClr val="FF0000"/>
                      </a:solidFill>
                      <a:prstDash val="solid"/>
                      <a:round/>
                      <a:headEnd type="none" w="med" len="med"/>
                      <a:tailEnd type="none" w="med" len="med"/>
                    </a:lnR>
                    <a:lnT w="12700" cap="flat" cmpd="sng" algn="ctr">
                      <a:solidFill>
                        <a:srgbClr val="FF0000"/>
                      </a:solidFill>
                      <a:prstDash val="solid"/>
                      <a:round/>
                      <a:headEnd type="none" w="med" len="med"/>
                      <a:tailEnd type="none" w="med" len="med"/>
                    </a:lnT>
                    <a:lnB w="12700"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-.065</a:t>
                      </a:r>
                      <a:endParaRPr lang="de-AT" sz="1200" b="0" i="0" u="none" strike="noStrike" dirty="0">
                        <a:solidFill>
                          <a:srgbClr val="000000"/>
                        </a:solidFill>
                        <a:latin typeface="Cambria" pitchFamily="18" charset="0"/>
                      </a:endParaRPr>
                    </a:p>
                  </a:txBody>
                  <a:tcPr marL="0" marR="0" marT="0" marB="0" anchor="ctr">
                    <a:lnL w="12700" cap="flat" cmpd="sng" algn="ctr">
                      <a:solidFill>
                        <a:srgbClr val="FF0000"/>
                      </a:solid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gn="l" fontAlgn="t"/>
                      <a:r>
                        <a:rPr lang="de-AT" sz="1200" b="0" i="0" u="none" strike="noStrike" dirty="0" smtClean="0">
                          <a:solidFill>
                            <a:srgbClr val="000000"/>
                          </a:solidFill>
                          <a:latin typeface="Cambria" pitchFamily="18" charset="0"/>
                        </a:rPr>
                        <a:t>        .282</a:t>
                      </a:r>
                      <a:endParaRPr lang="de-AT" sz="1200" b="0" i="0" u="none" strike="noStrike" dirty="0">
                        <a:solidFill>
                          <a:srgbClr val="000000"/>
                        </a:solidFill>
                        <a:latin typeface="Cambria" pitchFamily="18" charset="0"/>
                      </a:endParaRPr>
                    </a:p>
                  </a:txBody>
                  <a:tcPr marL="0" marR="0" marT="0" marB="0" anchor="ctr">
                    <a:lnL w="12700" cap="flat" cmpd="sng" algn="ctr">
                      <a:solidFill>
                        <a:schemeClr val="tx1"/>
                      </a:solidFill>
                      <a:prstDash val="dash"/>
                      <a:round/>
                      <a:headEnd type="none" w="med" len="med"/>
                      <a:tailEnd type="none" w="med" len="med"/>
                    </a:lnL>
                    <a:lnR w="28575" cap="flat" cmpd="sng" algn="ctr">
                      <a:solidFill>
                        <a:schemeClr val="tx1"/>
                      </a:solidFill>
                      <a:prstDash val="solid"/>
                      <a:round/>
                      <a:headEnd type="none" w="med" len="med"/>
                      <a:tailEnd type="none" w="med" len="med"/>
                    </a:lnR>
                    <a:lnT w="28575"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52000">
                <a:tc gridSpan="7">
                  <a:txBody>
                    <a:bodyPr/>
                    <a:lstStyle/>
                    <a:p>
                      <a:pPr algn="l">
                        <a:tabLst>
                          <a:tab pos="1611313" algn="l"/>
                          <a:tab pos="6542088" algn="l"/>
                        </a:tabLst>
                      </a:pPr>
                      <a:r>
                        <a:rPr lang="en-US" sz="900" b="0" noProof="0" dirty="0" smtClean="0">
                          <a:latin typeface="Cambria" pitchFamily="18" charset="0"/>
                        </a:rPr>
                        <a:t>	* p</a:t>
                      </a:r>
                      <a:r>
                        <a:rPr lang="en-US" sz="900" b="0" baseline="0" noProof="0" dirty="0" smtClean="0">
                          <a:latin typeface="Cambria" pitchFamily="18" charset="0"/>
                        </a:rPr>
                        <a:t> &lt; .10; ** p &lt; .05; *** p &lt; .01</a:t>
                      </a:r>
                      <a:br>
                        <a:rPr lang="en-US" sz="900" b="0" baseline="0" noProof="0" dirty="0" smtClean="0">
                          <a:latin typeface="Cambria" pitchFamily="18" charset="0"/>
                        </a:rPr>
                      </a:br>
                      <a:r>
                        <a:rPr lang="en-US" sz="900" b="0" baseline="0" noProof="0" dirty="0" smtClean="0">
                          <a:latin typeface="Cambria" pitchFamily="18" charset="0"/>
                        </a:rPr>
                        <a:t>	</a:t>
                      </a:r>
                      <a:r>
                        <a:rPr lang="en-US" sz="900" b="0" noProof="0" dirty="0" smtClean="0">
                          <a:latin typeface="Cambria" pitchFamily="18" charset="0"/>
                        </a:rPr>
                        <a:t>AP/DD (Activated Pleasure vs. Deactivated Displeasure);</a:t>
                      </a:r>
                      <a:r>
                        <a:rPr lang="en-US" sz="900" b="0" baseline="0" noProof="0" dirty="0" smtClean="0">
                          <a:latin typeface="Cambria" pitchFamily="18" charset="0"/>
                        </a:rPr>
                        <a:t> AD/DP (Activated Displeasure vs. Deactivated Pleasure)</a:t>
                      </a:r>
                      <a:endParaRPr lang="en-US" sz="9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fontAlgn="t"/>
                      <a:endParaRPr lang="de-AT" sz="1200" b="0" i="0" u="none" strike="noStrike" dirty="0">
                        <a:solidFill>
                          <a:srgbClr val="000000"/>
                        </a:solidFill>
                        <a:latin typeface="Cambria" pitchFamily="18" charset="0"/>
                      </a:endParaRPr>
                    </a:p>
                  </a:txBody>
                  <a:tcPr marL="0" marR="0" marT="0" marB="0"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28575"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5" name="Ellipse 4"/>
          <p:cNvSpPr>
            <a:spLocks noChangeAspect="1"/>
          </p:cNvSpPr>
          <p:nvPr/>
        </p:nvSpPr>
        <p:spPr>
          <a:xfrm>
            <a:off x="1010702" y="5564609"/>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6" name="Gerade Verbindung 5"/>
          <p:cNvCxnSpPr>
            <a:stCxn id="5" idx="2"/>
            <a:endCxn id="5" idx="6"/>
          </p:cNvCxnSpPr>
          <p:nvPr/>
        </p:nvCxnSpPr>
        <p:spPr>
          <a:xfrm>
            <a:off x="1010702" y="5936965"/>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6"/>
          <p:cNvCxnSpPr>
            <a:stCxn id="5" idx="0"/>
            <a:endCxn id="5" idx="4"/>
          </p:cNvCxnSpPr>
          <p:nvPr/>
        </p:nvCxnSpPr>
        <p:spPr>
          <a:xfrm>
            <a:off x="1383099" y="5564609"/>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a:stCxn id="5" idx="1"/>
            <a:endCxn id="5" idx="5"/>
          </p:cNvCxnSpPr>
          <p:nvPr/>
        </p:nvCxnSpPr>
        <p:spPr>
          <a:xfrm>
            <a:off x="1119775" y="5673669"/>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Gerade Verbindung 8"/>
          <p:cNvCxnSpPr>
            <a:stCxn id="5" idx="3"/>
            <a:endCxn id="5" idx="7"/>
          </p:cNvCxnSpPr>
          <p:nvPr/>
        </p:nvCxnSpPr>
        <p:spPr>
          <a:xfrm flipV="1">
            <a:off x="1119775" y="5673669"/>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355120" y="5805264"/>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11" name="Textfeld 10"/>
          <p:cNvSpPr txBox="1"/>
          <p:nvPr/>
        </p:nvSpPr>
        <p:spPr>
          <a:xfrm>
            <a:off x="963408" y="5301208"/>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12" name="Rechteck 11"/>
          <p:cNvSpPr/>
          <p:nvPr/>
        </p:nvSpPr>
        <p:spPr>
          <a:xfrm>
            <a:off x="7740352" y="5733256"/>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3" name="Rechteck 12"/>
          <p:cNvSpPr/>
          <p:nvPr/>
        </p:nvSpPr>
        <p:spPr>
          <a:xfrm>
            <a:off x="7740352" y="616530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20" name="Gekrümmte Verbindung 19"/>
          <p:cNvCxnSpPr>
            <a:stCxn id="12" idx="1"/>
            <a:endCxn id="13" idx="1"/>
          </p:cNvCxnSpPr>
          <p:nvPr/>
        </p:nvCxnSpPr>
        <p:spPr>
          <a:xfrm rot="10800000" flipV="1">
            <a:off x="7740352" y="5877272"/>
            <a:ext cx="12700" cy="432048"/>
          </a:xfrm>
          <a:prstGeom prst="curvedConnector3">
            <a:avLst>
              <a:gd name="adj1" fmla="val 1800000"/>
            </a:avLst>
          </a:prstGeom>
          <a:ln>
            <a:solidFill>
              <a:srgbClr val="C00000"/>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sp>
        <p:nvSpPr>
          <p:cNvPr id="22" name="Textfeld 21"/>
          <p:cNvSpPr txBox="1"/>
          <p:nvPr/>
        </p:nvSpPr>
        <p:spPr>
          <a:xfrm>
            <a:off x="1619672" y="5517232"/>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23" name="Textfeld 22"/>
          <p:cNvSpPr txBox="1"/>
          <p:nvPr/>
        </p:nvSpPr>
        <p:spPr>
          <a:xfrm>
            <a:off x="755576" y="5517232"/>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24" name="Textfeld 23"/>
          <p:cNvSpPr txBox="1"/>
          <p:nvPr/>
        </p:nvSpPr>
        <p:spPr>
          <a:xfrm>
            <a:off x="1619672" y="6093296"/>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25" name="Textfeld 24"/>
          <p:cNvSpPr txBox="1"/>
          <p:nvPr/>
        </p:nvSpPr>
        <p:spPr>
          <a:xfrm>
            <a:off x="755576" y="6093296"/>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19" name="Ellipse 18"/>
          <p:cNvSpPr/>
          <p:nvPr/>
        </p:nvSpPr>
        <p:spPr>
          <a:xfrm>
            <a:off x="1080000" y="5616000"/>
            <a:ext cx="216024" cy="216024"/>
          </a:xfrm>
          <a:prstGeom prst="ellipse">
            <a:avLst/>
          </a:prstGeom>
          <a:noFill/>
          <a:ln>
            <a:solidFill>
              <a:srgbClr val="FF0000"/>
            </a:solidFill>
          </a:ln>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sp>
        <p:nvSpPr>
          <p:cNvPr id="26" name="Textfeld 25"/>
          <p:cNvSpPr txBox="1"/>
          <p:nvPr/>
        </p:nvSpPr>
        <p:spPr>
          <a:xfrm>
            <a:off x="2195736" y="5733256"/>
            <a:ext cx="864096" cy="338554"/>
          </a:xfrm>
          <a:prstGeom prst="rect">
            <a:avLst/>
          </a:prstGeom>
          <a:noFill/>
          <a:ln w="12700">
            <a:solidFill>
              <a:srgbClr val="FF0000"/>
            </a:solidFill>
          </a:ln>
        </p:spPr>
        <p:txBody>
          <a:bodyPr wrap="square" rtlCol="0">
            <a:spAutoFit/>
          </a:bodyPr>
          <a:lstStyle/>
          <a:p>
            <a:r>
              <a:rPr lang="en-US" sz="1600" dirty="0" smtClean="0">
                <a:latin typeface="Cambria" pitchFamily="18" charset="0"/>
              </a:rPr>
              <a:t>Phase 2</a:t>
            </a:r>
            <a:endParaRPr lang="en-US" sz="1600" dirty="0">
              <a:latin typeface="Cambria" pitchFamily="18" charset="0"/>
            </a:endParaRPr>
          </a:p>
        </p:txBody>
      </p:sp>
      <p:sp>
        <p:nvSpPr>
          <p:cNvPr id="27" name="Textfeld 26"/>
          <p:cNvSpPr txBox="1"/>
          <p:nvPr/>
        </p:nvSpPr>
        <p:spPr>
          <a:xfrm>
            <a:off x="3059832" y="5733256"/>
            <a:ext cx="936104" cy="338554"/>
          </a:xfrm>
          <a:prstGeom prst="rect">
            <a:avLst/>
          </a:prstGeom>
          <a:noFill/>
          <a:ln w="12700">
            <a:solidFill>
              <a:srgbClr val="FF9900"/>
            </a:solidFill>
          </a:ln>
        </p:spPr>
        <p:txBody>
          <a:bodyPr wrap="square" rtlCol="0">
            <a:spAutoFit/>
          </a:bodyPr>
          <a:lstStyle/>
          <a:p>
            <a:r>
              <a:rPr lang="en-US" sz="1600" dirty="0" smtClean="0">
                <a:latin typeface="Cambria" pitchFamily="18" charset="0"/>
              </a:rPr>
              <a:t>(</a:t>
            </a:r>
            <a:r>
              <a:rPr lang="en-US" sz="1600" dirty="0" err="1" smtClean="0">
                <a:latin typeface="Cambria" pitchFamily="18" charset="0"/>
              </a:rPr>
              <a:t>noDSS</a:t>
            </a:r>
            <a:r>
              <a:rPr lang="en-US" sz="1600" dirty="0" smtClean="0">
                <a:latin typeface="Cambria" pitchFamily="18" charset="0"/>
              </a:rPr>
              <a:t>)</a:t>
            </a:r>
            <a:endParaRPr lang="en-US" sz="1600" dirty="0">
              <a:latin typeface="Cambria" pitchFamily="18" charset="0"/>
            </a:endParaRPr>
          </a:p>
        </p:txBody>
      </p:sp>
      <p:sp>
        <p:nvSpPr>
          <p:cNvPr id="28" name="Foliennummernplatzhalter 3"/>
          <p:cNvSpPr>
            <a:spLocks noGrp="1"/>
          </p:cNvSpPr>
          <p:nvPr>
            <p:ph type="sldNum" sz="quarter" idx="4"/>
          </p:nvPr>
        </p:nvSpPr>
        <p:spPr>
          <a:xfrm>
            <a:off x="8172400" y="6597352"/>
            <a:ext cx="730424" cy="260648"/>
          </a:xfrm>
        </p:spPr>
        <p:txBody>
          <a:bodyPr/>
          <a:lstStyle/>
          <a:p>
            <a:r>
              <a:rPr lang="en-US" dirty="0" smtClean="0"/>
              <a:t>6</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188640"/>
            <a:ext cx="7705228" cy="504825"/>
          </a:xfrm>
        </p:spPr>
        <p:txBody>
          <a:bodyPr>
            <a:normAutofit fontScale="90000"/>
          </a:bodyPr>
          <a:lstStyle/>
          <a:p>
            <a:r>
              <a:rPr lang="en-US" dirty="0" smtClean="0"/>
              <a:t>Results: Actor and Partner Effects of Affective Behaviors between Phases – Successful Negotiations</a:t>
            </a:r>
            <a:endParaRPr lang="en-US" dirty="0"/>
          </a:p>
        </p:txBody>
      </p:sp>
      <p:graphicFrame>
        <p:nvGraphicFramePr>
          <p:cNvPr id="33" name="Tabelle 32"/>
          <p:cNvGraphicFramePr>
            <a:graphicFrameLocks noGrp="1"/>
          </p:cNvGraphicFramePr>
          <p:nvPr/>
        </p:nvGraphicFramePr>
        <p:xfrm>
          <a:off x="467544" y="836712"/>
          <a:ext cx="4896176" cy="5669279"/>
        </p:xfrm>
        <a:graphic>
          <a:graphicData uri="http://schemas.openxmlformats.org/drawingml/2006/table">
            <a:tbl>
              <a:tblPr firstRow="1" bandRow="1">
                <a:tableStyleId>{5940675A-B579-460E-94D1-54222C63F5DA}</a:tableStyleId>
              </a:tblPr>
              <a:tblGrid>
                <a:gridCol w="1584176"/>
                <a:gridCol w="828000"/>
                <a:gridCol w="828000"/>
                <a:gridCol w="828000"/>
                <a:gridCol w="828000"/>
              </a:tblGrid>
              <a:tr h="25200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4. APIMs (Actor-Partner Interdependence Models)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rgbClr val="00FF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Valence (phase 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solidFill>
                        <a:srgbClr val="00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Activation (phase 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28575" cap="flat" cmpd="sng" algn="ctr">
                      <a:solidFill>
                        <a:srgbClr val="00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1" noProof="0" dirty="0" smtClean="0">
                          <a:latin typeface="Cambria" pitchFamily="18" charset="0"/>
                        </a:rPr>
                        <a:t>Model 2</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4</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noProof="0" dirty="0" smtClean="0">
                          <a:latin typeface="Cambria" pitchFamily="18" charset="0"/>
                        </a:rPr>
                        <a:t>Predictors (phase 2)</a:t>
                      </a:r>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AT" sz="1000" b="0" baseline="0" noProof="0" dirty="0" smtClean="0">
                          <a:noFill/>
                          <a:latin typeface="Cambria" pitchFamily="18" charset="0"/>
                          <a:cs typeface="Times New Roman"/>
                        </a:rPr>
                        <a:t> </a:t>
                      </a:r>
                      <a:r>
                        <a:rPr lang="en-US" sz="1000" b="0" noProof="0" dirty="0" smtClean="0">
                          <a:latin typeface="Cambria" pitchFamily="18" charset="0"/>
                        </a:rPr>
                        <a:t>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0.301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0.164</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-0.460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0.062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-0.172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0.045</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-0.261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0.204</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-0.056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Valence</a:t>
                      </a:r>
                      <a:r>
                        <a:rPr lang="en-US" sz="1000" b="0" baseline="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chemeClr val="tx1"/>
                          </a:solidFill>
                          <a:latin typeface="Cambria" pitchFamily="18" charset="0"/>
                          <a:ea typeface="Calibri"/>
                          <a:cs typeface="Times New Roman"/>
                        </a:rPr>
                        <a:t>0.378 </a:t>
                      </a:r>
                      <a:r>
                        <a:rPr lang="de-AT" sz="1000" dirty="0">
                          <a:solidFill>
                            <a:schemeClr val="tx1"/>
                          </a:solidFill>
                          <a:latin typeface="Cambria" pitchFamily="18" charset="0"/>
                          <a:ea typeface="Calibri"/>
                          <a:cs typeface="Times New Roman"/>
                        </a:rPr>
                        <a:t>**</a:t>
                      </a: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-0.004</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0.038</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r>
                        <a:rPr lang="en-US" sz="1000" b="0" dirty="0" smtClean="0">
                          <a:latin typeface="Cambria" pitchFamily="18" charset="0"/>
                        </a:rPr>
                        <a:t>Valence (partner)</a:t>
                      </a:r>
                      <a:endParaRPr lang="en-US" sz="1000" b="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-0.025</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0.058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0.235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-0.169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noProof="0" dirty="0" smtClean="0">
                          <a:latin typeface="Cambria" pitchFamily="18" charset="0"/>
                        </a:rPr>
                        <a:t>Activation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0.070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0.293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Activation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-0.150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-0.003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0.252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-0.196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0.188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0.135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0.146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0.118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AP/DD (phase 3)</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AD/DP (phase 3)</a:t>
                      </a: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5</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6</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7</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8</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latin typeface="Cambria" pitchFamily="18" charset="0"/>
                        </a:rPr>
                        <a:t>Predictors (phase 2)</a:t>
                      </a: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-0.024</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-0.212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-0.448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-0.075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0.205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-0.225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0.110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0.143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AP/DD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chemeClr val="tx1"/>
                          </a:solidFill>
                          <a:latin typeface="Cambria" pitchFamily="18" charset="0"/>
                          <a:ea typeface="Calibri"/>
                          <a:cs typeface="Times New Roman"/>
                        </a:rPr>
                        <a:t>0.341 </a:t>
                      </a:r>
                      <a:r>
                        <a:rPr lang="de-AT" sz="1000" dirty="0">
                          <a:solidFill>
                            <a:schemeClr val="tx1"/>
                          </a:solidFill>
                          <a:latin typeface="Cambria" pitchFamily="18" charset="0"/>
                          <a:ea typeface="Calibri"/>
                          <a:cs typeface="Times New Roman"/>
                        </a:rPr>
                        <a:t>**</a:t>
                      </a: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0.207</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AP/DD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-0.160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0.329</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AD/DP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-0.075</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914400" rtl="0" eaLnBrk="1" fontAlgn="auto" latinLnBrk="0" hangingPunct="1">
                        <a:lnSpc>
                          <a:spcPct val="150000"/>
                        </a:lnSpc>
                        <a:spcBef>
                          <a:spcPts val="0"/>
                        </a:spcBef>
                        <a:spcAft>
                          <a:spcPts val="0"/>
                        </a:spcAft>
                        <a:buClrTx/>
                        <a:buSzTx/>
                        <a:buFontTx/>
                        <a:buNone/>
                        <a:tabLst/>
                        <a:defRPr/>
                      </a:pPr>
                      <a:r>
                        <a:rPr lang="de-AT" sz="1000" dirty="0" smtClean="0">
                          <a:noFill/>
                          <a:latin typeface="Cambria" pitchFamily="18" charset="0"/>
                          <a:ea typeface="Calibri"/>
                          <a:cs typeface="Times New Roman"/>
                        </a:rPr>
                        <a:t>-</a:t>
                      </a:r>
                      <a:r>
                        <a:rPr lang="de-AT" sz="1000" dirty="0" smtClean="0">
                          <a:solidFill>
                            <a:schemeClr val="tx1"/>
                          </a:solidFill>
                          <a:latin typeface="Cambria" pitchFamily="18" charset="0"/>
                          <a:ea typeface="Calibri"/>
                          <a:cs typeface="Times New Roman"/>
                        </a:rPr>
                        <a:t>0.331</a:t>
                      </a:r>
                      <a:r>
                        <a:rPr lang="de-AT" sz="1000" baseline="0" dirty="0" smtClean="0">
                          <a:solidFill>
                            <a:schemeClr val="tx1"/>
                          </a:solidFill>
                          <a:latin typeface="Cambria" pitchFamily="18" charset="0"/>
                          <a:ea typeface="Calibri"/>
                          <a:cs typeface="Times New Roman"/>
                        </a:rPr>
                        <a:t> *</a:t>
                      </a:r>
                      <a:endParaRPr lang="de-AT" sz="1000" baseline="30000" dirty="0">
                        <a:solidFill>
                          <a:schemeClr val="tx1"/>
                        </a:solidFill>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0.097</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AD/DP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-0.056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0.067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0.316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0.142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0.108</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0.107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28"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3079993"/>
            <a:ext cx="3744416" cy="2232054"/>
          </a:xfrm>
          <a:prstGeom prst="rect">
            <a:avLst/>
          </a:prstGeom>
          <a:noFill/>
          <a:ln w="9525">
            <a:noFill/>
            <a:miter lim="800000"/>
            <a:headEnd/>
            <a:tailEnd/>
          </a:ln>
          <a:effectLst/>
        </p:spPr>
      </p:pic>
      <p:pic>
        <p:nvPicPr>
          <p:cNvPr id="29" name="Picture 6"/>
          <p:cNvPicPr>
            <a:picLocks noChangeAspect="1" noChangeArrowheads="1"/>
          </p:cNvPicPr>
          <p:nvPr/>
        </p:nvPicPr>
        <p:blipFill>
          <a:blip r:embed="rId4" cstate="print">
            <a:clrChange>
              <a:clrFrom>
                <a:srgbClr val="FFFFFF"/>
              </a:clrFrom>
              <a:clrTo>
                <a:srgbClr val="FFFFFF">
                  <a:alpha val="0"/>
                </a:srgbClr>
              </a:clrTo>
            </a:clrChange>
          </a:blip>
          <a:srcRect l="16464" t="17644" r="16464" b="17644"/>
          <a:stretch>
            <a:fillRect/>
          </a:stretch>
        </p:blipFill>
        <p:spPr bwMode="auto">
          <a:xfrm>
            <a:off x="6660232" y="3664921"/>
            <a:ext cx="1399503" cy="1260000"/>
          </a:xfrm>
          <a:prstGeom prst="rect">
            <a:avLst/>
          </a:prstGeom>
          <a:noFill/>
          <a:ln w="9525">
            <a:noFill/>
            <a:miter lim="800000"/>
            <a:headEnd/>
            <a:tailEnd/>
          </a:ln>
          <a:effectLst/>
        </p:spPr>
      </p:pic>
      <p:pic>
        <p:nvPicPr>
          <p:cNvPr id="30" name="Picture 5"/>
          <p:cNvPicPr>
            <a:picLocks noChangeAspect="1" noChangeArrowheads="1"/>
          </p:cNvPicPr>
          <p:nvPr/>
        </p:nvPicPr>
        <p:blipFill>
          <a:blip r:embed="rId5" cstate="print">
            <a:clrChange>
              <a:clrFrom>
                <a:srgbClr val="FFFFFF"/>
              </a:clrFrom>
              <a:clrTo>
                <a:srgbClr val="FFFFFF">
                  <a:alpha val="0"/>
                </a:srgbClr>
              </a:clrTo>
            </a:clrChange>
          </a:blip>
          <a:srcRect l="16464" t="17644" r="16464" b="17644"/>
          <a:stretch>
            <a:fillRect/>
          </a:stretch>
        </p:blipFill>
        <p:spPr bwMode="auto">
          <a:xfrm>
            <a:off x="6628926" y="3592913"/>
            <a:ext cx="1399458" cy="1260000"/>
          </a:xfrm>
          <a:prstGeom prst="rect">
            <a:avLst/>
          </a:prstGeom>
          <a:noFill/>
          <a:ln w="9525">
            <a:noFill/>
            <a:miter lim="800000"/>
            <a:headEnd/>
            <a:tailEnd/>
          </a:ln>
          <a:effectLst/>
        </p:spPr>
      </p:pic>
      <p:sp>
        <p:nvSpPr>
          <p:cNvPr id="80" name="Eingekerbter Richtungspfeil 79"/>
          <p:cNvSpPr/>
          <p:nvPr/>
        </p:nvSpPr>
        <p:spPr>
          <a:xfrm>
            <a:off x="5868144" y="1124744"/>
            <a:ext cx="1570458"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1" name="Eingekerbter Richtungspfeil 80"/>
          <p:cNvSpPr/>
          <p:nvPr/>
        </p:nvSpPr>
        <p:spPr>
          <a:xfrm>
            <a:off x="7294586" y="1124744"/>
            <a:ext cx="1368152" cy="288032"/>
          </a:xfrm>
          <a:prstGeom prst="chevron">
            <a:avLst/>
          </a:prstGeom>
          <a:solidFill>
            <a:srgbClr val="0066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2" name="Textfeld 81"/>
          <p:cNvSpPr txBox="1"/>
          <p:nvPr/>
        </p:nvSpPr>
        <p:spPr>
          <a:xfrm>
            <a:off x="6286474" y="1104999"/>
            <a:ext cx="792088" cy="307777"/>
          </a:xfrm>
          <a:prstGeom prst="rect">
            <a:avLst/>
          </a:prstGeom>
          <a:noFill/>
        </p:spPr>
        <p:txBody>
          <a:bodyPr wrap="square" rtlCol="0">
            <a:spAutoFit/>
          </a:bodyPr>
          <a:lstStyle/>
          <a:p>
            <a:r>
              <a:rPr lang="en-US" sz="1400" dirty="0" smtClean="0">
                <a:latin typeface="Cambria" pitchFamily="18" charset="0"/>
              </a:rPr>
              <a:t>Phase 2</a:t>
            </a:r>
            <a:endParaRPr lang="en-US" sz="1400" dirty="0">
              <a:latin typeface="Cambria" pitchFamily="18" charset="0"/>
            </a:endParaRPr>
          </a:p>
        </p:txBody>
      </p:sp>
      <p:sp>
        <p:nvSpPr>
          <p:cNvPr id="83" name="Textfeld 82"/>
          <p:cNvSpPr txBox="1"/>
          <p:nvPr/>
        </p:nvSpPr>
        <p:spPr>
          <a:xfrm>
            <a:off x="7582618" y="1104999"/>
            <a:ext cx="792088" cy="307777"/>
          </a:xfrm>
          <a:prstGeom prst="rect">
            <a:avLst/>
          </a:prstGeom>
          <a:noFill/>
        </p:spPr>
        <p:txBody>
          <a:bodyPr wrap="square" rtlCol="0">
            <a:spAutoFit/>
          </a:bodyPr>
          <a:lstStyle/>
          <a:p>
            <a:r>
              <a:rPr lang="en-US" sz="1400" dirty="0" smtClean="0">
                <a:latin typeface="Cambria" pitchFamily="18" charset="0"/>
              </a:rPr>
              <a:t>Phase 3</a:t>
            </a:r>
            <a:endParaRPr lang="en-US" sz="1400" dirty="0">
              <a:latin typeface="Cambria" pitchFamily="18" charset="0"/>
            </a:endParaRPr>
          </a:p>
        </p:txBody>
      </p:sp>
      <p:sp>
        <p:nvSpPr>
          <p:cNvPr id="84" name="Textfeld 83"/>
          <p:cNvSpPr txBox="1"/>
          <p:nvPr/>
        </p:nvSpPr>
        <p:spPr>
          <a:xfrm>
            <a:off x="5926434" y="1393031"/>
            <a:ext cx="1512168" cy="307777"/>
          </a:xfrm>
          <a:prstGeom prst="rect">
            <a:avLst/>
          </a:prstGeom>
          <a:noFill/>
        </p:spPr>
        <p:txBody>
          <a:bodyPr wrap="square" rtlCol="0">
            <a:spAutoFit/>
          </a:bodyPr>
          <a:lstStyle/>
          <a:p>
            <a:pPr algn="ctr"/>
            <a:r>
              <a:rPr lang="en-US" sz="1400" dirty="0" smtClean="0">
                <a:latin typeface="Cambria" pitchFamily="18" charset="0"/>
              </a:rPr>
              <a:t>Problem Solving</a:t>
            </a:r>
            <a:endParaRPr lang="en-US" sz="1400" dirty="0">
              <a:latin typeface="Cambria" pitchFamily="18" charset="0"/>
            </a:endParaRPr>
          </a:p>
        </p:txBody>
      </p:sp>
      <p:sp>
        <p:nvSpPr>
          <p:cNvPr id="85" name="Textfeld 84"/>
          <p:cNvSpPr txBox="1"/>
          <p:nvPr/>
        </p:nvSpPr>
        <p:spPr>
          <a:xfrm>
            <a:off x="7294586" y="1393031"/>
            <a:ext cx="1403648" cy="307777"/>
          </a:xfrm>
          <a:prstGeom prst="rect">
            <a:avLst/>
          </a:prstGeom>
          <a:noFill/>
        </p:spPr>
        <p:txBody>
          <a:bodyPr wrap="square" rtlCol="0">
            <a:spAutoFit/>
          </a:bodyPr>
          <a:lstStyle/>
          <a:p>
            <a:pPr algn="ctr"/>
            <a:r>
              <a:rPr lang="en-US" sz="1400" dirty="0" smtClean="0">
                <a:latin typeface="Cambria" pitchFamily="18" charset="0"/>
              </a:rPr>
              <a:t>Resolution</a:t>
            </a:r>
            <a:endParaRPr lang="en-US" sz="1400" dirty="0">
              <a:latin typeface="Cambria" pitchFamily="18" charset="0"/>
            </a:endParaRPr>
          </a:p>
        </p:txBody>
      </p:sp>
      <p:sp>
        <p:nvSpPr>
          <p:cNvPr id="86" name="Rechteck 85"/>
          <p:cNvSpPr/>
          <p:nvPr/>
        </p:nvSpPr>
        <p:spPr>
          <a:xfrm>
            <a:off x="5940153"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t-1</a:t>
            </a:r>
            <a:endParaRPr lang="en-US" sz="1200" baseline="-25000" dirty="0">
              <a:latin typeface="Cambria" pitchFamily="18" charset="0"/>
            </a:endParaRPr>
          </a:p>
        </p:txBody>
      </p:sp>
      <p:sp>
        <p:nvSpPr>
          <p:cNvPr id="87" name="Rechteck 86"/>
          <p:cNvSpPr/>
          <p:nvPr/>
        </p:nvSpPr>
        <p:spPr>
          <a:xfrm>
            <a:off x="5940153"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t-1</a:t>
            </a:r>
            <a:endParaRPr lang="en-US" sz="1200" baseline="-25000" dirty="0">
              <a:latin typeface="Cambria" pitchFamily="18" charset="0"/>
            </a:endParaRPr>
          </a:p>
        </p:txBody>
      </p:sp>
      <p:sp>
        <p:nvSpPr>
          <p:cNvPr id="88" name="Rechteck 87"/>
          <p:cNvSpPr/>
          <p:nvPr/>
        </p:nvSpPr>
        <p:spPr>
          <a:xfrm>
            <a:off x="7812360"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89" name="Rechteck 88"/>
          <p:cNvSpPr/>
          <p:nvPr/>
        </p:nvSpPr>
        <p:spPr>
          <a:xfrm>
            <a:off x="7812360"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90" name="Gerade Verbindung mit Pfeil 89"/>
          <p:cNvCxnSpPr>
            <a:stCxn id="86" idx="3"/>
            <a:endCxn id="88" idx="1"/>
          </p:cNvCxnSpPr>
          <p:nvPr/>
        </p:nvCxnSpPr>
        <p:spPr>
          <a:xfrm>
            <a:off x="6948265" y="1988840"/>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1" name="Gerade Verbindung mit Pfeil 90"/>
          <p:cNvCxnSpPr>
            <a:stCxn id="87" idx="3"/>
            <a:endCxn id="89" idx="1"/>
          </p:cNvCxnSpPr>
          <p:nvPr/>
        </p:nvCxnSpPr>
        <p:spPr>
          <a:xfrm>
            <a:off x="6948265" y="2420888"/>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2" name="Gerade Verbindung mit Pfeil 91"/>
          <p:cNvCxnSpPr>
            <a:stCxn id="87" idx="3"/>
            <a:endCxn id="88" idx="1"/>
          </p:cNvCxnSpPr>
          <p:nvPr/>
        </p:nvCxnSpPr>
        <p:spPr>
          <a:xfrm flipV="1">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93" name="Gerade Verbindung mit Pfeil 92"/>
          <p:cNvCxnSpPr>
            <a:stCxn id="86" idx="3"/>
            <a:endCxn id="89" idx="1"/>
          </p:cNvCxnSpPr>
          <p:nvPr/>
        </p:nvCxnSpPr>
        <p:spPr>
          <a:xfrm>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sp>
        <p:nvSpPr>
          <p:cNvPr id="44" name="Ellipse 43"/>
          <p:cNvSpPr>
            <a:spLocks noChangeAspect="1"/>
          </p:cNvSpPr>
          <p:nvPr/>
        </p:nvSpPr>
        <p:spPr>
          <a:xfrm>
            <a:off x="8107902" y="5719658"/>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45" name="Gerade Verbindung 44"/>
          <p:cNvCxnSpPr>
            <a:stCxn id="44" idx="2"/>
            <a:endCxn id="44" idx="6"/>
          </p:cNvCxnSpPr>
          <p:nvPr/>
        </p:nvCxnSpPr>
        <p:spPr>
          <a:xfrm>
            <a:off x="8107902" y="6092014"/>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5"/>
          <p:cNvCxnSpPr>
            <a:stCxn id="44" idx="0"/>
            <a:endCxn id="44" idx="4"/>
          </p:cNvCxnSpPr>
          <p:nvPr/>
        </p:nvCxnSpPr>
        <p:spPr>
          <a:xfrm>
            <a:off x="8480299" y="5719658"/>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a:stCxn id="44" idx="1"/>
            <a:endCxn id="44" idx="5"/>
          </p:cNvCxnSpPr>
          <p:nvPr/>
        </p:nvCxnSpPr>
        <p:spPr>
          <a:xfrm>
            <a:off x="8216975"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Gerade Verbindung 47"/>
          <p:cNvCxnSpPr>
            <a:stCxn id="44" idx="3"/>
            <a:endCxn id="44" idx="7"/>
          </p:cNvCxnSpPr>
          <p:nvPr/>
        </p:nvCxnSpPr>
        <p:spPr>
          <a:xfrm flipV="1">
            <a:off x="8216975"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7452320" y="5960313"/>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50" name="Textfeld 49"/>
          <p:cNvSpPr txBox="1"/>
          <p:nvPr/>
        </p:nvSpPr>
        <p:spPr>
          <a:xfrm>
            <a:off x="8060608" y="5456257"/>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51" name="Textfeld 50"/>
          <p:cNvSpPr txBox="1"/>
          <p:nvPr/>
        </p:nvSpPr>
        <p:spPr>
          <a:xfrm>
            <a:off x="8716872" y="5672281"/>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52" name="Textfeld 51"/>
          <p:cNvSpPr txBox="1"/>
          <p:nvPr/>
        </p:nvSpPr>
        <p:spPr>
          <a:xfrm>
            <a:off x="7852776" y="5672281"/>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53" name="Textfeld 52"/>
          <p:cNvSpPr txBox="1"/>
          <p:nvPr/>
        </p:nvSpPr>
        <p:spPr>
          <a:xfrm>
            <a:off x="8716872" y="6248345"/>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54" name="Textfeld 53"/>
          <p:cNvSpPr txBox="1"/>
          <p:nvPr/>
        </p:nvSpPr>
        <p:spPr>
          <a:xfrm>
            <a:off x="7852776" y="6248345"/>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55" name="Textfeld 54"/>
          <p:cNvSpPr txBox="1"/>
          <p:nvPr/>
        </p:nvSpPr>
        <p:spPr>
          <a:xfrm>
            <a:off x="5364088" y="6309320"/>
            <a:ext cx="2088232" cy="246221"/>
          </a:xfrm>
          <a:prstGeom prst="rect">
            <a:avLst/>
          </a:prstGeom>
          <a:noFill/>
        </p:spPr>
        <p:txBody>
          <a:bodyPr wrap="square" rtlCol="0">
            <a:spAutoFit/>
          </a:bodyPr>
          <a:lstStyle/>
          <a:p>
            <a:r>
              <a:rPr lang="en-US" sz="1000" dirty="0" smtClean="0">
                <a:latin typeface="Cambria" pitchFamily="18" charset="0"/>
              </a:rPr>
              <a:t>*** p&lt;.01; ** p&lt;.05; * p&lt;.10</a:t>
            </a:r>
            <a:endParaRPr lang="en-US" sz="1000" dirty="0">
              <a:latin typeface="Cambria" pitchFamily="18" charset="0"/>
            </a:endParaRPr>
          </a:p>
        </p:txBody>
      </p:sp>
      <p:sp>
        <p:nvSpPr>
          <p:cNvPr id="34" name="Foliennummernplatzhalter 3"/>
          <p:cNvSpPr>
            <a:spLocks noGrp="1"/>
          </p:cNvSpPr>
          <p:nvPr>
            <p:ph type="sldNum" sz="quarter" idx="4"/>
          </p:nvPr>
        </p:nvSpPr>
        <p:spPr>
          <a:xfrm>
            <a:off x="8172400" y="6597352"/>
            <a:ext cx="730424" cy="260648"/>
          </a:xfrm>
        </p:spPr>
        <p:txBody>
          <a:bodyPr/>
          <a:lstStyle/>
          <a:p>
            <a:r>
              <a:rPr lang="en-US" dirty="0"/>
              <a:t>7</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188640"/>
            <a:ext cx="7705228" cy="504825"/>
          </a:xfrm>
        </p:spPr>
        <p:txBody>
          <a:bodyPr>
            <a:normAutofit fontScale="90000"/>
          </a:bodyPr>
          <a:lstStyle/>
          <a:p>
            <a:r>
              <a:rPr lang="en-US" dirty="0" smtClean="0"/>
              <a:t>Results: Actor and Partner Effects of Affective Behaviors between Phases – Successful Negotiations</a:t>
            </a:r>
            <a:endParaRPr lang="en-US" dirty="0"/>
          </a:p>
        </p:txBody>
      </p:sp>
      <p:graphicFrame>
        <p:nvGraphicFramePr>
          <p:cNvPr id="33" name="Tabelle 32"/>
          <p:cNvGraphicFramePr>
            <a:graphicFrameLocks noGrp="1"/>
          </p:cNvGraphicFramePr>
          <p:nvPr/>
        </p:nvGraphicFramePr>
        <p:xfrm>
          <a:off x="467544" y="836712"/>
          <a:ext cx="4896176" cy="5669279"/>
        </p:xfrm>
        <a:graphic>
          <a:graphicData uri="http://schemas.openxmlformats.org/drawingml/2006/table">
            <a:tbl>
              <a:tblPr firstRow="1" bandRow="1">
                <a:tableStyleId>{5940675A-B579-460E-94D1-54222C63F5DA}</a:tableStyleId>
              </a:tblPr>
              <a:tblGrid>
                <a:gridCol w="1584176"/>
                <a:gridCol w="828000"/>
                <a:gridCol w="828000"/>
                <a:gridCol w="828000"/>
                <a:gridCol w="828000"/>
              </a:tblGrid>
              <a:tr h="25200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5. </a:t>
                      </a:r>
                      <a:r>
                        <a:rPr lang="en-US" sz="1400" b="1" noProof="0" dirty="0" smtClean="0">
                          <a:solidFill>
                            <a:schemeClr val="tx1"/>
                          </a:solidFill>
                          <a:latin typeface="Cambria" pitchFamily="18" charset="0"/>
                        </a:rPr>
                        <a:t>APIMs</a:t>
                      </a:r>
                      <a:r>
                        <a:rPr lang="en-US" sz="1400" b="1" noProof="0" dirty="0" smtClean="0">
                          <a:latin typeface="Cambria" pitchFamily="18" charset="0"/>
                        </a:rPr>
                        <a:t> (Actor-Partner Interdependence Models)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Valence (phase 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Activation (phase 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9</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1" noProof="0" dirty="0" smtClean="0">
                          <a:latin typeface="Cambria" pitchFamily="18" charset="0"/>
                        </a:rPr>
                        <a:t>Model 10</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11</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12</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noProof="0" dirty="0" smtClean="0">
                          <a:latin typeface="Cambria" pitchFamily="18" charset="0"/>
                        </a:rPr>
                        <a:t>Predictors (phase 2)</a:t>
                      </a:r>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AT" sz="1000" b="0" baseline="0" noProof="0" dirty="0" smtClean="0">
                          <a:noFill/>
                          <a:latin typeface="Cambria" pitchFamily="18" charset="0"/>
                          <a:cs typeface="Times New Roman"/>
                        </a:rPr>
                        <a:t> </a:t>
                      </a:r>
                      <a:r>
                        <a:rPr lang="en-US" sz="1000" b="0" noProof="0" dirty="0" smtClean="0">
                          <a:latin typeface="Cambria" pitchFamily="18" charset="0"/>
                        </a:rPr>
                        <a:t>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-0.060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0.182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0.035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-0.190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0.580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0.053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-0.149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0.326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-0.095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-0.076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9900"/>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Valence</a:t>
                      </a:r>
                      <a:r>
                        <a:rPr lang="en-US" sz="1000" b="0" baseline="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0.480</a:t>
                      </a:r>
                      <a:r>
                        <a:rPr lang="de-AT" sz="1000" baseline="0" dirty="0" smtClean="0">
                          <a:solidFill>
                            <a:srgbClr val="000000"/>
                          </a:solidFill>
                          <a:latin typeface="Cambria" pitchFamily="18" charset="0"/>
                          <a:ea typeface="Calibri"/>
                          <a:cs typeface="Times New Roman"/>
                        </a:rPr>
                        <a:t> *</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0.616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-0.419</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solidFill>
                        <a:srgbClr val="FF99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chemeClr val="tx1"/>
                          </a:solidFill>
                          <a:latin typeface="Cambria" pitchFamily="18" charset="0"/>
                          <a:ea typeface="Calibri"/>
                          <a:cs typeface="Times New Roman"/>
                        </a:rPr>
                        <a:t>0.614</a:t>
                      </a:r>
                      <a:r>
                        <a:rPr lang="de-AT" sz="1000" baseline="0" dirty="0" smtClean="0">
                          <a:solidFill>
                            <a:schemeClr val="tx1"/>
                          </a:solidFill>
                          <a:latin typeface="Cambria" pitchFamily="18" charset="0"/>
                          <a:ea typeface="Calibri"/>
                          <a:cs typeface="Times New Roman"/>
                        </a:rPr>
                        <a:t> *</a:t>
                      </a:r>
                      <a:endParaRPr lang="de-AT" sz="1000" dirty="0">
                        <a:solidFill>
                          <a:schemeClr val="tx1"/>
                        </a:solidFill>
                        <a:latin typeface="Cambria" pitchFamily="18" charset="0"/>
                        <a:ea typeface="Calibri"/>
                        <a:cs typeface="Times New Roman"/>
                      </a:endParaRPr>
                    </a:p>
                  </a:txBody>
                  <a:tcPr marL="68580" marR="68580" marT="0" marB="0"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r>
                        <a:rPr lang="en-US" sz="1000" b="0" dirty="0" smtClean="0">
                          <a:latin typeface="Cambria" pitchFamily="18" charset="0"/>
                        </a:rPr>
                        <a:t>Valence (partner)</a:t>
                      </a:r>
                      <a:endParaRPr lang="en-US" sz="1000" b="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0.120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0.639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noProof="0" dirty="0" smtClean="0">
                          <a:latin typeface="Cambria" pitchFamily="18" charset="0"/>
                        </a:rPr>
                        <a:t>Activation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0.314</a:t>
                      </a:r>
                      <a:r>
                        <a:rPr lang="de-AT" sz="1000" baseline="0" dirty="0" smtClean="0">
                          <a:solidFill>
                            <a:srgbClr val="000000"/>
                          </a:solidFill>
                          <a:latin typeface="Cambria" pitchFamily="18" charset="0"/>
                          <a:ea typeface="Calibri"/>
                          <a:cs typeface="Times New Roman"/>
                        </a:rPr>
                        <a:t> *</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-0.266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Activation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0.355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-0.636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0.499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0.339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0.362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0.284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0.373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AP/DD (phase 3)</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AD/DP (phase 3)</a:t>
                      </a: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14</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15</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16</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latin typeface="Cambria" pitchFamily="18" charset="0"/>
                        </a:rPr>
                        <a:t>Predictors (phase 2)</a:t>
                      </a: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0.089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0.279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-0.132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0.429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0.137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-0.391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-0.172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-0.302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AP/DD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0.498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-0.611 *</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AP/DD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0.739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-0.048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rgbClr val="FF9900"/>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0.393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0.467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AD/DP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0.124</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chemeClr val="tx1"/>
                          </a:solidFill>
                          <a:latin typeface="Cambria" pitchFamily="18" charset="0"/>
                          <a:ea typeface="Calibri"/>
                          <a:cs typeface="Times New Roman"/>
                        </a:rPr>
                        <a:t>-0.734 *</a:t>
                      </a:r>
                    </a:p>
                  </a:txBody>
                  <a:tcPr marL="68580" marR="68580" marT="0" marB="0" anchor="ctr">
                    <a:lnL w="12700" cap="flat" cmpd="sng" algn="ctr">
                      <a:solidFill>
                        <a:srgbClr val="FF9900"/>
                      </a:solidFill>
                      <a:prstDash val="solid"/>
                      <a:round/>
                      <a:headEnd type="none" w="med" len="med"/>
                      <a:tailEnd type="none" w="med" len="med"/>
                    </a:lnL>
                    <a:lnR w="12700" cap="flat" cmpd="sng" algn="ctr">
                      <a:solidFill>
                        <a:srgbClr val="FF9900"/>
                      </a:solidFill>
                      <a:prstDash val="solid"/>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rgbClr val="FF99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0.296</a:t>
                      </a:r>
                      <a:endParaRPr lang="de-AT" sz="1000" dirty="0">
                        <a:latin typeface="Cambria" pitchFamily="18" charset="0"/>
                        <a:ea typeface="Calibri"/>
                        <a:cs typeface="Times New Roman"/>
                      </a:endParaRPr>
                    </a:p>
                  </a:txBody>
                  <a:tcPr marL="68580" marR="68580" marT="0" marB="0" anchor="ctr">
                    <a:lnL w="12700" cap="flat" cmpd="sng" algn="ctr">
                      <a:solidFill>
                        <a:srgbClr val="FF9900"/>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AD/DP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0.107</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rgbClr val="FF99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-0.271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0.534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0.479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0.443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0.286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0.092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8" name="Rechteck 97"/>
          <p:cNvSpPr/>
          <p:nvPr/>
        </p:nvSpPr>
        <p:spPr>
          <a:xfrm>
            <a:off x="5940153"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t-1</a:t>
            </a:r>
            <a:endParaRPr lang="en-US" sz="1200" baseline="-25000" dirty="0">
              <a:latin typeface="Cambria" pitchFamily="18" charset="0"/>
            </a:endParaRPr>
          </a:p>
        </p:txBody>
      </p:sp>
      <p:sp>
        <p:nvSpPr>
          <p:cNvPr id="99" name="Rechteck 98"/>
          <p:cNvSpPr/>
          <p:nvPr/>
        </p:nvSpPr>
        <p:spPr>
          <a:xfrm>
            <a:off x="5940153"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t-1</a:t>
            </a:r>
            <a:endParaRPr lang="en-US" sz="1200" baseline="-25000" dirty="0">
              <a:latin typeface="Cambria" pitchFamily="18" charset="0"/>
            </a:endParaRPr>
          </a:p>
        </p:txBody>
      </p:sp>
      <p:sp>
        <p:nvSpPr>
          <p:cNvPr id="100" name="Rechteck 99"/>
          <p:cNvSpPr/>
          <p:nvPr/>
        </p:nvSpPr>
        <p:spPr>
          <a:xfrm>
            <a:off x="7812360"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01" name="Rechteck 100"/>
          <p:cNvSpPr/>
          <p:nvPr/>
        </p:nvSpPr>
        <p:spPr>
          <a:xfrm>
            <a:off x="7812360"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102" name="Gerade Verbindung mit Pfeil 101"/>
          <p:cNvCxnSpPr>
            <a:stCxn id="98" idx="3"/>
            <a:endCxn id="100" idx="1"/>
          </p:cNvCxnSpPr>
          <p:nvPr/>
        </p:nvCxnSpPr>
        <p:spPr>
          <a:xfrm>
            <a:off x="6948265" y="1988840"/>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3" name="Gerade Verbindung mit Pfeil 102"/>
          <p:cNvCxnSpPr>
            <a:stCxn id="99" idx="3"/>
            <a:endCxn id="101" idx="1"/>
          </p:cNvCxnSpPr>
          <p:nvPr/>
        </p:nvCxnSpPr>
        <p:spPr>
          <a:xfrm>
            <a:off x="6948265" y="2420888"/>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a:stCxn id="99" idx="3"/>
            <a:endCxn id="100" idx="1"/>
          </p:cNvCxnSpPr>
          <p:nvPr/>
        </p:nvCxnSpPr>
        <p:spPr>
          <a:xfrm flipV="1">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Gerade Verbindung mit Pfeil 104"/>
          <p:cNvCxnSpPr>
            <a:stCxn id="98" idx="3"/>
            <a:endCxn id="101" idx="1"/>
          </p:cNvCxnSpPr>
          <p:nvPr/>
        </p:nvCxnSpPr>
        <p:spPr>
          <a:xfrm>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34"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3081600"/>
            <a:ext cx="3744416" cy="2232054"/>
          </a:xfrm>
          <a:prstGeom prst="rect">
            <a:avLst/>
          </a:prstGeom>
          <a:noFill/>
          <a:ln w="9525">
            <a:noFill/>
            <a:miter lim="800000"/>
            <a:headEnd/>
            <a:tailEnd/>
          </a:ln>
          <a:effectLst/>
        </p:spPr>
      </p:pic>
      <p:pic>
        <p:nvPicPr>
          <p:cNvPr id="35" name="Picture 2"/>
          <p:cNvPicPr>
            <a:picLocks noChangeAspect="1" noChangeArrowheads="1"/>
          </p:cNvPicPr>
          <p:nvPr/>
        </p:nvPicPr>
        <p:blipFill>
          <a:blip r:embed="rId4" cstate="print">
            <a:clrChange>
              <a:clrFrom>
                <a:srgbClr val="FFFFFF"/>
              </a:clrFrom>
              <a:clrTo>
                <a:srgbClr val="FFFFFF">
                  <a:alpha val="0"/>
                </a:srgbClr>
              </a:clrTo>
            </a:clrChange>
          </a:blip>
          <a:srcRect l="10976" t="11763" r="10976" b="11763"/>
          <a:stretch>
            <a:fillRect/>
          </a:stretch>
        </p:blipFill>
        <p:spPr bwMode="auto">
          <a:xfrm>
            <a:off x="6807899" y="3681168"/>
            <a:ext cx="1220485" cy="1115984"/>
          </a:xfrm>
          <a:prstGeom prst="rect">
            <a:avLst/>
          </a:prstGeom>
          <a:noFill/>
          <a:ln w="9525">
            <a:noFill/>
            <a:miter lim="800000"/>
            <a:headEnd/>
            <a:tailEnd/>
          </a:ln>
          <a:effectLst/>
        </p:spPr>
      </p:pic>
      <p:pic>
        <p:nvPicPr>
          <p:cNvPr id="36" name="Picture 3"/>
          <p:cNvPicPr>
            <a:picLocks noChangeAspect="1" noChangeArrowheads="1"/>
          </p:cNvPicPr>
          <p:nvPr/>
        </p:nvPicPr>
        <p:blipFill>
          <a:blip r:embed="rId5" cstate="print">
            <a:clrChange>
              <a:clrFrom>
                <a:srgbClr val="FFFFFF"/>
              </a:clrFrom>
              <a:clrTo>
                <a:srgbClr val="FFFFFF">
                  <a:alpha val="0"/>
                </a:srgbClr>
              </a:clrTo>
            </a:clrChange>
          </a:blip>
          <a:srcRect l="10976" t="11763" r="10976" b="11763"/>
          <a:stretch>
            <a:fillRect/>
          </a:stretch>
        </p:blipFill>
        <p:spPr bwMode="auto">
          <a:xfrm>
            <a:off x="6807899" y="3645024"/>
            <a:ext cx="1220485" cy="1115984"/>
          </a:xfrm>
          <a:prstGeom prst="rect">
            <a:avLst/>
          </a:prstGeom>
          <a:noFill/>
          <a:ln w="9525">
            <a:noFill/>
            <a:miter lim="800000"/>
            <a:headEnd/>
            <a:tailEnd/>
          </a:ln>
          <a:effectLst/>
        </p:spPr>
      </p:pic>
      <p:sp>
        <p:nvSpPr>
          <p:cNvPr id="37" name="Eingekerbter Richtungspfeil 36"/>
          <p:cNvSpPr/>
          <p:nvPr/>
        </p:nvSpPr>
        <p:spPr>
          <a:xfrm>
            <a:off x="5868144" y="1124744"/>
            <a:ext cx="1570458"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 name="Eingekerbter Richtungspfeil 37"/>
          <p:cNvSpPr/>
          <p:nvPr/>
        </p:nvSpPr>
        <p:spPr>
          <a:xfrm>
            <a:off x="7294586" y="1124744"/>
            <a:ext cx="1368152" cy="288032"/>
          </a:xfrm>
          <a:prstGeom prst="chevron">
            <a:avLst/>
          </a:prstGeom>
          <a:solidFill>
            <a:srgbClr val="0066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Textfeld 38"/>
          <p:cNvSpPr txBox="1"/>
          <p:nvPr/>
        </p:nvSpPr>
        <p:spPr>
          <a:xfrm>
            <a:off x="6286474" y="1104999"/>
            <a:ext cx="792088" cy="307777"/>
          </a:xfrm>
          <a:prstGeom prst="rect">
            <a:avLst/>
          </a:prstGeom>
          <a:noFill/>
        </p:spPr>
        <p:txBody>
          <a:bodyPr wrap="square" rtlCol="0">
            <a:spAutoFit/>
          </a:bodyPr>
          <a:lstStyle/>
          <a:p>
            <a:r>
              <a:rPr lang="en-US" sz="1400" dirty="0" smtClean="0">
                <a:latin typeface="Cambria" pitchFamily="18" charset="0"/>
              </a:rPr>
              <a:t>Phase 2</a:t>
            </a:r>
            <a:endParaRPr lang="en-US" sz="1400" dirty="0">
              <a:latin typeface="Cambria" pitchFamily="18" charset="0"/>
            </a:endParaRPr>
          </a:p>
        </p:txBody>
      </p:sp>
      <p:sp>
        <p:nvSpPr>
          <p:cNvPr id="40" name="Textfeld 39"/>
          <p:cNvSpPr txBox="1"/>
          <p:nvPr/>
        </p:nvSpPr>
        <p:spPr>
          <a:xfrm>
            <a:off x="7582618" y="1104999"/>
            <a:ext cx="792088" cy="307777"/>
          </a:xfrm>
          <a:prstGeom prst="rect">
            <a:avLst/>
          </a:prstGeom>
          <a:noFill/>
        </p:spPr>
        <p:txBody>
          <a:bodyPr wrap="square" rtlCol="0">
            <a:spAutoFit/>
          </a:bodyPr>
          <a:lstStyle/>
          <a:p>
            <a:r>
              <a:rPr lang="en-US" sz="1400" dirty="0" smtClean="0">
                <a:latin typeface="Cambria" pitchFamily="18" charset="0"/>
              </a:rPr>
              <a:t>Phase 3</a:t>
            </a:r>
            <a:endParaRPr lang="en-US" sz="1400" dirty="0">
              <a:latin typeface="Cambria" pitchFamily="18" charset="0"/>
            </a:endParaRPr>
          </a:p>
        </p:txBody>
      </p:sp>
      <p:sp>
        <p:nvSpPr>
          <p:cNvPr id="41" name="Textfeld 40"/>
          <p:cNvSpPr txBox="1"/>
          <p:nvPr/>
        </p:nvSpPr>
        <p:spPr>
          <a:xfrm>
            <a:off x="5926434" y="1393031"/>
            <a:ext cx="1512168" cy="307777"/>
          </a:xfrm>
          <a:prstGeom prst="rect">
            <a:avLst/>
          </a:prstGeom>
          <a:noFill/>
        </p:spPr>
        <p:txBody>
          <a:bodyPr wrap="square" rtlCol="0">
            <a:spAutoFit/>
          </a:bodyPr>
          <a:lstStyle/>
          <a:p>
            <a:pPr algn="ctr"/>
            <a:r>
              <a:rPr lang="en-US" sz="1400" dirty="0" smtClean="0">
                <a:latin typeface="Cambria" pitchFamily="18" charset="0"/>
              </a:rPr>
              <a:t>Problem Solving</a:t>
            </a:r>
            <a:endParaRPr lang="en-US" sz="1400" dirty="0">
              <a:latin typeface="Cambria" pitchFamily="18" charset="0"/>
            </a:endParaRPr>
          </a:p>
        </p:txBody>
      </p:sp>
      <p:sp>
        <p:nvSpPr>
          <p:cNvPr id="42" name="Textfeld 41"/>
          <p:cNvSpPr txBox="1"/>
          <p:nvPr/>
        </p:nvSpPr>
        <p:spPr>
          <a:xfrm>
            <a:off x="7294586" y="1393031"/>
            <a:ext cx="1403648" cy="307777"/>
          </a:xfrm>
          <a:prstGeom prst="rect">
            <a:avLst/>
          </a:prstGeom>
          <a:noFill/>
        </p:spPr>
        <p:txBody>
          <a:bodyPr wrap="square" rtlCol="0">
            <a:spAutoFit/>
          </a:bodyPr>
          <a:lstStyle/>
          <a:p>
            <a:pPr algn="ctr"/>
            <a:r>
              <a:rPr lang="en-US" sz="1400" dirty="0" smtClean="0">
                <a:latin typeface="Cambria" pitchFamily="18" charset="0"/>
              </a:rPr>
              <a:t>Resolution</a:t>
            </a:r>
            <a:endParaRPr lang="en-US" sz="1400" dirty="0">
              <a:latin typeface="Cambria" pitchFamily="18" charset="0"/>
            </a:endParaRPr>
          </a:p>
        </p:txBody>
      </p:sp>
      <p:sp>
        <p:nvSpPr>
          <p:cNvPr id="44" name="Ellipse 43"/>
          <p:cNvSpPr>
            <a:spLocks noChangeAspect="1"/>
          </p:cNvSpPr>
          <p:nvPr/>
        </p:nvSpPr>
        <p:spPr>
          <a:xfrm>
            <a:off x="8107902" y="5719658"/>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45" name="Gerade Verbindung 44"/>
          <p:cNvCxnSpPr>
            <a:stCxn id="44" idx="2"/>
            <a:endCxn id="44" idx="6"/>
          </p:cNvCxnSpPr>
          <p:nvPr/>
        </p:nvCxnSpPr>
        <p:spPr>
          <a:xfrm>
            <a:off x="8107902" y="6092014"/>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5"/>
          <p:cNvCxnSpPr>
            <a:stCxn id="44" idx="0"/>
            <a:endCxn id="44" idx="4"/>
          </p:cNvCxnSpPr>
          <p:nvPr/>
        </p:nvCxnSpPr>
        <p:spPr>
          <a:xfrm>
            <a:off x="8480299" y="5719658"/>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a:stCxn id="44" idx="1"/>
            <a:endCxn id="44" idx="5"/>
          </p:cNvCxnSpPr>
          <p:nvPr/>
        </p:nvCxnSpPr>
        <p:spPr>
          <a:xfrm>
            <a:off x="8216975"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Gerade Verbindung 47"/>
          <p:cNvCxnSpPr>
            <a:stCxn id="44" idx="3"/>
            <a:endCxn id="44" idx="7"/>
          </p:cNvCxnSpPr>
          <p:nvPr/>
        </p:nvCxnSpPr>
        <p:spPr>
          <a:xfrm flipV="1">
            <a:off x="8216975"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7452320" y="5960313"/>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50" name="Textfeld 49"/>
          <p:cNvSpPr txBox="1"/>
          <p:nvPr/>
        </p:nvSpPr>
        <p:spPr>
          <a:xfrm>
            <a:off x="8060608" y="5456257"/>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51" name="Textfeld 50"/>
          <p:cNvSpPr txBox="1"/>
          <p:nvPr/>
        </p:nvSpPr>
        <p:spPr>
          <a:xfrm>
            <a:off x="8716872" y="5672281"/>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52" name="Textfeld 51"/>
          <p:cNvSpPr txBox="1"/>
          <p:nvPr/>
        </p:nvSpPr>
        <p:spPr>
          <a:xfrm>
            <a:off x="7852776" y="5672281"/>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53" name="Textfeld 52"/>
          <p:cNvSpPr txBox="1"/>
          <p:nvPr/>
        </p:nvSpPr>
        <p:spPr>
          <a:xfrm>
            <a:off x="8716872" y="6248345"/>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54" name="Textfeld 53"/>
          <p:cNvSpPr txBox="1"/>
          <p:nvPr/>
        </p:nvSpPr>
        <p:spPr>
          <a:xfrm>
            <a:off x="7852776" y="6248345"/>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55" name="Textfeld 54"/>
          <p:cNvSpPr txBox="1"/>
          <p:nvPr/>
        </p:nvSpPr>
        <p:spPr>
          <a:xfrm>
            <a:off x="5364088" y="6309320"/>
            <a:ext cx="2088232" cy="246221"/>
          </a:xfrm>
          <a:prstGeom prst="rect">
            <a:avLst/>
          </a:prstGeom>
          <a:noFill/>
        </p:spPr>
        <p:txBody>
          <a:bodyPr wrap="square" rtlCol="0">
            <a:spAutoFit/>
          </a:bodyPr>
          <a:lstStyle/>
          <a:p>
            <a:r>
              <a:rPr lang="en-US" sz="1000" dirty="0" smtClean="0">
                <a:latin typeface="Cambria" pitchFamily="18" charset="0"/>
              </a:rPr>
              <a:t>*** p&lt;.01; ** p&lt;.05; * p&lt;.10</a:t>
            </a:r>
            <a:endParaRPr lang="en-US" sz="1000" dirty="0">
              <a:latin typeface="Cambria" pitchFamily="18" charset="0"/>
            </a:endParaRPr>
          </a:p>
        </p:txBody>
      </p:sp>
      <p:sp>
        <p:nvSpPr>
          <p:cNvPr id="56" name="Foliennummernplatzhalter 3"/>
          <p:cNvSpPr>
            <a:spLocks noGrp="1"/>
          </p:cNvSpPr>
          <p:nvPr>
            <p:ph type="sldNum" sz="quarter" idx="4"/>
          </p:nvPr>
        </p:nvSpPr>
        <p:spPr>
          <a:xfrm>
            <a:off x="8172400" y="6597352"/>
            <a:ext cx="730424" cy="260648"/>
          </a:xfrm>
        </p:spPr>
        <p:txBody>
          <a:bodyPr/>
          <a:lstStyle/>
          <a:p>
            <a:r>
              <a:rPr lang="en-US" dirty="0" smtClean="0"/>
              <a:t>8</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188640"/>
            <a:ext cx="7705228" cy="504825"/>
          </a:xfrm>
        </p:spPr>
        <p:txBody>
          <a:bodyPr>
            <a:normAutofit fontScale="90000"/>
          </a:bodyPr>
          <a:lstStyle/>
          <a:p>
            <a:r>
              <a:rPr lang="en-US" dirty="0" smtClean="0"/>
              <a:t>Results: Actor and Partner Effects of Affective Behaviors between Phases – Successful Negotiations</a:t>
            </a:r>
            <a:endParaRPr lang="en-US" dirty="0"/>
          </a:p>
        </p:txBody>
      </p:sp>
      <p:graphicFrame>
        <p:nvGraphicFramePr>
          <p:cNvPr id="33" name="Tabelle 32"/>
          <p:cNvGraphicFramePr>
            <a:graphicFrameLocks noGrp="1"/>
          </p:cNvGraphicFramePr>
          <p:nvPr/>
        </p:nvGraphicFramePr>
        <p:xfrm>
          <a:off x="467544" y="836712"/>
          <a:ext cx="4896176" cy="5669279"/>
        </p:xfrm>
        <a:graphic>
          <a:graphicData uri="http://schemas.openxmlformats.org/drawingml/2006/table">
            <a:tbl>
              <a:tblPr firstRow="1" bandRow="1">
                <a:tableStyleId>{5940675A-B579-460E-94D1-54222C63F5DA}</a:tableStyleId>
              </a:tblPr>
              <a:tblGrid>
                <a:gridCol w="1584176"/>
                <a:gridCol w="828000"/>
                <a:gridCol w="828000"/>
                <a:gridCol w="828000"/>
                <a:gridCol w="828000"/>
              </a:tblGrid>
              <a:tr h="25200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5. </a:t>
                      </a:r>
                      <a:r>
                        <a:rPr lang="en-US" sz="1400" b="1" noProof="0" dirty="0" smtClean="0">
                          <a:solidFill>
                            <a:schemeClr val="tx1"/>
                          </a:solidFill>
                          <a:latin typeface="Cambria" pitchFamily="18" charset="0"/>
                        </a:rPr>
                        <a:t>APIMs</a:t>
                      </a:r>
                      <a:r>
                        <a:rPr lang="en-US" sz="1400" b="1" noProof="0" dirty="0" smtClean="0">
                          <a:latin typeface="Cambria" pitchFamily="18" charset="0"/>
                        </a:rPr>
                        <a:t> (Actor-Partner Interdependence Models)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Valence (phase 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Activation (phase 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9</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1" noProof="0" dirty="0" smtClean="0">
                          <a:latin typeface="Cambria" pitchFamily="18" charset="0"/>
                        </a:rPr>
                        <a:t>Model 10</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11</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12</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noProof="0" dirty="0" smtClean="0">
                          <a:latin typeface="Cambria" pitchFamily="18" charset="0"/>
                        </a:rPr>
                        <a:t>Predictors (phase 2)</a:t>
                      </a:r>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AT" sz="1000" b="0" baseline="0" noProof="0" dirty="0" smtClean="0">
                          <a:noFill/>
                          <a:latin typeface="Cambria" pitchFamily="18" charset="0"/>
                          <a:cs typeface="Times New Roman"/>
                        </a:rPr>
                        <a:t> </a:t>
                      </a:r>
                      <a:r>
                        <a:rPr lang="en-US" sz="1000" b="0" noProof="0" dirty="0" smtClean="0">
                          <a:latin typeface="Cambria" pitchFamily="18" charset="0"/>
                        </a:rPr>
                        <a:t>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-0.060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0.182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0.035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-0.190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0.580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0.053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-0.149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0.326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-0.095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-0.076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Valence</a:t>
                      </a:r>
                      <a:r>
                        <a:rPr lang="en-US" sz="1000" b="0" baseline="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0.480</a:t>
                      </a:r>
                      <a:r>
                        <a:rPr lang="de-AT" sz="1000" baseline="0" dirty="0" smtClean="0">
                          <a:solidFill>
                            <a:srgbClr val="000000"/>
                          </a:solidFill>
                          <a:latin typeface="Cambria" pitchFamily="18" charset="0"/>
                          <a:ea typeface="Calibri"/>
                          <a:cs typeface="Times New Roman"/>
                        </a:rPr>
                        <a:t> *</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0.616</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-0.419</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0.614</a:t>
                      </a:r>
                      <a:r>
                        <a:rPr lang="de-AT" sz="1000" baseline="0" dirty="0" smtClean="0">
                          <a:solidFill>
                            <a:srgbClr val="000000"/>
                          </a:solidFill>
                          <a:latin typeface="Cambria" pitchFamily="18" charset="0"/>
                          <a:ea typeface="Calibri"/>
                          <a:cs typeface="Times New Roman"/>
                        </a:rPr>
                        <a:t>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r>
                        <a:rPr lang="en-US" sz="1000" b="0" dirty="0" smtClean="0">
                          <a:latin typeface="Cambria" pitchFamily="18" charset="0"/>
                        </a:rPr>
                        <a:t>Valence (partner)</a:t>
                      </a:r>
                      <a:endParaRPr lang="en-US" sz="1000" b="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0.120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chemeClr val="tx1"/>
                          </a:solidFill>
                          <a:latin typeface="Cambria" pitchFamily="18" charset="0"/>
                          <a:ea typeface="Calibri"/>
                          <a:cs typeface="Times New Roman"/>
                        </a:rPr>
                        <a:t>0.639 </a:t>
                      </a:r>
                      <a:r>
                        <a:rPr lang="de-AT" sz="1000" dirty="0">
                          <a:solidFill>
                            <a:schemeClr val="tx1"/>
                          </a:solidFill>
                          <a:latin typeface="Cambria" pitchFamily="18" charset="0"/>
                          <a:ea typeface="Calibri"/>
                          <a:cs typeface="Times New Roman"/>
                        </a:rPr>
                        <a:t>**</a:t>
                      </a: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0.040</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noProof="0" dirty="0" smtClean="0">
                          <a:latin typeface="Cambria" pitchFamily="18" charset="0"/>
                        </a:rPr>
                        <a:t>Activation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0.314</a:t>
                      </a:r>
                      <a:r>
                        <a:rPr lang="de-AT" sz="1000" baseline="0" dirty="0" smtClean="0">
                          <a:solidFill>
                            <a:srgbClr val="000000"/>
                          </a:solidFill>
                          <a:latin typeface="Cambria" pitchFamily="18" charset="0"/>
                          <a:ea typeface="Calibri"/>
                          <a:cs typeface="Times New Roman"/>
                        </a:rPr>
                        <a:t> *</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-0.266</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Activation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0.355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-0.636</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chemeClr val="tx1"/>
                          </a:solidFill>
                          <a:latin typeface="Cambria" pitchFamily="18" charset="0"/>
                          <a:ea typeface="Calibri"/>
                          <a:cs typeface="Times New Roman"/>
                        </a:rPr>
                        <a:t>0.499 </a:t>
                      </a:r>
                      <a:r>
                        <a:rPr lang="de-AT" sz="1000" dirty="0">
                          <a:solidFill>
                            <a:schemeClr val="tx1"/>
                          </a:solidFill>
                          <a:latin typeface="Cambria" pitchFamily="18" charset="0"/>
                          <a:ea typeface="Calibri"/>
                          <a:cs typeface="Times New Roman"/>
                        </a:rPr>
                        <a:t>**</a:t>
                      </a: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0.339</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0.362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0.284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0.373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AP/DD (phase 3)</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AD/DP (phase 3)</a:t>
                      </a: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14</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15</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16</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latin typeface="Cambria" pitchFamily="18" charset="0"/>
                        </a:rPr>
                        <a:t>Predictors (phase 2)</a:t>
                      </a: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0.089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0.279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-0.132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0.429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0.137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-0.391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-0.172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-0.302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AP/DD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0.498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b="0" dirty="0">
                          <a:solidFill>
                            <a:schemeClr val="tx1"/>
                          </a:solidFill>
                          <a:latin typeface="Cambria" pitchFamily="18" charset="0"/>
                          <a:ea typeface="Calibri"/>
                          <a:cs typeface="Times New Roman"/>
                        </a:rPr>
                        <a:t>-0.611 *</a:t>
                      </a: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0.155</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AP/DD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rgbClr val="0000FF"/>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0.739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rgbClr val="0000FF"/>
                      </a:solid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solidFill>
                        <a:srgbClr val="0000FF"/>
                      </a:solid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-0.048</a:t>
                      </a:r>
                      <a:endParaRPr lang="de-AT" sz="1000" dirty="0">
                        <a:latin typeface="Cambria" pitchFamily="18" charset="0"/>
                        <a:ea typeface="Calibri"/>
                        <a:cs typeface="Times New Roman"/>
                      </a:endParaRPr>
                    </a:p>
                  </a:txBody>
                  <a:tcPr marL="68580" marR="68580" marT="0" marB="0" anchor="ctr">
                    <a:lnL w="12700" cap="flat" cmpd="sng" algn="ctr">
                      <a:solidFill>
                        <a:srgbClr val="0000FF"/>
                      </a:solid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0.393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0.467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AD/DP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0.124</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0000FF"/>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-0.734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0.296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AD/DP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0.107</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-0.271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0.534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0.479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0.443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0.286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0.092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98" name="Rechteck 97"/>
          <p:cNvSpPr/>
          <p:nvPr/>
        </p:nvSpPr>
        <p:spPr>
          <a:xfrm>
            <a:off x="5940153"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t-1</a:t>
            </a:r>
            <a:endParaRPr lang="en-US" sz="1200" baseline="-25000" dirty="0">
              <a:latin typeface="Cambria" pitchFamily="18" charset="0"/>
            </a:endParaRPr>
          </a:p>
        </p:txBody>
      </p:sp>
      <p:sp>
        <p:nvSpPr>
          <p:cNvPr id="99" name="Rechteck 98"/>
          <p:cNvSpPr/>
          <p:nvPr/>
        </p:nvSpPr>
        <p:spPr>
          <a:xfrm>
            <a:off x="5940153"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t-1</a:t>
            </a:r>
            <a:endParaRPr lang="en-US" sz="1200" baseline="-25000" dirty="0">
              <a:latin typeface="Cambria" pitchFamily="18" charset="0"/>
            </a:endParaRPr>
          </a:p>
        </p:txBody>
      </p:sp>
      <p:sp>
        <p:nvSpPr>
          <p:cNvPr id="100" name="Rechteck 99"/>
          <p:cNvSpPr/>
          <p:nvPr/>
        </p:nvSpPr>
        <p:spPr>
          <a:xfrm>
            <a:off x="7812360"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01" name="Rechteck 100"/>
          <p:cNvSpPr/>
          <p:nvPr/>
        </p:nvSpPr>
        <p:spPr>
          <a:xfrm>
            <a:off x="7812360"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102" name="Gerade Verbindung mit Pfeil 101"/>
          <p:cNvCxnSpPr>
            <a:stCxn id="98" idx="3"/>
            <a:endCxn id="100" idx="1"/>
          </p:cNvCxnSpPr>
          <p:nvPr/>
        </p:nvCxnSpPr>
        <p:spPr>
          <a:xfrm>
            <a:off x="6948265" y="1988840"/>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3" name="Gerade Verbindung mit Pfeil 102"/>
          <p:cNvCxnSpPr>
            <a:stCxn id="99" idx="3"/>
            <a:endCxn id="101" idx="1"/>
          </p:cNvCxnSpPr>
          <p:nvPr/>
        </p:nvCxnSpPr>
        <p:spPr>
          <a:xfrm>
            <a:off x="6948265" y="2420888"/>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a:stCxn id="99" idx="3"/>
            <a:endCxn id="100" idx="1"/>
          </p:cNvCxnSpPr>
          <p:nvPr/>
        </p:nvCxnSpPr>
        <p:spPr>
          <a:xfrm flipV="1">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Gerade Verbindung mit Pfeil 104"/>
          <p:cNvCxnSpPr>
            <a:stCxn id="98" idx="3"/>
            <a:endCxn id="101" idx="1"/>
          </p:cNvCxnSpPr>
          <p:nvPr/>
        </p:nvCxnSpPr>
        <p:spPr>
          <a:xfrm>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pic>
        <p:nvPicPr>
          <p:cNvPr id="34"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3081600"/>
            <a:ext cx="3744416" cy="2232054"/>
          </a:xfrm>
          <a:prstGeom prst="rect">
            <a:avLst/>
          </a:prstGeom>
          <a:noFill/>
          <a:ln w="9525">
            <a:noFill/>
            <a:miter lim="800000"/>
            <a:headEnd/>
            <a:tailEnd/>
          </a:ln>
          <a:effectLst/>
        </p:spPr>
      </p:pic>
      <p:pic>
        <p:nvPicPr>
          <p:cNvPr id="35" name="Picture 2"/>
          <p:cNvPicPr>
            <a:picLocks noChangeAspect="1" noChangeArrowheads="1"/>
          </p:cNvPicPr>
          <p:nvPr/>
        </p:nvPicPr>
        <p:blipFill>
          <a:blip r:embed="rId4" cstate="print">
            <a:clrChange>
              <a:clrFrom>
                <a:srgbClr val="FFFFFF"/>
              </a:clrFrom>
              <a:clrTo>
                <a:srgbClr val="FFFFFF">
                  <a:alpha val="0"/>
                </a:srgbClr>
              </a:clrTo>
            </a:clrChange>
          </a:blip>
          <a:srcRect l="10976" t="11763" r="10976" b="11763"/>
          <a:stretch>
            <a:fillRect/>
          </a:stretch>
        </p:blipFill>
        <p:spPr bwMode="auto">
          <a:xfrm>
            <a:off x="6807899" y="3681168"/>
            <a:ext cx="1220485" cy="1115984"/>
          </a:xfrm>
          <a:prstGeom prst="rect">
            <a:avLst/>
          </a:prstGeom>
          <a:noFill/>
          <a:ln w="9525">
            <a:noFill/>
            <a:miter lim="800000"/>
            <a:headEnd/>
            <a:tailEnd/>
          </a:ln>
          <a:effectLst/>
        </p:spPr>
      </p:pic>
      <p:pic>
        <p:nvPicPr>
          <p:cNvPr id="36" name="Picture 3"/>
          <p:cNvPicPr>
            <a:picLocks noChangeAspect="1" noChangeArrowheads="1"/>
          </p:cNvPicPr>
          <p:nvPr/>
        </p:nvPicPr>
        <p:blipFill>
          <a:blip r:embed="rId5" cstate="print">
            <a:clrChange>
              <a:clrFrom>
                <a:srgbClr val="FFFFFF"/>
              </a:clrFrom>
              <a:clrTo>
                <a:srgbClr val="FFFFFF">
                  <a:alpha val="0"/>
                </a:srgbClr>
              </a:clrTo>
            </a:clrChange>
          </a:blip>
          <a:srcRect l="10976" t="11763" r="10976" b="11763"/>
          <a:stretch>
            <a:fillRect/>
          </a:stretch>
        </p:blipFill>
        <p:spPr bwMode="auto">
          <a:xfrm>
            <a:off x="6807899" y="3645024"/>
            <a:ext cx="1220485" cy="1115984"/>
          </a:xfrm>
          <a:prstGeom prst="rect">
            <a:avLst/>
          </a:prstGeom>
          <a:noFill/>
          <a:ln w="9525">
            <a:noFill/>
            <a:miter lim="800000"/>
            <a:headEnd/>
            <a:tailEnd/>
          </a:ln>
          <a:effectLst/>
        </p:spPr>
      </p:pic>
      <p:sp>
        <p:nvSpPr>
          <p:cNvPr id="37" name="Eingekerbter Richtungspfeil 36"/>
          <p:cNvSpPr/>
          <p:nvPr/>
        </p:nvSpPr>
        <p:spPr>
          <a:xfrm>
            <a:off x="5868144" y="1124744"/>
            <a:ext cx="1570458"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 name="Eingekerbter Richtungspfeil 37"/>
          <p:cNvSpPr/>
          <p:nvPr/>
        </p:nvSpPr>
        <p:spPr>
          <a:xfrm>
            <a:off x="7294586" y="1124744"/>
            <a:ext cx="1368152" cy="288032"/>
          </a:xfrm>
          <a:prstGeom prst="chevron">
            <a:avLst/>
          </a:prstGeom>
          <a:solidFill>
            <a:srgbClr val="0066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Textfeld 38"/>
          <p:cNvSpPr txBox="1"/>
          <p:nvPr/>
        </p:nvSpPr>
        <p:spPr>
          <a:xfrm>
            <a:off x="6286474" y="1104999"/>
            <a:ext cx="792088" cy="307777"/>
          </a:xfrm>
          <a:prstGeom prst="rect">
            <a:avLst/>
          </a:prstGeom>
          <a:noFill/>
        </p:spPr>
        <p:txBody>
          <a:bodyPr wrap="square" rtlCol="0">
            <a:spAutoFit/>
          </a:bodyPr>
          <a:lstStyle/>
          <a:p>
            <a:r>
              <a:rPr lang="en-US" sz="1400" dirty="0" smtClean="0">
                <a:latin typeface="Cambria" pitchFamily="18" charset="0"/>
              </a:rPr>
              <a:t>Phase 2</a:t>
            </a:r>
            <a:endParaRPr lang="en-US" sz="1400" dirty="0">
              <a:latin typeface="Cambria" pitchFamily="18" charset="0"/>
            </a:endParaRPr>
          </a:p>
        </p:txBody>
      </p:sp>
      <p:sp>
        <p:nvSpPr>
          <p:cNvPr id="40" name="Textfeld 39"/>
          <p:cNvSpPr txBox="1"/>
          <p:nvPr/>
        </p:nvSpPr>
        <p:spPr>
          <a:xfrm>
            <a:off x="7582618" y="1104999"/>
            <a:ext cx="792088" cy="307777"/>
          </a:xfrm>
          <a:prstGeom prst="rect">
            <a:avLst/>
          </a:prstGeom>
          <a:noFill/>
        </p:spPr>
        <p:txBody>
          <a:bodyPr wrap="square" rtlCol="0">
            <a:spAutoFit/>
          </a:bodyPr>
          <a:lstStyle/>
          <a:p>
            <a:r>
              <a:rPr lang="en-US" sz="1400" dirty="0" smtClean="0">
                <a:latin typeface="Cambria" pitchFamily="18" charset="0"/>
              </a:rPr>
              <a:t>Phase 3</a:t>
            </a:r>
            <a:endParaRPr lang="en-US" sz="1400" dirty="0">
              <a:latin typeface="Cambria" pitchFamily="18" charset="0"/>
            </a:endParaRPr>
          </a:p>
        </p:txBody>
      </p:sp>
      <p:sp>
        <p:nvSpPr>
          <p:cNvPr id="41" name="Textfeld 40"/>
          <p:cNvSpPr txBox="1"/>
          <p:nvPr/>
        </p:nvSpPr>
        <p:spPr>
          <a:xfrm>
            <a:off x="5926434" y="1393031"/>
            <a:ext cx="1512168" cy="307777"/>
          </a:xfrm>
          <a:prstGeom prst="rect">
            <a:avLst/>
          </a:prstGeom>
          <a:noFill/>
        </p:spPr>
        <p:txBody>
          <a:bodyPr wrap="square" rtlCol="0">
            <a:spAutoFit/>
          </a:bodyPr>
          <a:lstStyle/>
          <a:p>
            <a:pPr algn="ctr"/>
            <a:r>
              <a:rPr lang="en-US" sz="1400" dirty="0" smtClean="0">
                <a:latin typeface="Cambria" pitchFamily="18" charset="0"/>
              </a:rPr>
              <a:t>Problem Solving</a:t>
            </a:r>
            <a:endParaRPr lang="en-US" sz="1400" dirty="0">
              <a:latin typeface="Cambria" pitchFamily="18" charset="0"/>
            </a:endParaRPr>
          </a:p>
        </p:txBody>
      </p:sp>
      <p:sp>
        <p:nvSpPr>
          <p:cNvPr id="42" name="Textfeld 41"/>
          <p:cNvSpPr txBox="1"/>
          <p:nvPr/>
        </p:nvSpPr>
        <p:spPr>
          <a:xfrm>
            <a:off x="7294586" y="1393031"/>
            <a:ext cx="1403648" cy="307777"/>
          </a:xfrm>
          <a:prstGeom prst="rect">
            <a:avLst/>
          </a:prstGeom>
          <a:noFill/>
        </p:spPr>
        <p:txBody>
          <a:bodyPr wrap="square" rtlCol="0">
            <a:spAutoFit/>
          </a:bodyPr>
          <a:lstStyle/>
          <a:p>
            <a:pPr algn="ctr"/>
            <a:r>
              <a:rPr lang="en-US" sz="1400" dirty="0" smtClean="0">
                <a:latin typeface="Cambria" pitchFamily="18" charset="0"/>
              </a:rPr>
              <a:t>Resolution</a:t>
            </a:r>
            <a:endParaRPr lang="en-US" sz="1400" dirty="0">
              <a:latin typeface="Cambria" pitchFamily="18" charset="0"/>
            </a:endParaRPr>
          </a:p>
        </p:txBody>
      </p:sp>
      <p:sp>
        <p:nvSpPr>
          <p:cNvPr id="44" name="Ellipse 43"/>
          <p:cNvSpPr>
            <a:spLocks noChangeAspect="1"/>
          </p:cNvSpPr>
          <p:nvPr/>
        </p:nvSpPr>
        <p:spPr>
          <a:xfrm>
            <a:off x="8107902" y="5719658"/>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45" name="Gerade Verbindung 44"/>
          <p:cNvCxnSpPr>
            <a:stCxn id="44" idx="2"/>
            <a:endCxn id="44" idx="6"/>
          </p:cNvCxnSpPr>
          <p:nvPr/>
        </p:nvCxnSpPr>
        <p:spPr>
          <a:xfrm>
            <a:off x="8107902" y="6092014"/>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6" name="Gerade Verbindung 45"/>
          <p:cNvCxnSpPr>
            <a:stCxn id="44" idx="0"/>
            <a:endCxn id="44" idx="4"/>
          </p:cNvCxnSpPr>
          <p:nvPr/>
        </p:nvCxnSpPr>
        <p:spPr>
          <a:xfrm>
            <a:off x="8480299" y="5719658"/>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Gerade Verbindung 46"/>
          <p:cNvCxnSpPr>
            <a:stCxn id="44" idx="1"/>
            <a:endCxn id="44" idx="5"/>
          </p:cNvCxnSpPr>
          <p:nvPr/>
        </p:nvCxnSpPr>
        <p:spPr>
          <a:xfrm>
            <a:off x="8216975"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8" name="Gerade Verbindung 47"/>
          <p:cNvCxnSpPr>
            <a:stCxn id="44" idx="3"/>
            <a:endCxn id="44" idx="7"/>
          </p:cNvCxnSpPr>
          <p:nvPr/>
        </p:nvCxnSpPr>
        <p:spPr>
          <a:xfrm flipV="1">
            <a:off x="8216975"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9" name="Textfeld 48"/>
          <p:cNvSpPr txBox="1"/>
          <p:nvPr/>
        </p:nvSpPr>
        <p:spPr>
          <a:xfrm>
            <a:off x="7452320" y="5960313"/>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50" name="Textfeld 49"/>
          <p:cNvSpPr txBox="1"/>
          <p:nvPr/>
        </p:nvSpPr>
        <p:spPr>
          <a:xfrm>
            <a:off x="8060608" y="5456257"/>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51" name="Textfeld 50"/>
          <p:cNvSpPr txBox="1"/>
          <p:nvPr/>
        </p:nvSpPr>
        <p:spPr>
          <a:xfrm>
            <a:off x="8716872" y="5672281"/>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52" name="Textfeld 51"/>
          <p:cNvSpPr txBox="1"/>
          <p:nvPr/>
        </p:nvSpPr>
        <p:spPr>
          <a:xfrm>
            <a:off x="7852776" y="5672281"/>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53" name="Textfeld 52"/>
          <p:cNvSpPr txBox="1"/>
          <p:nvPr/>
        </p:nvSpPr>
        <p:spPr>
          <a:xfrm>
            <a:off x="8716872" y="6248345"/>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54" name="Textfeld 53"/>
          <p:cNvSpPr txBox="1"/>
          <p:nvPr/>
        </p:nvSpPr>
        <p:spPr>
          <a:xfrm>
            <a:off x="7852776" y="6248345"/>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55" name="Textfeld 54"/>
          <p:cNvSpPr txBox="1"/>
          <p:nvPr/>
        </p:nvSpPr>
        <p:spPr>
          <a:xfrm>
            <a:off x="5364088" y="6309320"/>
            <a:ext cx="2088232" cy="246221"/>
          </a:xfrm>
          <a:prstGeom prst="rect">
            <a:avLst/>
          </a:prstGeom>
          <a:noFill/>
        </p:spPr>
        <p:txBody>
          <a:bodyPr wrap="square" rtlCol="0">
            <a:spAutoFit/>
          </a:bodyPr>
          <a:lstStyle/>
          <a:p>
            <a:r>
              <a:rPr lang="en-US" sz="1000" dirty="0" smtClean="0">
                <a:latin typeface="Cambria" pitchFamily="18" charset="0"/>
              </a:rPr>
              <a:t>*** p&lt;.01; ** p&lt;.05; * p&lt;.10</a:t>
            </a:r>
            <a:endParaRPr lang="en-US" sz="1000" dirty="0">
              <a:latin typeface="Cambria" pitchFamily="18" charset="0"/>
            </a:endParaRPr>
          </a:p>
        </p:txBody>
      </p:sp>
      <p:sp>
        <p:nvSpPr>
          <p:cNvPr id="56" name="Foliennummernplatzhalter 3"/>
          <p:cNvSpPr>
            <a:spLocks noGrp="1"/>
          </p:cNvSpPr>
          <p:nvPr>
            <p:ph type="sldNum" sz="quarter" idx="4"/>
          </p:nvPr>
        </p:nvSpPr>
        <p:spPr>
          <a:xfrm>
            <a:off x="8172400" y="6597352"/>
            <a:ext cx="730424" cy="260648"/>
          </a:xfrm>
        </p:spPr>
        <p:txBody>
          <a:bodyPr/>
          <a:lstStyle/>
          <a:p>
            <a:r>
              <a:rPr lang="en-US" dirty="0" smtClean="0"/>
              <a:t>8</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Conclusio</a:t>
            </a:r>
            <a:endParaRPr lang="en-US" dirty="0"/>
          </a:p>
        </p:txBody>
      </p:sp>
      <p:sp>
        <p:nvSpPr>
          <p:cNvPr id="3" name="Inhaltsplatzhalter 2"/>
          <p:cNvSpPr>
            <a:spLocks noGrp="1"/>
          </p:cNvSpPr>
          <p:nvPr>
            <p:ph idx="1"/>
          </p:nvPr>
        </p:nvSpPr>
        <p:spPr>
          <a:xfrm>
            <a:off x="611188" y="1052736"/>
            <a:ext cx="7594600" cy="5400600"/>
          </a:xfrm>
        </p:spPr>
        <p:txBody>
          <a:bodyPr>
            <a:normAutofit fontScale="92500" lnSpcReduction="20000"/>
          </a:bodyPr>
          <a:lstStyle/>
          <a:p>
            <a:pPr>
              <a:buNone/>
            </a:pPr>
            <a:r>
              <a:rPr lang="en-US" dirty="0" smtClean="0"/>
              <a:t>Emotional dynamics differ with respect to whether a DSS is provided or not – even for a basic analytical DSS</a:t>
            </a:r>
          </a:p>
          <a:p>
            <a:pPr lvl="1"/>
            <a:r>
              <a:rPr lang="en-US" b="1" dirty="0" smtClean="0"/>
              <a:t>Activation</a:t>
            </a:r>
            <a:r>
              <a:rPr lang="en-US" dirty="0" smtClean="0"/>
              <a:t> is a central source of differences</a:t>
            </a:r>
          </a:p>
          <a:p>
            <a:pPr lvl="2"/>
            <a:r>
              <a:rPr lang="en-US" dirty="0" smtClean="0"/>
              <a:t>Successful negotiations</a:t>
            </a:r>
          </a:p>
          <a:p>
            <a:pPr lvl="3"/>
            <a:r>
              <a:rPr lang="en-US" dirty="0" smtClean="0"/>
              <a:t> DSS: towards activated pleasure (e.g. elated, excited)</a:t>
            </a:r>
          </a:p>
          <a:p>
            <a:pPr lvl="3"/>
            <a:r>
              <a:rPr lang="en-US" dirty="0" smtClean="0"/>
              <a:t> </a:t>
            </a:r>
            <a:r>
              <a:rPr lang="en-US" dirty="0" err="1" smtClean="0"/>
              <a:t>noDSS</a:t>
            </a:r>
            <a:r>
              <a:rPr lang="en-US" dirty="0" smtClean="0"/>
              <a:t>: towards deactivated pleasure (e.g. content, at ease)</a:t>
            </a:r>
          </a:p>
          <a:p>
            <a:pPr lvl="2"/>
            <a:r>
              <a:rPr lang="en-US" dirty="0" smtClean="0"/>
              <a:t>Failed negotiations</a:t>
            </a:r>
          </a:p>
          <a:p>
            <a:pPr lvl="3"/>
            <a:r>
              <a:rPr lang="en-US" dirty="0" smtClean="0"/>
              <a:t> DSS: towards activated displeasure (e.g. anxious)</a:t>
            </a:r>
          </a:p>
          <a:p>
            <a:pPr lvl="3"/>
            <a:r>
              <a:rPr lang="en-US" dirty="0" smtClean="0"/>
              <a:t> </a:t>
            </a:r>
            <a:r>
              <a:rPr lang="en-US" dirty="0" err="1" smtClean="0"/>
              <a:t>noDSS</a:t>
            </a:r>
            <a:r>
              <a:rPr lang="en-US" dirty="0" smtClean="0"/>
              <a:t>: towards displeasure (e.g. displeased, unhappy)</a:t>
            </a:r>
          </a:p>
          <a:p>
            <a:pPr lvl="1"/>
            <a:r>
              <a:rPr lang="en-US" b="1" dirty="0" smtClean="0"/>
              <a:t>Impact</a:t>
            </a:r>
            <a:r>
              <a:rPr lang="en-US" dirty="0" smtClean="0"/>
              <a:t> of decision support on </a:t>
            </a:r>
            <a:r>
              <a:rPr lang="en-US" b="1" dirty="0" smtClean="0"/>
              <a:t>intra-personal</a:t>
            </a:r>
            <a:r>
              <a:rPr lang="en-US" dirty="0" smtClean="0"/>
              <a:t> and </a:t>
            </a:r>
            <a:r>
              <a:rPr lang="en-US" b="1" dirty="0" smtClean="0"/>
              <a:t>inter-personal </a:t>
            </a:r>
            <a:r>
              <a:rPr lang="en-US" dirty="0" smtClean="0"/>
              <a:t>effects of emotional behaviors</a:t>
            </a:r>
          </a:p>
          <a:p>
            <a:pPr>
              <a:buNone/>
            </a:pPr>
            <a:endParaRPr lang="en-US" dirty="0" smtClean="0"/>
          </a:p>
          <a:p>
            <a:pPr>
              <a:buNone/>
            </a:pPr>
            <a:r>
              <a:rPr lang="en-US" sz="1900" dirty="0" smtClean="0"/>
              <a:t>The impact of </a:t>
            </a:r>
            <a:r>
              <a:rPr lang="en-US" sz="1900" b="1" dirty="0" smtClean="0"/>
              <a:t>DSSs</a:t>
            </a:r>
            <a:r>
              <a:rPr lang="en-US" sz="1900" dirty="0" smtClean="0"/>
              <a:t> (on affective behaviors)</a:t>
            </a:r>
          </a:p>
          <a:p>
            <a:pPr lvl="1">
              <a:buFont typeface="Symbol" pitchFamily="18" charset="2"/>
              <a:buChar char="-"/>
            </a:pPr>
            <a:r>
              <a:rPr lang="en-US" sz="1700" dirty="0" smtClean="0"/>
              <a:t>Information, feedback, or guidance functions </a:t>
            </a:r>
            <a:r>
              <a:rPr lang="en-US" sz="1100" dirty="0" smtClean="0"/>
              <a:t>(e.g. Bui, 1994; Singh &amp; </a:t>
            </a:r>
            <a:r>
              <a:rPr lang="en-US" sz="1100" dirty="0" err="1" smtClean="0"/>
              <a:t>Ginzberg</a:t>
            </a:r>
            <a:r>
              <a:rPr lang="en-US" sz="1100" dirty="0" smtClean="0"/>
              <a:t>, 1996)</a:t>
            </a:r>
          </a:p>
          <a:p>
            <a:pPr lvl="1">
              <a:buFont typeface="Symbol" pitchFamily="18" charset="2"/>
              <a:buChar char="-"/>
            </a:pPr>
            <a:r>
              <a:rPr lang="en-US" sz="1700" dirty="0" smtClean="0"/>
              <a:t>Cognitive resources </a:t>
            </a:r>
            <a:r>
              <a:rPr lang="en-US" sz="1100" dirty="0" smtClean="0"/>
              <a:t>(e.g. </a:t>
            </a:r>
            <a:r>
              <a:rPr lang="en-US" sz="1100" dirty="0" err="1" smtClean="0"/>
              <a:t>Blascovich</a:t>
            </a:r>
            <a:r>
              <a:rPr lang="en-US" sz="1100" dirty="0" smtClean="0"/>
              <a:t>, 1990; Feldman, 1995; Jain &amp; Solomon, 2000)</a:t>
            </a:r>
          </a:p>
          <a:p>
            <a:pPr lvl="1">
              <a:buFont typeface="Symbol" pitchFamily="18" charset="2"/>
              <a:buChar char="-"/>
            </a:pPr>
            <a:r>
              <a:rPr lang="en-US" sz="1700" dirty="0" smtClean="0"/>
              <a:t>EASI (emotion as social information) model </a:t>
            </a:r>
            <a:r>
              <a:rPr lang="en-US" sz="1100" dirty="0" smtClean="0"/>
              <a:t>(Van </a:t>
            </a:r>
            <a:r>
              <a:rPr lang="en-US" sz="1100" dirty="0" err="1" smtClean="0"/>
              <a:t>Kleef</a:t>
            </a:r>
            <a:r>
              <a:rPr lang="en-US" sz="1100" dirty="0" smtClean="0"/>
              <a:t> et al., 2010)</a:t>
            </a:r>
          </a:p>
          <a:p>
            <a:pPr marL="717550" lvl="2">
              <a:buFont typeface="Wingdings" pitchFamily="2" charset="2"/>
              <a:buChar char="§"/>
            </a:pPr>
            <a:r>
              <a:rPr lang="en-US" sz="1500" dirty="0" smtClean="0"/>
              <a:t>Dynamics of affective behaviors: Driven by inferential processes and affective reactions</a:t>
            </a:r>
          </a:p>
          <a:p>
            <a:pPr marL="717550" lvl="2">
              <a:buFont typeface="Wingdings" pitchFamily="2" charset="2"/>
              <a:buChar char="§"/>
            </a:pPr>
            <a:r>
              <a:rPr lang="en-US" sz="1500" dirty="0" smtClean="0"/>
              <a:t>Contingent on: Context (competitive or cooperative) and </a:t>
            </a:r>
            <a:r>
              <a:rPr lang="en-US" sz="1500" b="1" dirty="0" smtClean="0"/>
              <a:t>epistemic motivation</a:t>
            </a:r>
            <a:endParaRPr lang="en-US" sz="1500" dirty="0" smtClean="0"/>
          </a:p>
          <a:p>
            <a:pPr marL="717550" lvl="2">
              <a:buFont typeface="MS PGothic" pitchFamily="34" charset="-128"/>
              <a:buChar char="➜"/>
            </a:pPr>
            <a:r>
              <a:rPr lang="en-US" sz="1500" dirty="0" smtClean="0">
                <a:sym typeface="Wingdings" pitchFamily="2" charset="2"/>
              </a:rPr>
              <a:t>Decision support  can increase </a:t>
            </a:r>
            <a:r>
              <a:rPr lang="en-US" sz="1500" b="1" dirty="0" smtClean="0">
                <a:sym typeface="Wingdings" pitchFamily="2" charset="2"/>
              </a:rPr>
              <a:t>Epistemic ability</a:t>
            </a:r>
            <a:r>
              <a:rPr lang="en-US" sz="1500" dirty="0" smtClean="0">
                <a:sym typeface="Wingdings" pitchFamily="2" charset="2"/>
              </a:rPr>
              <a:t> </a:t>
            </a:r>
            <a:endParaRPr lang="en-US" sz="1500" dirty="0" smtClean="0"/>
          </a:p>
        </p:txBody>
      </p:sp>
      <p:sp>
        <p:nvSpPr>
          <p:cNvPr id="4" name="Foliennummernplatzhalter 3"/>
          <p:cNvSpPr>
            <a:spLocks noGrp="1"/>
          </p:cNvSpPr>
          <p:nvPr>
            <p:ph type="sldNum" sz="quarter" idx="4"/>
          </p:nvPr>
        </p:nvSpPr>
        <p:spPr/>
        <p:txBody>
          <a:bodyPr/>
          <a:lstStyle/>
          <a:p>
            <a:r>
              <a:rPr lang="en-US" dirty="0"/>
              <a:t>9</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Implications</a:t>
            </a:r>
            <a:endParaRPr lang="en-US" dirty="0"/>
          </a:p>
        </p:txBody>
      </p:sp>
      <p:sp>
        <p:nvSpPr>
          <p:cNvPr id="3" name="Inhaltsplatzhalter 2"/>
          <p:cNvSpPr>
            <a:spLocks noGrp="1"/>
          </p:cNvSpPr>
          <p:nvPr>
            <p:ph idx="1"/>
          </p:nvPr>
        </p:nvSpPr>
        <p:spPr/>
        <p:txBody>
          <a:bodyPr>
            <a:normAutofit/>
          </a:bodyPr>
          <a:lstStyle/>
          <a:p>
            <a:pPr>
              <a:buNone/>
            </a:pPr>
            <a:r>
              <a:rPr lang="en-US" sz="1900" dirty="0" smtClean="0"/>
              <a:t>Importance of considering all </a:t>
            </a:r>
            <a:r>
              <a:rPr lang="en-US" sz="1900" b="1" dirty="0" smtClean="0"/>
              <a:t>behavioral</a:t>
            </a:r>
            <a:r>
              <a:rPr lang="en-US" sz="1900" dirty="0" smtClean="0"/>
              <a:t> aspects within and throughout the negotiations process</a:t>
            </a:r>
          </a:p>
          <a:p>
            <a:pPr lvl="1">
              <a:buFont typeface="Symbol" pitchFamily="18" charset="2"/>
              <a:buChar char="-"/>
            </a:pPr>
            <a:r>
              <a:rPr lang="en-US" sz="1700" dirty="0" smtClean="0">
                <a:solidFill>
                  <a:srgbClr val="000000"/>
                </a:solidFill>
              </a:rPr>
              <a:t>Research on DSSs should focus more on the (emotional) behaviors of the people in interaction, since these are to be supported</a:t>
            </a:r>
          </a:p>
          <a:p>
            <a:pPr lvl="2"/>
            <a:r>
              <a:rPr lang="en-US" sz="1700" dirty="0" smtClean="0">
                <a:solidFill>
                  <a:srgbClr val="000000"/>
                </a:solidFill>
              </a:rPr>
              <a:t>Inter-personal and intra-personal effects over time: Reciprocity, actor effects, partner effects</a:t>
            </a:r>
          </a:p>
          <a:p>
            <a:pPr lvl="1">
              <a:buFont typeface="Symbol" pitchFamily="18" charset="2"/>
              <a:buChar char="-"/>
            </a:pPr>
            <a:r>
              <a:rPr lang="en-US" sz="1700" dirty="0" smtClean="0"/>
              <a:t>Using more elaborate research frameworks and treating dyadic interaction data appropriately is important to “pry open the black box of the negotiation process” </a:t>
            </a:r>
            <a:r>
              <a:rPr lang="en-US" sz="1100" dirty="0" smtClean="0"/>
              <a:t>(</a:t>
            </a:r>
            <a:r>
              <a:rPr lang="en-US" sz="1100" dirty="0" err="1" smtClean="0"/>
              <a:t>Weingart</a:t>
            </a:r>
            <a:r>
              <a:rPr lang="en-US" sz="1100" dirty="0" smtClean="0"/>
              <a:t> &amp; </a:t>
            </a:r>
            <a:r>
              <a:rPr lang="en-US" sz="1100" dirty="0" err="1" smtClean="0"/>
              <a:t>Olekalns</a:t>
            </a:r>
            <a:r>
              <a:rPr lang="en-US" sz="1100" dirty="0" smtClean="0"/>
              <a:t>, 2004: p.154)</a:t>
            </a:r>
          </a:p>
          <a:p>
            <a:endParaRPr lang="en-US" sz="1900" dirty="0" smtClean="0"/>
          </a:p>
          <a:p>
            <a:pPr>
              <a:buFont typeface="MS PGothic" pitchFamily="34" charset="-128"/>
              <a:buChar char="➜"/>
            </a:pPr>
            <a:r>
              <a:rPr lang="en-US" sz="1900" dirty="0" smtClean="0"/>
              <a:t>Toward “Affective Negotiation Support Systems” </a:t>
            </a:r>
            <a:r>
              <a:rPr lang="en-US" sz="1100" dirty="0" smtClean="0"/>
              <a:t>(</a:t>
            </a:r>
            <a:r>
              <a:rPr lang="en-US" sz="1100" dirty="0" err="1" smtClean="0"/>
              <a:t>Broekens</a:t>
            </a:r>
            <a:r>
              <a:rPr lang="en-US" sz="1100" dirty="0" smtClean="0"/>
              <a:t> et al., 2010)</a:t>
            </a:r>
          </a:p>
          <a:p>
            <a:endParaRPr lang="en-US" dirty="0"/>
          </a:p>
        </p:txBody>
      </p:sp>
      <p:sp>
        <p:nvSpPr>
          <p:cNvPr id="5" name="Foliennummernplatzhalter 3"/>
          <p:cNvSpPr>
            <a:spLocks noGrp="1"/>
          </p:cNvSpPr>
          <p:nvPr>
            <p:ph type="sldNum" sz="quarter" idx="4"/>
          </p:nvPr>
        </p:nvSpPr>
        <p:spPr>
          <a:xfrm>
            <a:off x="8172400" y="6597352"/>
            <a:ext cx="730424" cy="260648"/>
          </a:xfrm>
        </p:spPr>
        <p:txBody>
          <a:bodyPr/>
          <a:lstStyle/>
          <a:p>
            <a:r>
              <a:rPr lang="en-US" dirty="0" smtClean="0"/>
              <a:t>10</a:t>
            </a:r>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1619672" y="3068960"/>
            <a:ext cx="6713041" cy="648345"/>
          </a:xfrm>
        </p:spPr>
        <p:txBody>
          <a:bodyPr wrap="square">
            <a:normAutofit/>
          </a:bodyPr>
          <a:lstStyle/>
          <a:p>
            <a:r>
              <a:rPr lang="en-US" dirty="0" smtClean="0"/>
              <a:t>Thank you for listening</a:t>
            </a:r>
            <a:endParaRPr lang="en-US" dirty="0"/>
          </a:p>
        </p:txBody>
      </p:sp>
      <p:sp>
        <p:nvSpPr>
          <p:cNvPr id="5" name="Untertitel 2"/>
          <p:cNvSpPr txBox="1">
            <a:spLocks/>
          </p:cNvSpPr>
          <p:nvPr/>
        </p:nvSpPr>
        <p:spPr bwMode="auto">
          <a:xfrm>
            <a:off x="1619672" y="6552728"/>
            <a:ext cx="5544616" cy="260648"/>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400" i="0" u="none" strike="noStrike" kern="0" cap="none" spc="0" normalizeH="0" baseline="0" noProof="0" dirty="0" smtClean="0">
                <a:ln>
                  <a:noFill/>
                </a:ln>
                <a:solidFill>
                  <a:schemeClr val="bg1"/>
                </a:solidFill>
                <a:effectLst/>
                <a:uLnTx/>
                <a:uFillTx/>
                <a:latin typeface="Cambria" pitchFamily="18" charset="0"/>
                <a:ea typeface="Cambria Math" pitchFamily="18" charset="0"/>
              </a:rPr>
              <a:t>Patrick Hippmann |</a:t>
            </a:r>
            <a:r>
              <a:rPr kumimoji="0" lang="en-US" sz="1400" i="0" u="none" strike="noStrike" kern="0" cap="none" spc="0" normalizeH="0" noProof="0" dirty="0" smtClean="0">
                <a:ln>
                  <a:noFill/>
                </a:ln>
                <a:solidFill>
                  <a:schemeClr val="bg1"/>
                </a:solidFill>
                <a:effectLst/>
                <a:uLnTx/>
                <a:uFillTx/>
                <a:latin typeface="Cambria" pitchFamily="18" charset="0"/>
                <a:ea typeface="Cambria Math" pitchFamily="18" charset="0"/>
              </a:rPr>
              <a:t> patrick.hippmann@univie.ac.at</a:t>
            </a:r>
            <a:endParaRPr kumimoji="0" lang="en-US" sz="1400" i="0" u="none" strike="noStrike" kern="0" cap="none" spc="0" normalizeH="0" baseline="0" noProof="0" dirty="0">
              <a:ln>
                <a:noFill/>
              </a:ln>
              <a:solidFill>
                <a:schemeClr val="bg1"/>
              </a:solidFill>
              <a:effectLst/>
              <a:uLnTx/>
              <a:uFillTx/>
              <a:latin typeface="Cambria" pitchFamily="18" charset="0"/>
              <a:ea typeface="Cambria Math"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BACKUP</a:t>
            </a:r>
            <a:endParaRPr lang="en-US" dirty="0"/>
          </a:p>
        </p:txBody>
      </p:sp>
      <p:sp>
        <p:nvSpPr>
          <p:cNvPr id="3" name="Inhaltsplatzhalter 2"/>
          <p:cNvSpPr>
            <a:spLocks noGrp="1"/>
          </p:cNvSpPr>
          <p:nvPr>
            <p:ph idx="1"/>
          </p:nvPr>
        </p:nvSpPr>
        <p:spPr/>
        <p:txBody>
          <a:bodyPr/>
          <a:lstStyle/>
          <a:p>
            <a:endParaRPr lang="en-US"/>
          </a:p>
        </p:txBody>
      </p:sp>
      <p:sp>
        <p:nvSpPr>
          <p:cNvPr id="4" name="Foliennummernplatzhalter 3"/>
          <p:cNvSpPr>
            <a:spLocks noGrp="1"/>
          </p:cNvSpPr>
          <p:nvPr>
            <p:ph type="sldNum" sz="quarter" idx="4"/>
          </p:nvPr>
        </p:nvSpPr>
        <p:spPr/>
        <p:txBody>
          <a:bodyPr/>
          <a:lstStyle/>
          <a:p>
            <a:fld id="{C2F693B5-A9A6-4C4C-8E3A-1260D5293995}" type="slidenum">
              <a:rPr lang="en-US" smtClean="0"/>
              <a:pPr/>
              <a:t>20</a:t>
            </a:fld>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331887"/>
            <a:ext cx="7594600" cy="504825"/>
          </a:xfrm>
        </p:spPr>
        <p:txBody>
          <a:bodyPr>
            <a:normAutofit/>
          </a:bodyPr>
          <a:lstStyle/>
          <a:p>
            <a:r>
              <a:rPr lang="en-US" dirty="0" smtClean="0"/>
              <a:t>Affective Behaviors – Some Examples</a:t>
            </a:r>
            <a:endParaRPr lang="en-US" dirty="0"/>
          </a:p>
        </p:txBody>
      </p:sp>
      <p:sp>
        <p:nvSpPr>
          <p:cNvPr id="3" name="Inhaltsplatzhalter 2"/>
          <p:cNvSpPr>
            <a:spLocks noGrp="1"/>
          </p:cNvSpPr>
          <p:nvPr>
            <p:ph idx="1"/>
          </p:nvPr>
        </p:nvSpPr>
        <p:spPr>
          <a:xfrm>
            <a:off x="107504" y="1052737"/>
            <a:ext cx="4320480" cy="2736303"/>
          </a:xfrm>
        </p:spPr>
        <p:txBody>
          <a:bodyPr>
            <a:noAutofit/>
          </a:bodyPr>
          <a:lstStyle/>
          <a:p>
            <a:pPr>
              <a:buNone/>
            </a:pPr>
            <a:r>
              <a:rPr lang="en-US" sz="1600" dirty="0" smtClean="0">
                <a:solidFill>
                  <a:srgbClr val="00B050"/>
                </a:solidFill>
              </a:rPr>
              <a:t>Message a43</a:t>
            </a:r>
            <a:r>
              <a:rPr lang="en-US" sz="1600" dirty="0" smtClean="0"/>
              <a:t>: “Hi </a:t>
            </a:r>
            <a:r>
              <a:rPr lang="en-US" sz="1600" dirty="0" err="1" smtClean="0"/>
              <a:t>Kevin,</a:t>
            </a:r>
            <a:r>
              <a:rPr lang="en-US" sz="1600" b="1" dirty="0" err="1" smtClean="0"/>
              <a:t>Thank</a:t>
            </a:r>
            <a:r>
              <a:rPr lang="en-US" sz="1600" b="1" dirty="0" smtClean="0"/>
              <a:t> you</a:t>
            </a:r>
            <a:r>
              <a:rPr lang="en-US" sz="1600" dirty="0" smtClean="0"/>
              <a:t> for […] I'm </a:t>
            </a:r>
            <a:r>
              <a:rPr lang="en-US" sz="1600" b="1" dirty="0" smtClean="0"/>
              <a:t>glad</a:t>
            </a:r>
            <a:r>
              <a:rPr lang="en-US" sz="1600" dirty="0" smtClean="0"/>
              <a:t> to tell you […] made it possible to have a very efficient negotiation. </a:t>
            </a:r>
            <a:r>
              <a:rPr lang="en-US" sz="1600" b="1" dirty="0" smtClean="0"/>
              <a:t>Thank you</a:t>
            </a:r>
            <a:r>
              <a:rPr lang="en-US" sz="1600" dirty="0" smtClean="0"/>
              <a:t> for this […] </a:t>
            </a:r>
            <a:r>
              <a:rPr lang="en-US" sz="1600" b="1" dirty="0" smtClean="0"/>
              <a:t>Best </a:t>
            </a:r>
            <a:r>
              <a:rPr lang="en-US" sz="1600" b="1" dirty="0" err="1" smtClean="0"/>
              <a:t>rgards</a:t>
            </a:r>
            <a:r>
              <a:rPr lang="en-US" sz="1600" dirty="0" smtClean="0"/>
              <a:t>.”</a:t>
            </a:r>
          </a:p>
          <a:p>
            <a:endParaRPr lang="en-US" sz="1600" dirty="0" smtClean="0"/>
          </a:p>
          <a:p>
            <a:pPr>
              <a:buNone/>
            </a:pPr>
            <a:r>
              <a:rPr lang="en-US" sz="1600" dirty="0" smtClean="0">
                <a:solidFill>
                  <a:srgbClr val="FF0000"/>
                </a:solidFill>
              </a:rPr>
              <a:t>Message c59</a:t>
            </a:r>
            <a:r>
              <a:rPr lang="en-US" sz="1600" dirty="0" smtClean="0"/>
              <a:t>: “</a:t>
            </a:r>
            <a:r>
              <a:rPr lang="en-US" sz="1600" dirty="0" err="1" smtClean="0"/>
              <a:t>Husar,I</a:t>
            </a:r>
            <a:r>
              <a:rPr lang="en-US" sz="1600" dirty="0" smtClean="0"/>
              <a:t> am very </a:t>
            </a:r>
            <a:r>
              <a:rPr lang="en-US" sz="1600" b="1" dirty="0" smtClean="0"/>
              <a:t>disappointed</a:t>
            </a:r>
            <a:r>
              <a:rPr lang="en-US" sz="1600" dirty="0" smtClean="0"/>
              <a:t> […]. It feels like a message of </a:t>
            </a:r>
            <a:r>
              <a:rPr lang="en-US" sz="1600" b="1" dirty="0" smtClean="0"/>
              <a:t>distrust</a:t>
            </a:r>
            <a:r>
              <a:rPr lang="en-US" sz="1600" dirty="0" smtClean="0"/>
              <a:t>.  […] I find a 50-50 split </a:t>
            </a:r>
            <a:r>
              <a:rPr lang="en-US" sz="1600" b="1" dirty="0" smtClean="0"/>
              <a:t>unacceptable</a:t>
            </a:r>
            <a:r>
              <a:rPr lang="en-US" sz="1600" dirty="0" smtClean="0"/>
              <a:t>. […] I will </a:t>
            </a:r>
            <a:r>
              <a:rPr lang="en-US" sz="1600" b="1" dirty="0" smtClean="0"/>
              <a:t>never</a:t>
            </a:r>
            <a:r>
              <a:rPr lang="en-US" sz="1600" dirty="0" smtClean="0"/>
              <a:t> go lower than […].”</a:t>
            </a:r>
          </a:p>
        </p:txBody>
      </p:sp>
      <p:sp>
        <p:nvSpPr>
          <p:cNvPr id="5" name="Ellipse 4"/>
          <p:cNvSpPr>
            <a:spLocks noChangeAspect="1"/>
          </p:cNvSpPr>
          <p:nvPr/>
        </p:nvSpPr>
        <p:spPr>
          <a:xfrm>
            <a:off x="5903640" y="2132856"/>
            <a:ext cx="1944432" cy="1944216"/>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6" name="Gerade Verbindung 5"/>
          <p:cNvCxnSpPr>
            <a:stCxn id="5" idx="2"/>
            <a:endCxn id="5" idx="6"/>
          </p:cNvCxnSpPr>
          <p:nvPr/>
        </p:nvCxnSpPr>
        <p:spPr>
          <a:xfrm>
            <a:off x="5903640" y="3104964"/>
            <a:ext cx="1944432"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Gerade Verbindung 6"/>
          <p:cNvCxnSpPr>
            <a:stCxn id="5" idx="0"/>
            <a:endCxn id="5" idx="4"/>
          </p:cNvCxnSpPr>
          <p:nvPr/>
        </p:nvCxnSpPr>
        <p:spPr>
          <a:xfrm>
            <a:off x="6875856" y="2132856"/>
            <a:ext cx="0" cy="1944216"/>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Gerade Verbindung 7"/>
          <p:cNvCxnSpPr>
            <a:stCxn id="5" idx="1"/>
            <a:endCxn id="5" idx="5"/>
          </p:cNvCxnSpPr>
          <p:nvPr/>
        </p:nvCxnSpPr>
        <p:spPr>
          <a:xfrm>
            <a:off x="6188396" y="2417580"/>
            <a:ext cx="1374920" cy="13747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9" name="Gerade Verbindung 8"/>
          <p:cNvCxnSpPr>
            <a:stCxn id="5" idx="3"/>
            <a:endCxn id="5" idx="7"/>
          </p:cNvCxnSpPr>
          <p:nvPr/>
        </p:nvCxnSpPr>
        <p:spPr>
          <a:xfrm flipV="1">
            <a:off x="6188396" y="2417580"/>
            <a:ext cx="1374920" cy="1374768"/>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0" name="Textfeld 9"/>
          <p:cNvSpPr txBox="1"/>
          <p:nvPr/>
        </p:nvSpPr>
        <p:spPr>
          <a:xfrm>
            <a:off x="5759624" y="1700808"/>
            <a:ext cx="2160240" cy="461665"/>
          </a:xfrm>
          <a:prstGeom prst="rect">
            <a:avLst/>
          </a:prstGeom>
          <a:noFill/>
        </p:spPr>
        <p:txBody>
          <a:bodyPr wrap="square" rtlCol="0">
            <a:spAutoFit/>
          </a:bodyPr>
          <a:lstStyle/>
          <a:p>
            <a:pPr algn="ctr"/>
            <a:r>
              <a:rPr lang="en-US" sz="1000" dirty="0" smtClean="0"/>
              <a:t>(surprised, astonished, aroused, active)</a:t>
            </a:r>
            <a:br>
              <a:rPr lang="en-US" sz="1000" dirty="0" smtClean="0"/>
            </a:br>
            <a:r>
              <a:rPr lang="en-US" sz="1400" b="1" dirty="0" smtClean="0"/>
              <a:t> Activation</a:t>
            </a:r>
            <a:endParaRPr lang="en-US" sz="1400" b="1" dirty="0"/>
          </a:p>
        </p:txBody>
      </p:sp>
      <p:sp>
        <p:nvSpPr>
          <p:cNvPr id="11" name="Textfeld 10"/>
          <p:cNvSpPr txBox="1"/>
          <p:nvPr/>
        </p:nvSpPr>
        <p:spPr>
          <a:xfrm>
            <a:off x="5759624" y="4047455"/>
            <a:ext cx="2160240" cy="461665"/>
          </a:xfrm>
          <a:prstGeom prst="rect">
            <a:avLst/>
          </a:prstGeom>
          <a:noFill/>
        </p:spPr>
        <p:txBody>
          <a:bodyPr wrap="square" rtlCol="0">
            <a:spAutoFit/>
          </a:bodyPr>
          <a:lstStyle/>
          <a:p>
            <a:pPr algn="ctr"/>
            <a:r>
              <a:rPr lang="en-US" sz="1400" b="1" dirty="0" smtClean="0"/>
              <a:t> Deactivation</a:t>
            </a:r>
            <a:r>
              <a:rPr lang="en-US" sz="1000" b="1" dirty="0" smtClean="0"/>
              <a:t/>
            </a:r>
            <a:br>
              <a:rPr lang="en-US" sz="1000" b="1" dirty="0" smtClean="0"/>
            </a:br>
            <a:r>
              <a:rPr lang="en-US" sz="1000" dirty="0" smtClean="0"/>
              <a:t>(tranquil, factual, quiet)</a:t>
            </a:r>
            <a:endParaRPr lang="en-US" sz="1400" b="1" dirty="0"/>
          </a:p>
        </p:txBody>
      </p:sp>
      <p:sp>
        <p:nvSpPr>
          <p:cNvPr id="12" name="Textfeld 11"/>
          <p:cNvSpPr txBox="1"/>
          <p:nvPr/>
        </p:nvSpPr>
        <p:spPr>
          <a:xfrm>
            <a:off x="7847856" y="2852936"/>
            <a:ext cx="1224136" cy="615553"/>
          </a:xfrm>
          <a:prstGeom prst="rect">
            <a:avLst/>
          </a:prstGeom>
          <a:noFill/>
        </p:spPr>
        <p:txBody>
          <a:bodyPr wrap="square" rtlCol="0">
            <a:spAutoFit/>
          </a:bodyPr>
          <a:lstStyle/>
          <a:p>
            <a:r>
              <a:rPr lang="en-US" sz="1400" b="1" dirty="0" smtClean="0"/>
              <a:t>Pleasure</a:t>
            </a:r>
            <a:r>
              <a:rPr lang="en-US" sz="1000" b="1" dirty="0" smtClean="0"/>
              <a:t/>
            </a:r>
            <a:br>
              <a:rPr lang="en-US" sz="1000" b="1" dirty="0" smtClean="0"/>
            </a:br>
            <a:r>
              <a:rPr lang="en-US" sz="1000" dirty="0" smtClean="0"/>
              <a:t>(glad, happy, pleased)</a:t>
            </a:r>
            <a:endParaRPr lang="en-US" sz="1400" b="1" dirty="0"/>
          </a:p>
        </p:txBody>
      </p:sp>
      <p:sp>
        <p:nvSpPr>
          <p:cNvPr id="13" name="Textfeld 12"/>
          <p:cNvSpPr txBox="1"/>
          <p:nvPr/>
        </p:nvSpPr>
        <p:spPr>
          <a:xfrm>
            <a:off x="4463480" y="2852936"/>
            <a:ext cx="1440160" cy="615553"/>
          </a:xfrm>
          <a:prstGeom prst="rect">
            <a:avLst/>
          </a:prstGeom>
          <a:noFill/>
        </p:spPr>
        <p:txBody>
          <a:bodyPr wrap="square" rtlCol="0">
            <a:spAutoFit/>
          </a:bodyPr>
          <a:lstStyle/>
          <a:p>
            <a:pPr algn="r"/>
            <a:r>
              <a:rPr lang="en-US" sz="1400" b="1" dirty="0" smtClean="0"/>
              <a:t>Displeasure</a:t>
            </a:r>
            <a:r>
              <a:rPr lang="en-US" sz="1000" b="1" dirty="0" smtClean="0"/>
              <a:t/>
            </a:r>
            <a:br>
              <a:rPr lang="en-US" sz="1000" b="1" dirty="0" smtClean="0"/>
            </a:br>
            <a:r>
              <a:rPr lang="en-US" sz="1000" dirty="0" smtClean="0"/>
              <a:t>(unhappy, displeased, irritated)</a:t>
            </a:r>
            <a:endParaRPr lang="en-US" sz="1400" b="1" dirty="0"/>
          </a:p>
        </p:txBody>
      </p:sp>
      <p:sp>
        <p:nvSpPr>
          <p:cNvPr id="14" name="Textfeld 13"/>
          <p:cNvSpPr txBox="1"/>
          <p:nvPr/>
        </p:nvSpPr>
        <p:spPr>
          <a:xfrm>
            <a:off x="7415808" y="2060848"/>
            <a:ext cx="1656184" cy="461665"/>
          </a:xfrm>
          <a:prstGeom prst="rect">
            <a:avLst/>
          </a:prstGeom>
          <a:noFill/>
        </p:spPr>
        <p:txBody>
          <a:bodyPr wrap="square" rtlCol="0">
            <a:spAutoFit/>
          </a:bodyPr>
          <a:lstStyle/>
          <a:p>
            <a:pPr algn="ctr"/>
            <a:r>
              <a:rPr lang="en-US" sz="1000" dirty="0" smtClean="0"/>
              <a:t>(elated, enthusiastic, excited)</a:t>
            </a:r>
            <a:br>
              <a:rPr lang="en-US" sz="1000" dirty="0" smtClean="0"/>
            </a:br>
            <a:r>
              <a:rPr lang="en-US" sz="1400" i="1" dirty="0" smtClean="0"/>
              <a:t> Activated Pleasure</a:t>
            </a:r>
            <a:endParaRPr lang="en-US" sz="1400" dirty="0"/>
          </a:p>
        </p:txBody>
      </p:sp>
      <p:sp>
        <p:nvSpPr>
          <p:cNvPr id="15" name="Textfeld 14"/>
          <p:cNvSpPr txBox="1"/>
          <p:nvPr/>
        </p:nvSpPr>
        <p:spPr>
          <a:xfrm>
            <a:off x="4427984" y="3645024"/>
            <a:ext cx="1691680" cy="677108"/>
          </a:xfrm>
          <a:prstGeom prst="rect">
            <a:avLst/>
          </a:prstGeom>
          <a:noFill/>
        </p:spPr>
        <p:txBody>
          <a:bodyPr wrap="square" rtlCol="0">
            <a:spAutoFit/>
          </a:bodyPr>
          <a:lstStyle/>
          <a:p>
            <a:pPr algn="r"/>
            <a:r>
              <a:rPr lang="en-US" sz="1400" i="1" dirty="0" smtClean="0"/>
              <a:t>Deactivated Displeasure</a:t>
            </a:r>
            <a:r>
              <a:rPr lang="en-US" sz="1000" b="1" dirty="0" smtClean="0"/>
              <a:t/>
            </a:r>
            <a:br>
              <a:rPr lang="en-US" sz="1000" b="1" dirty="0" smtClean="0"/>
            </a:br>
            <a:r>
              <a:rPr lang="en-US" sz="1000" dirty="0" smtClean="0"/>
              <a:t>(dull, sluggish, indifferent)</a:t>
            </a:r>
            <a:endParaRPr lang="en-US" sz="1400" b="1" dirty="0"/>
          </a:p>
        </p:txBody>
      </p:sp>
      <p:sp>
        <p:nvSpPr>
          <p:cNvPr id="16" name="Textfeld 15"/>
          <p:cNvSpPr txBox="1"/>
          <p:nvPr/>
        </p:nvSpPr>
        <p:spPr>
          <a:xfrm>
            <a:off x="7631832" y="3645024"/>
            <a:ext cx="1512168" cy="677108"/>
          </a:xfrm>
          <a:prstGeom prst="rect">
            <a:avLst/>
          </a:prstGeom>
          <a:noFill/>
        </p:spPr>
        <p:txBody>
          <a:bodyPr wrap="square" rtlCol="0">
            <a:spAutoFit/>
          </a:bodyPr>
          <a:lstStyle/>
          <a:p>
            <a:r>
              <a:rPr lang="en-US" sz="1400" i="1" dirty="0" smtClean="0"/>
              <a:t>Deactivated Pleasure</a:t>
            </a:r>
            <a:r>
              <a:rPr lang="en-US" sz="1000" b="1" dirty="0" smtClean="0"/>
              <a:t/>
            </a:r>
            <a:br>
              <a:rPr lang="en-US" sz="1000" b="1" dirty="0" smtClean="0"/>
            </a:br>
            <a:r>
              <a:rPr lang="en-US" sz="1000" dirty="0" smtClean="0"/>
              <a:t>(serene, content, relaxed)</a:t>
            </a:r>
            <a:endParaRPr lang="en-US" sz="1400" b="1" dirty="0"/>
          </a:p>
        </p:txBody>
      </p:sp>
      <p:sp>
        <p:nvSpPr>
          <p:cNvPr id="17" name="Textfeld 16"/>
          <p:cNvSpPr txBox="1"/>
          <p:nvPr/>
        </p:nvSpPr>
        <p:spPr>
          <a:xfrm>
            <a:off x="4463480" y="2060848"/>
            <a:ext cx="1728192" cy="461665"/>
          </a:xfrm>
          <a:prstGeom prst="rect">
            <a:avLst/>
          </a:prstGeom>
          <a:noFill/>
        </p:spPr>
        <p:txBody>
          <a:bodyPr wrap="square" rtlCol="0">
            <a:spAutoFit/>
          </a:bodyPr>
          <a:lstStyle/>
          <a:p>
            <a:pPr algn="r"/>
            <a:r>
              <a:rPr lang="en-US" sz="1000" dirty="0" smtClean="0"/>
              <a:t>(angry, annoyed, anxious)</a:t>
            </a:r>
            <a:br>
              <a:rPr lang="en-US" sz="1000" dirty="0" smtClean="0"/>
            </a:br>
            <a:r>
              <a:rPr lang="en-US" sz="1400" b="1" i="1" dirty="0" smtClean="0"/>
              <a:t> </a:t>
            </a:r>
            <a:r>
              <a:rPr lang="en-US" sz="1400" i="1" dirty="0" smtClean="0"/>
              <a:t>Activated Displeasure</a:t>
            </a:r>
            <a:endParaRPr lang="en-US" sz="1400" dirty="0"/>
          </a:p>
        </p:txBody>
      </p:sp>
      <p:pic>
        <p:nvPicPr>
          <p:cNvPr id="18" name="Picture 3"/>
          <p:cNvPicPr>
            <a:picLocks noChangeAspect="1" noChangeArrowheads="1"/>
          </p:cNvPicPr>
          <p:nvPr/>
        </p:nvPicPr>
        <p:blipFill>
          <a:blip r:embed="rId2" cstate="print">
            <a:clrChange>
              <a:clrFrom>
                <a:srgbClr val="FFFFFF"/>
              </a:clrFrom>
              <a:clrTo>
                <a:srgbClr val="FFFFFF">
                  <a:alpha val="0"/>
                </a:srgbClr>
              </a:clrTo>
            </a:clrChange>
            <a:lum/>
          </a:blip>
          <a:srcRect l="15702" t="8712" r="7127" b="14407"/>
          <a:stretch>
            <a:fillRect/>
          </a:stretch>
        </p:blipFill>
        <p:spPr bwMode="auto">
          <a:xfrm>
            <a:off x="5940152" y="2132856"/>
            <a:ext cx="2016224" cy="2016224"/>
          </a:xfrm>
          <a:prstGeom prst="rect">
            <a:avLst/>
          </a:prstGeom>
          <a:noFill/>
          <a:ln w="9525">
            <a:noFill/>
            <a:miter lim="800000"/>
            <a:headEnd/>
            <a:tailEnd/>
          </a:ln>
        </p:spPr>
      </p:pic>
      <p:sp>
        <p:nvSpPr>
          <p:cNvPr id="19" name="Inhaltsplatzhalter 2"/>
          <p:cNvSpPr txBox="1">
            <a:spLocks/>
          </p:cNvSpPr>
          <p:nvPr/>
        </p:nvSpPr>
        <p:spPr bwMode="auto">
          <a:xfrm>
            <a:off x="107504" y="3573016"/>
            <a:ext cx="4320480" cy="2376264"/>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rgbClr val="0070C0"/>
                </a:solidFill>
                <a:effectLst/>
                <a:uLnTx/>
                <a:uFillTx/>
                <a:latin typeface="Cambria" pitchFamily="18" charset="0"/>
                <a:ea typeface="+mn-ea"/>
                <a:cs typeface="+mn-cs"/>
              </a:rPr>
              <a:t>Message a122</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“Good Morning </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Mr</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a:t>
            </a:r>
            <a:r>
              <a:rPr kumimoji="0" lang="en-US" sz="1600" b="1" i="0" u="none" strike="noStrike" kern="0" cap="none" spc="0" normalizeH="0" baseline="0" noProof="0" dirty="0" err="1" smtClean="0">
                <a:ln>
                  <a:noFill/>
                </a:ln>
                <a:solidFill>
                  <a:schemeClr val="tx1"/>
                </a:solidFill>
                <a:effectLst/>
                <a:uLnTx/>
                <a:uFillTx/>
                <a:latin typeface="Cambria" pitchFamily="18" charset="0"/>
                <a:ea typeface="+mn-ea"/>
                <a:cs typeface="+mn-cs"/>
              </a:rPr>
              <a:t>Koller,Thank</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 you</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for your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understanding</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in the time limit problem</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 It </a:t>
            </a:r>
            <a:r>
              <a:rPr kumimoji="0" lang="en-US" sz="1600" b="1" i="0" u="none" strike="noStrike" kern="0" cap="none" spc="0" normalizeH="0" baseline="0" noProof="0" dirty="0" err="1" smtClean="0">
                <a:ln>
                  <a:noFill/>
                </a:ln>
                <a:solidFill>
                  <a:schemeClr val="tx1"/>
                </a:solidFill>
                <a:effectLst/>
                <a:uLnTx/>
                <a:uFillTx/>
                <a:latin typeface="Cambria" pitchFamily="18" charset="0"/>
                <a:ea typeface="+mn-ea"/>
                <a:cs typeface="+mn-cs"/>
              </a:rPr>
              <a:t>glads</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 me</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to see that we are getting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closer</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and closer an agreement</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 I also want to give you some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nice</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news. […]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eager</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to get started as soon as possible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I wish you a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good </a:t>
            </a:r>
            <a:r>
              <a:rPr kumimoji="0" lang="en-US" sz="1600" b="1" i="0" u="none" strike="noStrike" kern="0" cap="none" spc="0" normalizeH="0" baseline="0" noProof="0" dirty="0" err="1" smtClean="0">
                <a:ln>
                  <a:noFill/>
                </a:ln>
                <a:solidFill>
                  <a:schemeClr val="tx1"/>
                </a:solidFill>
                <a:effectLst/>
                <a:uLnTx/>
                <a:uFillTx/>
                <a:latin typeface="Cambria" pitchFamily="18" charset="0"/>
                <a:ea typeface="+mn-ea"/>
                <a:cs typeface="+mn-cs"/>
              </a:rPr>
              <a:t>day!</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Yours</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sincerlyMrs</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Husar</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a:t>
            </a:r>
          </a:p>
        </p:txBody>
      </p:sp>
      <p:sp>
        <p:nvSpPr>
          <p:cNvPr id="20" name="Inhaltsplatzhalter 2"/>
          <p:cNvSpPr txBox="1">
            <a:spLocks/>
          </p:cNvSpPr>
          <p:nvPr/>
        </p:nvSpPr>
        <p:spPr bwMode="auto">
          <a:xfrm>
            <a:off x="4644008" y="4653136"/>
            <a:ext cx="4464496" cy="1728192"/>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Autofit/>
          </a:bodyPr>
          <a:lstStyle/>
          <a:p>
            <a:pPr marL="342900" marR="0" lvl="0" indent="-342900" algn="l" defTabSz="914400" rtl="0" eaLnBrk="1" fontAlgn="base" latinLnBrk="0" hangingPunct="1">
              <a:lnSpc>
                <a:spcPct val="100000"/>
              </a:lnSpc>
              <a:spcBef>
                <a:spcPct val="20000"/>
              </a:spcBef>
              <a:spcAft>
                <a:spcPct val="0"/>
              </a:spcAft>
              <a:buClrTx/>
              <a:buSzTx/>
              <a:buFontTx/>
              <a:buNone/>
              <a:tabLst/>
              <a:defRPr/>
            </a:pPr>
            <a:r>
              <a:rPr kumimoji="0" lang="en-US" sz="1600" b="0" i="0" u="none" strike="noStrike" kern="0" cap="none" spc="0" normalizeH="0" baseline="0" noProof="0" dirty="0" smtClean="0">
                <a:ln>
                  <a:noFill/>
                </a:ln>
                <a:solidFill>
                  <a:srgbClr val="DE08A6"/>
                </a:solidFill>
                <a:effectLst/>
                <a:uLnTx/>
                <a:uFillTx/>
                <a:latin typeface="Cambria" pitchFamily="18" charset="0"/>
                <a:ea typeface="+mn-ea"/>
                <a:cs typeface="+mn-cs"/>
              </a:rPr>
              <a:t>Message b72</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Unfortunetelly</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i</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showed you my minimum constraints and you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tried</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to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take</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advantage</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out of it. […] You tried to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cheat me </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with wrong numbers […] and you really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think </a:t>
            </a:r>
            <a:r>
              <a:rPr kumimoji="0" lang="en-US" sz="1600" b="1" i="0" u="none" strike="noStrike" kern="0" cap="none" spc="0" normalizeH="0" baseline="0" noProof="0" dirty="0" err="1" smtClean="0">
                <a:ln>
                  <a:noFill/>
                </a:ln>
                <a:solidFill>
                  <a:schemeClr val="tx1"/>
                </a:solidFill>
                <a:effectLst/>
                <a:uLnTx/>
                <a:uFillTx/>
                <a:latin typeface="Cambria" pitchFamily="18" charset="0"/>
                <a:ea typeface="+mn-ea"/>
                <a:cs typeface="+mn-cs"/>
              </a:rPr>
              <a:t>i</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 am willing to deal with </a:t>
            </a:r>
            <a:r>
              <a:rPr kumimoji="0" lang="en-US" sz="1600" b="1" i="0" u="none" strike="noStrike" kern="0" cap="none" spc="0" normalizeH="0" baseline="0" noProof="0" dirty="0" err="1" smtClean="0">
                <a:ln>
                  <a:noFill/>
                </a:ln>
                <a:solidFill>
                  <a:schemeClr val="tx1"/>
                </a:solidFill>
                <a:effectLst/>
                <a:uLnTx/>
                <a:uFillTx/>
                <a:latin typeface="Cambria" pitchFamily="18" charset="0"/>
                <a:ea typeface="+mn-ea"/>
                <a:cs typeface="+mn-cs"/>
              </a:rPr>
              <a:t>that?</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Dear</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Mr. </a:t>
            </a:r>
            <a:r>
              <a:rPr kumimoji="0" lang="en-US" sz="1600" b="0" i="0" u="none" strike="noStrike" kern="0" cap="none" spc="0" normalizeH="0" baseline="0" noProof="0" dirty="0" err="1" smtClean="0">
                <a:ln>
                  <a:noFill/>
                </a:ln>
                <a:solidFill>
                  <a:schemeClr val="tx1"/>
                </a:solidFill>
                <a:effectLst/>
                <a:uLnTx/>
                <a:uFillTx/>
                <a:latin typeface="Cambria" pitchFamily="18" charset="0"/>
                <a:ea typeface="+mn-ea"/>
                <a:cs typeface="+mn-cs"/>
              </a:rPr>
              <a:t>Koller</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 </a:t>
            </a:r>
            <a:r>
              <a:rPr kumimoji="0" lang="en-US" sz="1600" b="1" i="0" u="none" strike="noStrike" kern="0" cap="none" spc="0" normalizeH="0" baseline="0" noProof="0" dirty="0" smtClean="0">
                <a:ln>
                  <a:noFill/>
                </a:ln>
                <a:solidFill>
                  <a:schemeClr val="tx1"/>
                </a:solidFill>
                <a:effectLst/>
                <a:uLnTx/>
                <a:uFillTx/>
                <a:latin typeface="Cambria" pitchFamily="18" charset="0"/>
                <a:ea typeface="+mn-ea"/>
                <a:cs typeface="+mn-cs"/>
              </a:rPr>
              <a:t>Take it, or</a:t>
            </a:r>
            <a:r>
              <a:rPr kumimoji="0" lang="en-US" sz="1600" b="0" i="0" u="none" strike="noStrike" kern="0" cap="none" spc="0" normalizeH="0" baseline="0" noProof="0" dirty="0" smtClean="0">
                <a:ln>
                  <a:noFill/>
                </a:ln>
                <a:solidFill>
                  <a:schemeClr val="tx1"/>
                </a:solidFill>
                <a:effectLst/>
                <a:uLnTx/>
                <a:uFillTx/>
                <a:latin typeface="Cambria" pitchFamily="18" charset="0"/>
                <a:ea typeface="+mn-ea"/>
                <a:cs typeface="+mn-cs"/>
              </a:rPr>
              <a:t> reject.”</a:t>
            </a:r>
            <a:endParaRPr kumimoji="0" lang="en-US" sz="1600" b="0" i="0" u="none" strike="noStrike" kern="0" cap="none" spc="0" normalizeH="0" baseline="0" noProof="0" dirty="0">
              <a:ln>
                <a:noFill/>
              </a:ln>
              <a:solidFill>
                <a:schemeClr val="tx1"/>
              </a:solidFill>
              <a:effectLst/>
              <a:uLnTx/>
              <a:uFillTx/>
              <a:latin typeface="Cambria" pitchFamily="18" charset="0"/>
              <a:ea typeface="+mn-ea"/>
              <a:cs typeface="+mn-cs"/>
            </a:endParaRPr>
          </a:p>
        </p:txBody>
      </p:sp>
      <p:sp>
        <p:nvSpPr>
          <p:cNvPr id="21" name="Ellipse 20"/>
          <p:cNvSpPr/>
          <p:nvPr/>
        </p:nvSpPr>
        <p:spPr>
          <a:xfrm>
            <a:off x="7452320" y="2952040"/>
            <a:ext cx="288032" cy="288032"/>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Ellipse 21"/>
          <p:cNvSpPr/>
          <p:nvPr/>
        </p:nvSpPr>
        <p:spPr>
          <a:xfrm>
            <a:off x="6012160" y="2952040"/>
            <a:ext cx="288032" cy="28803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Ellipse 22"/>
          <p:cNvSpPr/>
          <p:nvPr/>
        </p:nvSpPr>
        <p:spPr>
          <a:xfrm>
            <a:off x="7092280" y="2564904"/>
            <a:ext cx="288032" cy="288032"/>
          </a:xfrm>
          <a:prstGeom prst="ellipse">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Ellipse 23"/>
          <p:cNvSpPr/>
          <p:nvPr/>
        </p:nvSpPr>
        <p:spPr>
          <a:xfrm>
            <a:off x="6228184" y="2492896"/>
            <a:ext cx="288032" cy="288032"/>
          </a:xfrm>
          <a:prstGeom prst="ellipse">
            <a:avLst/>
          </a:prstGeom>
          <a:noFill/>
          <a:ln>
            <a:solidFill>
              <a:srgbClr val="DE08A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Ellipse 24"/>
          <p:cNvSpPr>
            <a:spLocks noChangeAspect="1"/>
          </p:cNvSpPr>
          <p:nvPr/>
        </p:nvSpPr>
        <p:spPr>
          <a:xfrm>
            <a:off x="8355518" y="1100113"/>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26" name="Gerade Verbindung 25"/>
          <p:cNvCxnSpPr>
            <a:stCxn id="25" idx="2"/>
            <a:endCxn id="25" idx="6"/>
          </p:cNvCxnSpPr>
          <p:nvPr/>
        </p:nvCxnSpPr>
        <p:spPr>
          <a:xfrm>
            <a:off x="8355518" y="1472469"/>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Gerade Verbindung 26"/>
          <p:cNvCxnSpPr>
            <a:stCxn id="25" idx="0"/>
            <a:endCxn id="25" idx="4"/>
          </p:cNvCxnSpPr>
          <p:nvPr/>
        </p:nvCxnSpPr>
        <p:spPr>
          <a:xfrm>
            <a:off x="8727915" y="1100113"/>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Gerade Verbindung 27"/>
          <p:cNvCxnSpPr>
            <a:stCxn id="25" idx="1"/>
            <a:endCxn id="25" idx="5"/>
          </p:cNvCxnSpPr>
          <p:nvPr/>
        </p:nvCxnSpPr>
        <p:spPr>
          <a:xfrm>
            <a:off x="8464591" y="1209173"/>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9" name="Gerade Verbindung 28"/>
          <p:cNvCxnSpPr>
            <a:stCxn id="25" idx="3"/>
            <a:endCxn id="25" idx="7"/>
          </p:cNvCxnSpPr>
          <p:nvPr/>
        </p:nvCxnSpPr>
        <p:spPr>
          <a:xfrm flipV="1">
            <a:off x="8464591" y="1209173"/>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0" name="Textfeld 29"/>
          <p:cNvSpPr txBox="1"/>
          <p:nvPr/>
        </p:nvSpPr>
        <p:spPr>
          <a:xfrm>
            <a:off x="7699936" y="1340768"/>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31" name="Textfeld 30"/>
          <p:cNvSpPr txBox="1"/>
          <p:nvPr/>
        </p:nvSpPr>
        <p:spPr>
          <a:xfrm>
            <a:off x="8308224" y="836712"/>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32" name="Textfeld 31"/>
          <p:cNvSpPr txBox="1"/>
          <p:nvPr/>
        </p:nvSpPr>
        <p:spPr>
          <a:xfrm>
            <a:off x="8783960" y="6596390"/>
            <a:ext cx="360040" cy="261610"/>
          </a:xfrm>
          <a:prstGeom prst="rect">
            <a:avLst/>
          </a:prstGeom>
          <a:noFill/>
        </p:spPr>
        <p:txBody>
          <a:bodyPr wrap="square" rtlCol="0">
            <a:spAutoFit/>
          </a:bodyPr>
          <a:lstStyle/>
          <a:p>
            <a:r>
              <a:rPr lang="en-US" sz="1100" dirty="0" smtClean="0">
                <a:solidFill>
                  <a:schemeClr val="bg1"/>
                </a:solidFill>
                <a:latin typeface="Cambria" pitchFamily="18" charset="0"/>
              </a:rPr>
              <a:t>8</a:t>
            </a:r>
            <a:endParaRPr lang="en-US" sz="1100" dirty="0">
              <a:solidFill>
                <a:schemeClr val="bg1"/>
              </a:solidFill>
              <a:latin typeface="Cambria"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Results: Data</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Online negotiation simulations using </a:t>
            </a:r>
            <a:r>
              <a:rPr lang="en-US" dirty="0" err="1" smtClean="0"/>
              <a:t>Negoisst</a:t>
            </a:r>
            <a:r>
              <a:rPr lang="en-US" dirty="0" smtClean="0"/>
              <a:t> (a negotiation support system)</a:t>
            </a:r>
          </a:p>
          <a:p>
            <a:pPr marL="633413" lvl="1">
              <a:buFont typeface="Symbol" pitchFamily="18" charset="2"/>
              <a:buChar char="-"/>
            </a:pPr>
            <a:r>
              <a:rPr lang="en-US" dirty="0" smtClean="0"/>
              <a:t>Electronic communication channel (+ a DSS)</a:t>
            </a:r>
          </a:p>
          <a:p>
            <a:r>
              <a:rPr lang="en-US" dirty="0" smtClean="0"/>
              <a:t>Competitively framed negotiation case</a:t>
            </a:r>
          </a:p>
          <a:p>
            <a:pPr marL="633413" lvl="1">
              <a:buFont typeface="Symbol" pitchFamily="18" charset="2"/>
              <a:buChar char="-"/>
            </a:pPr>
            <a:r>
              <a:rPr lang="en-US" dirty="0" smtClean="0"/>
              <a:t>Joint venture negotiation: Austrian and Ukrainian aircraft manufacturers</a:t>
            </a:r>
          </a:p>
          <a:p>
            <a:pPr marL="633413" lvl="1"/>
            <a:r>
              <a:rPr lang="en-US" dirty="0" smtClean="0"/>
              <a:t>7 issues:</a:t>
            </a:r>
          </a:p>
          <a:p>
            <a:pPr marL="892175" lvl="2">
              <a:buFont typeface="Wingdings" pitchFamily="2" charset="2"/>
              <a:buChar char="§"/>
            </a:pPr>
            <a:r>
              <a:rPr lang="en-US" dirty="0" smtClean="0"/>
              <a:t>Distribution of the future profits</a:t>
            </a:r>
          </a:p>
          <a:p>
            <a:pPr marL="892175" lvl="2">
              <a:buFont typeface="Wingdings" pitchFamily="2" charset="2"/>
              <a:buChar char="§"/>
            </a:pPr>
            <a:r>
              <a:rPr lang="en-US" dirty="0" smtClean="0"/>
              <a:t>Executive control (members on the board of directors)</a:t>
            </a:r>
          </a:p>
          <a:p>
            <a:pPr marL="892175" lvl="2">
              <a:buFont typeface="Wingdings" pitchFamily="2" charset="2"/>
              <a:buChar char="§"/>
            </a:pPr>
            <a:r>
              <a:rPr lang="en-US" dirty="0" smtClean="0"/>
              <a:t>Secrecy clause</a:t>
            </a:r>
          </a:p>
          <a:p>
            <a:pPr marL="892175" lvl="2">
              <a:buFont typeface="Wingdings" pitchFamily="2" charset="2"/>
              <a:buChar char="§"/>
            </a:pPr>
            <a:r>
              <a:rPr lang="en-US" dirty="0" smtClean="0"/>
              <a:t>Contract duration</a:t>
            </a:r>
          </a:p>
          <a:p>
            <a:pPr marL="892175" lvl="2">
              <a:buFont typeface="Wingdings" pitchFamily="2" charset="2"/>
              <a:buChar char="§"/>
            </a:pPr>
            <a:r>
              <a:rPr lang="en-US" dirty="0" smtClean="0"/>
              <a:t>Payment of workers</a:t>
            </a:r>
          </a:p>
          <a:p>
            <a:pPr marL="892175" lvl="2">
              <a:buFont typeface="Wingdings" pitchFamily="2" charset="2"/>
              <a:buChar char="§"/>
            </a:pPr>
            <a:r>
              <a:rPr lang="en-US" dirty="0" smtClean="0"/>
              <a:t>Pay increase for Ukrainian workers</a:t>
            </a:r>
          </a:p>
          <a:p>
            <a:pPr marL="892175" lvl="2">
              <a:buFont typeface="Wingdings" pitchFamily="2" charset="2"/>
              <a:buChar char="§"/>
            </a:pPr>
            <a:r>
              <a:rPr lang="en-US" dirty="0" smtClean="0"/>
              <a:t>Court of jurisdiction</a:t>
            </a:r>
          </a:p>
          <a:p>
            <a:r>
              <a:rPr lang="en-US" dirty="0" smtClean="0"/>
              <a:t>57 dyadic negotiations (114 negotiators)</a:t>
            </a:r>
          </a:p>
          <a:p>
            <a:pPr marL="633413" lvl="1">
              <a:buFont typeface="Symbol" pitchFamily="18" charset="2"/>
              <a:buChar char="-"/>
            </a:pPr>
            <a:r>
              <a:rPr lang="en-US" dirty="0" smtClean="0"/>
              <a:t>Participants: Students at Universities in Austria and the Netherlands</a:t>
            </a:r>
          </a:p>
        </p:txBody>
      </p:sp>
      <p:sp>
        <p:nvSpPr>
          <p:cNvPr id="4" name="Textfeld 3"/>
          <p:cNvSpPr txBox="1"/>
          <p:nvPr/>
        </p:nvSpPr>
        <p:spPr>
          <a:xfrm>
            <a:off x="8783960" y="6596390"/>
            <a:ext cx="360040" cy="261610"/>
          </a:xfrm>
          <a:prstGeom prst="rect">
            <a:avLst/>
          </a:prstGeom>
          <a:noFill/>
        </p:spPr>
        <p:txBody>
          <a:bodyPr wrap="square" rtlCol="0">
            <a:spAutoFit/>
          </a:bodyPr>
          <a:lstStyle/>
          <a:p>
            <a:r>
              <a:rPr lang="en-US" sz="1100" dirty="0" smtClean="0">
                <a:solidFill>
                  <a:schemeClr val="bg1"/>
                </a:solidFill>
                <a:latin typeface="Cambria" pitchFamily="18" charset="0"/>
              </a:rPr>
              <a:t>10</a:t>
            </a:r>
            <a:endParaRPr lang="en-US" sz="1100" dirty="0">
              <a:solidFill>
                <a:schemeClr val="bg1"/>
              </a:solidFill>
              <a:latin typeface="Cambria"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Emotions and individual differences</a:t>
            </a:r>
            <a:endParaRPr lang="en-US" dirty="0"/>
          </a:p>
        </p:txBody>
      </p:sp>
      <p:sp>
        <p:nvSpPr>
          <p:cNvPr id="3" name="Inhaltsplatzhalter 2"/>
          <p:cNvSpPr>
            <a:spLocks noGrp="1"/>
          </p:cNvSpPr>
          <p:nvPr>
            <p:ph idx="1"/>
          </p:nvPr>
        </p:nvSpPr>
        <p:spPr/>
        <p:txBody>
          <a:bodyPr>
            <a:normAutofit fontScale="77500" lnSpcReduction="20000"/>
          </a:bodyPr>
          <a:lstStyle/>
          <a:p>
            <a:r>
              <a:rPr lang="en-US" dirty="0" smtClean="0"/>
              <a:t>Emotions are unpredictable or uncontrollable (Sturdy, 2003)</a:t>
            </a:r>
          </a:p>
          <a:p>
            <a:r>
              <a:rPr lang="en-US" dirty="0" smtClean="0"/>
              <a:t>Emotions may change quickly and frequently within any individual (Larsen &amp; Fredrickson, 1999)</a:t>
            </a:r>
          </a:p>
          <a:p>
            <a:r>
              <a:rPr lang="en-US" dirty="0" smtClean="0"/>
              <a:t>Emotions can be influenced by:</a:t>
            </a:r>
          </a:p>
          <a:p>
            <a:pPr lvl="1"/>
            <a:r>
              <a:rPr lang="en-US" dirty="0" smtClean="0"/>
              <a:t>Internal temporary causes and external causes</a:t>
            </a:r>
          </a:p>
          <a:p>
            <a:pPr lvl="1"/>
            <a:r>
              <a:rPr lang="en-US" dirty="0" smtClean="0"/>
              <a:t>Perceptions</a:t>
            </a:r>
          </a:p>
          <a:p>
            <a:pPr lvl="1"/>
            <a:r>
              <a:rPr lang="en-US" dirty="0" smtClean="0"/>
              <a:t>Physical condition (e.g. tiredness, health, immune responses, hormone changes, drugs, diurnal rhythms)</a:t>
            </a:r>
          </a:p>
          <a:p>
            <a:pPr lvl="1"/>
            <a:r>
              <a:rPr lang="en-US" dirty="0" smtClean="0"/>
              <a:t>History, recent life events, similar social interactions</a:t>
            </a:r>
          </a:p>
          <a:p>
            <a:pPr lvl="1"/>
            <a:r>
              <a:rPr lang="en-US" dirty="0" smtClean="0"/>
              <a:t>Personality traits (e.g. pessimism, hostility, irritability, motivational tendencies, emotional expressivity, self-monitoring, The Big Five personality factors, depression, anxiety)</a:t>
            </a:r>
          </a:p>
          <a:p>
            <a:pPr lvl="1"/>
            <a:r>
              <a:rPr lang="en-US" dirty="0" smtClean="0"/>
              <a:t>Emotional intelligence, emotion recognition</a:t>
            </a:r>
          </a:p>
          <a:p>
            <a:pPr lvl="1"/>
            <a:r>
              <a:rPr lang="en-US" dirty="0" smtClean="0"/>
              <a:t>Interaction process, context</a:t>
            </a:r>
          </a:p>
          <a:p>
            <a:r>
              <a:rPr lang="en-US" dirty="0" smtClean="0"/>
              <a:t>Also evidence that</a:t>
            </a:r>
          </a:p>
          <a:p>
            <a:pPr lvl="1"/>
            <a:r>
              <a:rPr lang="en-US" dirty="0" smtClean="0"/>
              <a:t>personality traits do not impact joint gains, while emotions do (Anderson &amp; Thompson, 2004; Barry &amp; Friedman, 1998)</a:t>
            </a:r>
          </a:p>
          <a:p>
            <a:pPr lvl="1"/>
            <a:r>
              <a:rPr lang="en-US" dirty="0" smtClean="0"/>
              <a:t>personality traits do not correlate with expressions of emotions (</a:t>
            </a:r>
            <a:r>
              <a:rPr lang="en-US" dirty="0" err="1" smtClean="0"/>
              <a:t>Eisenkraft</a:t>
            </a:r>
            <a:r>
              <a:rPr lang="en-US" dirty="0" smtClean="0"/>
              <a:t> &amp; </a:t>
            </a:r>
            <a:r>
              <a:rPr lang="en-US" dirty="0" err="1" smtClean="0"/>
              <a:t>Elfenbein</a:t>
            </a:r>
            <a:r>
              <a:rPr lang="en-US" dirty="0" smtClean="0"/>
              <a:t>, 2010)</a:t>
            </a:r>
          </a:p>
          <a:p>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Emotions in online negotiations</a:t>
            </a:r>
            <a:endParaRPr lang="en-US" dirty="0"/>
          </a:p>
        </p:txBody>
      </p:sp>
      <p:sp>
        <p:nvSpPr>
          <p:cNvPr id="3" name="Inhaltsplatzhalter 2"/>
          <p:cNvSpPr>
            <a:spLocks noGrp="1"/>
          </p:cNvSpPr>
          <p:nvPr>
            <p:ph idx="1"/>
          </p:nvPr>
        </p:nvSpPr>
        <p:spPr/>
        <p:txBody>
          <a:bodyPr>
            <a:normAutofit fontScale="85000" lnSpcReduction="20000"/>
          </a:bodyPr>
          <a:lstStyle/>
          <a:p>
            <a:r>
              <a:rPr lang="en-US" dirty="0" smtClean="0"/>
              <a:t>Text-based computer mediated communication (CMC) allows for the transmission/expression of emotions </a:t>
            </a:r>
            <a:r>
              <a:rPr lang="en-US" sz="1600" dirty="0" smtClean="0"/>
              <a:t>(</a:t>
            </a:r>
            <a:r>
              <a:rPr lang="en-US" sz="1600" dirty="0" err="1" smtClean="0"/>
              <a:t>Boudourides</a:t>
            </a:r>
            <a:r>
              <a:rPr lang="en-US" sz="1600" dirty="0" smtClean="0"/>
              <a:t>, 1995; </a:t>
            </a:r>
            <a:r>
              <a:rPr lang="en-US" sz="1600" dirty="0" err="1" smtClean="0"/>
              <a:t>Derks</a:t>
            </a:r>
            <a:r>
              <a:rPr lang="en-US" sz="1600" dirty="0" smtClean="0"/>
              <a:t> et al., 2008; Liu et al., 2001; Lupton et al., 2006; Walther 1994; 1995)</a:t>
            </a:r>
            <a:r>
              <a:rPr lang="en-US" dirty="0" smtClean="0"/>
              <a:t>.</a:t>
            </a:r>
            <a:br>
              <a:rPr lang="en-US" dirty="0" smtClean="0"/>
            </a:br>
            <a:r>
              <a:rPr lang="en-US" dirty="0" smtClean="0"/>
              <a:t/>
            </a:r>
            <a:br>
              <a:rPr lang="en-US" dirty="0" smtClean="0"/>
            </a:br>
            <a:r>
              <a:rPr lang="en-US" dirty="0" smtClean="0"/>
              <a:t>In CMC environments:</a:t>
            </a:r>
          </a:p>
          <a:p>
            <a:pPr lvl="1"/>
            <a:r>
              <a:rPr lang="en-US" dirty="0" smtClean="0"/>
              <a:t>Emotions provide context and guide judgments </a:t>
            </a:r>
            <a:r>
              <a:rPr lang="en-US" sz="1600" dirty="0" smtClean="0"/>
              <a:t>(Murphy et al., 2007)</a:t>
            </a:r>
            <a:r>
              <a:rPr lang="en-US" sz="2100" dirty="0" smtClean="0"/>
              <a:t>,</a:t>
            </a:r>
            <a:r>
              <a:rPr lang="en-US" sz="1600" dirty="0" smtClean="0"/>
              <a:t> </a:t>
            </a:r>
            <a:r>
              <a:rPr lang="en-US" dirty="0" smtClean="0"/>
              <a:t>and influence message meaning and interpretation </a:t>
            </a:r>
            <a:r>
              <a:rPr lang="en-US" sz="1600" dirty="0" smtClean="0"/>
              <a:t>(Liu et al., 2001; Lupton et al., 2006)</a:t>
            </a:r>
          </a:p>
          <a:p>
            <a:pPr lvl="1"/>
            <a:r>
              <a:rPr lang="en-US" dirty="0" smtClean="0"/>
              <a:t>More positive emotions in successful e-negotiations </a:t>
            </a:r>
            <a:r>
              <a:rPr lang="en-US" sz="1600" dirty="0" smtClean="0"/>
              <a:t>(Hine et al., 2009)</a:t>
            </a:r>
          </a:p>
          <a:p>
            <a:pPr lvl="1"/>
            <a:r>
              <a:rPr lang="en-US" dirty="0" smtClean="0"/>
              <a:t>Emotional contagion/reciprocity </a:t>
            </a:r>
            <a:r>
              <a:rPr lang="en-US" sz="1600" dirty="0" smtClean="0"/>
              <a:t>(</a:t>
            </a:r>
            <a:r>
              <a:rPr lang="en-US" sz="1600" dirty="0" err="1" smtClean="0"/>
              <a:t>Barsade</a:t>
            </a:r>
            <a:r>
              <a:rPr lang="en-US" sz="1600" dirty="0" smtClean="0"/>
              <a:t>, 2002; Friedman et al., 2004; </a:t>
            </a:r>
            <a:r>
              <a:rPr lang="en-US" sz="1600" dirty="0" err="1" smtClean="0"/>
              <a:t>Nielek</a:t>
            </a:r>
            <a:r>
              <a:rPr lang="en-US" sz="1600" dirty="0" smtClean="0"/>
              <a:t> et al., 2010; Van </a:t>
            </a:r>
            <a:r>
              <a:rPr lang="en-US" sz="1600" dirty="0" err="1" smtClean="0"/>
              <a:t>Kleef</a:t>
            </a:r>
            <a:r>
              <a:rPr lang="en-US" sz="1600" dirty="0" smtClean="0"/>
              <a:t> et al., 2004)</a:t>
            </a:r>
          </a:p>
          <a:p>
            <a:pPr lvl="1"/>
            <a:r>
              <a:rPr lang="en-US" dirty="0" smtClean="0"/>
              <a:t>“</a:t>
            </a:r>
            <a:r>
              <a:rPr lang="en-US" b="1" dirty="0" err="1" smtClean="0"/>
              <a:t>Hyperpersonal</a:t>
            </a:r>
            <a:r>
              <a:rPr lang="en-US" b="1" dirty="0" smtClean="0"/>
              <a:t> communication</a:t>
            </a:r>
            <a:r>
              <a:rPr lang="en-US" dirty="0" smtClean="0"/>
              <a:t>” </a:t>
            </a:r>
            <a:r>
              <a:rPr lang="en-US" sz="1400" dirty="0" smtClean="0"/>
              <a:t>(Hancock &amp; Dunham, 2001)</a:t>
            </a:r>
            <a:r>
              <a:rPr lang="en-US" dirty="0" smtClean="0"/>
              <a:t>:</a:t>
            </a:r>
            <a:r>
              <a:rPr lang="en-US" sz="1400" dirty="0" smtClean="0"/>
              <a:t> </a:t>
            </a:r>
            <a:r>
              <a:rPr lang="en-US" sz="1600" dirty="0" smtClean="0"/>
              <a:t>(</a:t>
            </a:r>
            <a:r>
              <a:rPr lang="en-US" sz="1600" dirty="0" err="1" smtClean="0"/>
              <a:t>Kiesler</a:t>
            </a:r>
            <a:r>
              <a:rPr lang="en-US" sz="1600" dirty="0" smtClean="0"/>
              <a:t> &amp; </a:t>
            </a:r>
            <a:r>
              <a:rPr lang="en-US" sz="1600" dirty="0" err="1" smtClean="0"/>
              <a:t>Sproull</a:t>
            </a:r>
            <a:r>
              <a:rPr lang="en-US" sz="1600" dirty="0" smtClean="0"/>
              <a:t>, 1992)</a:t>
            </a:r>
            <a:r>
              <a:rPr lang="en-US" dirty="0" smtClean="0"/>
              <a:t>,  more high risk and aggressive negotiation styles </a:t>
            </a:r>
            <a:r>
              <a:rPr lang="en-US" sz="1600" dirty="0" smtClean="0"/>
              <a:t>(</a:t>
            </a:r>
            <a:r>
              <a:rPr lang="en-US" sz="1600" dirty="0" err="1" smtClean="0"/>
              <a:t>Sokolova</a:t>
            </a:r>
            <a:r>
              <a:rPr lang="en-US" sz="1600" dirty="0" smtClean="0"/>
              <a:t> &amp; </a:t>
            </a:r>
            <a:r>
              <a:rPr lang="en-US" sz="1600" dirty="0" err="1" smtClean="0"/>
              <a:t>Szpakowicz</a:t>
            </a:r>
            <a:r>
              <a:rPr lang="en-US" sz="1600" dirty="0" smtClean="0"/>
              <a:t>, 2006; 2007)</a:t>
            </a:r>
            <a:r>
              <a:rPr lang="en-US" dirty="0" smtClean="0"/>
              <a:t>, spread of negative emotions </a:t>
            </a:r>
            <a:r>
              <a:rPr lang="en-US" sz="1600" dirty="0" smtClean="0"/>
              <a:t>(Kato &amp; </a:t>
            </a:r>
            <a:r>
              <a:rPr lang="en-US" sz="1600" dirty="0" err="1" smtClean="0"/>
              <a:t>Akahori</a:t>
            </a:r>
            <a:r>
              <a:rPr lang="en-US" sz="1600" dirty="0" smtClean="0"/>
              <a:t>, 2005),</a:t>
            </a:r>
            <a:r>
              <a:rPr lang="en-US" dirty="0" smtClean="0"/>
              <a:t> escalation of conflict </a:t>
            </a:r>
            <a:r>
              <a:rPr lang="en-US" sz="1600" dirty="0" smtClean="0"/>
              <a:t>(Friedman et al., 2002; 2003)</a:t>
            </a:r>
            <a:r>
              <a:rPr lang="en-US" dirty="0" smtClean="0"/>
              <a:t>, </a:t>
            </a:r>
            <a:endParaRPr lang="en-US" sz="1600" dirty="0" smtClean="0"/>
          </a:p>
          <a:p>
            <a:endParaRPr lang="en-US" dirty="0" smtClean="0"/>
          </a:p>
          <a:p>
            <a:pPr>
              <a:buFont typeface="MS PGothic" pitchFamily="34" charset="-128"/>
              <a:buChar char="➜"/>
            </a:pPr>
            <a:r>
              <a:rPr lang="en-US" dirty="0" smtClean="0"/>
              <a:t>Although research has started to address the effects of emotions in online negotiations, </a:t>
            </a:r>
            <a:r>
              <a:rPr lang="en-US" b="1" dirty="0" smtClean="0"/>
              <a:t>more work is needed</a:t>
            </a:r>
            <a:r>
              <a:rPr lang="en-US" dirty="0" smtClean="0"/>
              <a:t> to develop a more comprehensive understanding of these </a:t>
            </a:r>
            <a:r>
              <a:rPr lang="en-US" sz="1600" dirty="0" smtClean="0"/>
              <a:t>(</a:t>
            </a:r>
            <a:r>
              <a:rPr lang="en-US" sz="1600" dirty="0" err="1" smtClean="0"/>
              <a:t>Martinovski</a:t>
            </a:r>
            <a:r>
              <a:rPr lang="en-US" sz="1600" dirty="0" smtClean="0"/>
              <a:t>, 2010)</a:t>
            </a:r>
            <a:r>
              <a:rPr lang="en-US" dirty="0" smtClean="0"/>
              <a:t>.</a:t>
            </a:r>
          </a:p>
          <a:p>
            <a:endParaRPr lang="en-US" dirty="0"/>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Paralanguage: How to communicate affect via text</a:t>
            </a:r>
            <a:endParaRPr lang="en-US" dirty="0"/>
          </a:p>
        </p:txBody>
      </p:sp>
      <p:sp>
        <p:nvSpPr>
          <p:cNvPr id="3" name="Inhaltsplatzhalter 2"/>
          <p:cNvSpPr>
            <a:spLocks noGrp="1"/>
          </p:cNvSpPr>
          <p:nvPr>
            <p:ph idx="1"/>
          </p:nvPr>
        </p:nvSpPr>
        <p:spPr/>
        <p:txBody>
          <a:bodyPr>
            <a:normAutofit fontScale="77500" lnSpcReduction="20000"/>
          </a:bodyPr>
          <a:lstStyle/>
          <a:p>
            <a:r>
              <a:rPr lang="en-US" dirty="0" smtClean="0"/>
              <a:t>More specifically emotions can be communicated via:</a:t>
            </a:r>
          </a:p>
          <a:p>
            <a:pPr lvl="1"/>
            <a:r>
              <a:rPr lang="en-US" dirty="0" smtClean="0"/>
              <a:t>Emotional language, words, terms </a:t>
            </a:r>
            <a:r>
              <a:rPr lang="en-US" sz="1400" dirty="0" smtClean="0"/>
              <a:t>(Brett et al., 2007; Hancock et al., 2007)</a:t>
            </a:r>
            <a:r>
              <a:rPr lang="en-US" dirty="0" smtClean="0"/>
              <a:t>: e.g. angry, sad, happy, pleased</a:t>
            </a:r>
          </a:p>
          <a:p>
            <a:pPr lvl="1"/>
            <a:r>
              <a:rPr lang="en-US" dirty="0" smtClean="0"/>
              <a:t>“Informal codes” or “</a:t>
            </a:r>
            <a:r>
              <a:rPr lang="en-US" dirty="0" err="1" smtClean="0"/>
              <a:t>emotext</a:t>
            </a:r>
            <a:r>
              <a:rPr lang="en-US" dirty="0" smtClean="0"/>
              <a:t>” </a:t>
            </a:r>
            <a:r>
              <a:rPr lang="en-US" sz="1400" dirty="0" smtClean="0"/>
              <a:t>(Jaffe et al., 1999; Liu et al., 2001)</a:t>
            </a:r>
            <a:r>
              <a:rPr lang="en-US" dirty="0" smtClean="0"/>
              <a:t>: e.g. intentional misspelling (</a:t>
            </a:r>
            <a:r>
              <a:rPr lang="en-US" dirty="0" err="1" smtClean="0"/>
              <a:t>sooo</a:t>
            </a:r>
            <a:r>
              <a:rPr lang="en-US" dirty="0" smtClean="0"/>
              <a:t> </a:t>
            </a:r>
            <a:r>
              <a:rPr lang="en-US" dirty="0" err="1" smtClean="0"/>
              <a:t>gooood</a:t>
            </a:r>
            <a:r>
              <a:rPr lang="en-US" dirty="0" smtClean="0"/>
              <a:t>), lexical surrogates, grammatical markers, strategic capitalization, and emoticons</a:t>
            </a:r>
          </a:p>
          <a:p>
            <a:pPr lvl="1"/>
            <a:r>
              <a:rPr lang="en-US" dirty="0" smtClean="0"/>
              <a:t>Alternations in word spacing </a:t>
            </a:r>
            <a:r>
              <a:rPr lang="en-US" sz="1400" dirty="0" smtClean="0"/>
              <a:t>(Murphy et al., 2007)</a:t>
            </a:r>
          </a:p>
          <a:p>
            <a:pPr lvl="1"/>
            <a:r>
              <a:rPr lang="en-US" dirty="0" smtClean="0"/>
              <a:t>“Prosody of text” </a:t>
            </a:r>
            <a:r>
              <a:rPr lang="en-US" sz="1400" dirty="0" smtClean="0"/>
              <a:t>(Hancock, 2004; Hancock et al., 2007)</a:t>
            </a:r>
            <a:r>
              <a:rPr lang="en-US" dirty="0" smtClean="0"/>
              <a:t>: punctuation or exclamation marks (%$@*#)</a:t>
            </a:r>
          </a:p>
          <a:p>
            <a:pPr lvl="1"/>
            <a:r>
              <a:rPr lang="en-US" dirty="0" smtClean="0"/>
              <a:t>Acronyms: e.g. LOL, WTF, …</a:t>
            </a:r>
          </a:p>
          <a:p>
            <a:pPr lvl="1"/>
            <a:r>
              <a:rPr lang="en-US" dirty="0" err="1" smtClean="0"/>
              <a:t>Chronemics</a:t>
            </a:r>
            <a:r>
              <a:rPr lang="en-US" dirty="0" smtClean="0"/>
              <a:t> (timing, speed), duration, and frequency</a:t>
            </a:r>
          </a:p>
          <a:p>
            <a:pPr lvl="1"/>
            <a:r>
              <a:rPr lang="en-US" dirty="0" smtClean="0"/>
              <a:t>Language style (powerful vs. powerless): e.g. politeness, hedges, hesitations, deictic phrases, intensifiers </a:t>
            </a:r>
            <a:r>
              <a:rPr lang="en-US" sz="1300" dirty="0" smtClean="0"/>
              <a:t>(Adkins &amp; Brushers, 1995)</a:t>
            </a:r>
          </a:p>
          <a:p>
            <a:endParaRPr lang="en-US" dirty="0" smtClean="0"/>
          </a:p>
          <a:p>
            <a:r>
              <a:rPr lang="en-US" dirty="0" smtClean="0"/>
              <a:t>Jointly these cues are referred to as “</a:t>
            </a:r>
            <a:r>
              <a:rPr lang="en-US" b="1" dirty="0" smtClean="0"/>
              <a:t>paralanguage of written communication</a:t>
            </a:r>
            <a:r>
              <a:rPr lang="en-US" dirty="0" smtClean="0"/>
              <a:t>” </a:t>
            </a:r>
            <a:r>
              <a:rPr lang="en-US" sz="1400" dirty="0" smtClean="0"/>
              <a:t>(</a:t>
            </a:r>
            <a:r>
              <a:rPr lang="en-US" sz="1400" dirty="0" err="1" smtClean="0"/>
              <a:t>Boudourides</a:t>
            </a:r>
            <a:r>
              <a:rPr lang="en-US" sz="1400" dirty="0" smtClean="0"/>
              <a:t>, 1995; Lea &amp; Spears, 1992; Liu et al., 2001)</a:t>
            </a:r>
          </a:p>
          <a:p>
            <a:pPr lvl="1"/>
            <a:r>
              <a:rPr lang="en-US" dirty="0" smtClean="0"/>
              <a:t>“</a:t>
            </a:r>
            <a:r>
              <a:rPr lang="en-US" dirty="0" err="1" smtClean="0"/>
              <a:t>Informativeness</a:t>
            </a:r>
            <a:r>
              <a:rPr lang="en-US" dirty="0" smtClean="0"/>
              <a:t> of a message”: Linguistic, factual, contextual, emotional </a:t>
            </a:r>
            <a:r>
              <a:rPr lang="en-US" sz="1300" dirty="0" smtClean="0"/>
              <a:t>(</a:t>
            </a:r>
            <a:r>
              <a:rPr lang="en-US" sz="1300" dirty="0" err="1" smtClean="0"/>
              <a:t>Sokolova</a:t>
            </a:r>
            <a:r>
              <a:rPr lang="en-US" sz="1300" dirty="0" smtClean="0"/>
              <a:t> &amp; Lapalme, 2010)</a:t>
            </a:r>
          </a:p>
          <a:p>
            <a:pPr lvl="1"/>
            <a:r>
              <a:rPr lang="en-US" dirty="0" smtClean="0"/>
              <a:t>“Message Layers”: Factual, self revelation, relational information, appeal </a:t>
            </a:r>
            <a:r>
              <a:rPr lang="en-US" sz="1300" dirty="0" smtClean="0"/>
              <a:t>(</a:t>
            </a:r>
            <a:r>
              <a:rPr lang="en-US" sz="1300" dirty="0" err="1" smtClean="0"/>
              <a:t>Watzlawick</a:t>
            </a:r>
            <a:r>
              <a:rPr lang="en-US" sz="1300" dirty="0" smtClean="0"/>
              <a:t> et al., 1967; Schulz von </a:t>
            </a:r>
            <a:r>
              <a:rPr lang="en-US" sz="1300" dirty="0" err="1" smtClean="0"/>
              <a:t>Thun</a:t>
            </a:r>
            <a:r>
              <a:rPr lang="en-US" sz="1300" dirty="0" smtClean="0"/>
              <a:t>, 1981)</a:t>
            </a:r>
            <a:r>
              <a:rPr lang="en-US" dirty="0" smtClean="0"/>
              <a:t>, and emotions </a:t>
            </a:r>
            <a:r>
              <a:rPr lang="en-US" sz="1300" dirty="0" smtClean="0"/>
              <a:t>(Griessmair &amp; </a:t>
            </a:r>
            <a:r>
              <a:rPr lang="en-US" sz="1300" dirty="0" err="1" smtClean="0"/>
              <a:t>Koeszegi</a:t>
            </a:r>
            <a:r>
              <a:rPr lang="en-US" sz="1300" dirty="0" smtClean="0"/>
              <a:t>, 2009)</a:t>
            </a:r>
          </a:p>
        </p:txBody>
      </p:sp>
    </p:spTree>
  </p:cSld>
  <p:clrMapOvr>
    <a:masterClrMapping/>
  </p:clrMapOvr>
  <p:transition xmlns:p14="http://schemas.microsoft.com/office/powerpoint/2010/mai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General effects of support in negotiations</a:t>
            </a:r>
            <a:endParaRPr lang="en-US" dirty="0"/>
          </a:p>
        </p:txBody>
      </p:sp>
      <p:sp>
        <p:nvSpPr>
          <p:cNvPr id="3" name="Inhaltsplatzhalter 2"/>
          <p:cNvSpPr>
            <a:spLocks noGrp="1"/>
          </p:cNvSpPr>
          <p:nvPr>
            <p:ph idx="1"/>
          </p:nvPr>
        </p:nvSpPr>
        <p:spPr/>
        <p:txBody>
          <a:bodyPr>
            <a:normAutofit fontScale="92500" lnSpcReduction="20000"/>
          </a:bodyPr>
          <a:lstStyle/>
          <a:p>
            <a:r>
              <a:rPr lang="en-US" dirty="0" smtClean="0"/>
              <a:t>Support (in general) increases decision making efficiency and effectiveness </a:t>
            </a:r>
            <a:r>
              <a:rPr lang="en-US" sz="1200" dirty="0" smtClean="0"/>
              <a:t>(Singh &amp; </a:t>
            </a:r>
            <a:r>
              <a:rPr lang="en-US" sz="1200" dirty="0" err="1" smtClean="0"/>
              <a:t>Ginzberg</a:t>
            </a:r>
            <a:r>
              <a:rPr lang="en-US" sz="1200" dirty="0" smtClean="0"/>
              <a:t>, 1996)</a:t>
            </a:r>
          </a:p>
          <a:p>
            <a:pPr lvl="1"/>
            <a:r>
              <a:rPr lang="en-US" dirty="0" smtClean="0"/>
              <a:t>Guidance, knowledge, facilitates understanding </a:t>
            </a:r>
            <a:r>
              <a:rPr lang="en-US" sz="1200" dirty="0" smtClean="0"/>
              <a:t>(</a:t>
            </a:r>
            <a:r>
              <a:rPr lang="en-US" sz="1200" dirty="0" err="1" smtClean="0"/>
              <a:t>Balzer</a:t>
            </a:r>
            <a:r>
              <a:rPr lang="en-US" sz="1200" dirty="0" smtClean="0"/>
              <a:t> et al., 1989)</a:t>
            </a:r>
          </a:p>
          <a:p>
            <a:pPr lvl="1"/>
            <a:r>
              <a:rPr lang="en-US" dirty="0" smtClean="0"/>
              <a:t>Helps avoid dysfunctional behavior </a:t>
            </a:r>
            <a:r>
              <a:rPr lang="en-US" sz="1200" dirty="0" smtClean="0"/>
              <a:t>(Todd &amp; </a:t>
            </a:r>
            <a:r>
              <a:rPr lang="en-US" sz="1200" dirty="0" err="1" smtClean="0"/>
              <a:t>Benbasat</a:t>
            </a:r>
            <a:r>
              <a:rPr lang="en-US" sz="1200" dirty="0" smtClean="0"/>
              <a:t>, 1992)</a:t>
            </a:r>
          </a:p>
          <a:p>
            <a:pPr lvl="1"/>
            <a:r>
              <a:rPr lang="en-US" dirty="0" smtClean="0"/>
              <a:t>Helps avoid misjudgments and biases </a:t>
            </a:r>
            <a:r>
              <a:rPr lang="en-US" sz="1200" dirty="0" smtClean="0"/>
              <a:t>(</a:t>
            </a:r>
            <a:r>
              <a:rPr lang="en-US" sz="1200" dirty="0" err="1" smtClean="0"/>
              <a:t>Bazerman</a:t>
            </a:r>
            <a:r>
              <a:rPr lang="en-US" sz="1200" dirty="0" smtClean="0"/>
              <a:t> &amp; </a:t>
            </a:r>
            <a:r>
              <a:rPr lang="en-US" sz="1200" dirty="0" err="1" smtClean="0"/>
              <a:t>Caroll</a:t>
            </a:r>
            <a:r>
              <a:rPr lang="en-US" sz="1200" dirty="0" smtClean="0"/>
              <a:t>, 1987) </a:t>
            </a:r>
            <a:r>
              <a:rPr lang="en-US" dirty="0" smtClean="0"/>
              <a:t>and deal with cognitive limitations </a:t>
            </a:r>
            <a:r>
              <a:rPr lang="en-US" sz="1200" dirty="0" smtClean="0"/>
              <a:t>(</a:t>
            </a:r>
            <a:r>
              <a:rPr lang="en-US" sz="1200" dirty="0" err="1" smtClean="0"/>
              <a:t>Bazerman</a:t>
            </a:r>
            <a:r>
              <a:rPr lang="en-US" sz="1200" dirty="0" smtClean="0"/>
              <a:t> &amp; Neale, 1983; Fiske &amp; Taylor, 1984)</a:t>
            </a:r>
            <a:r>
              <a:rPr lang="en-US" dirty="0" smtClean="0"/>
              <a:t>, e.g. framing </a:t>
            </a:r>
            <a:r>
              <a:rPr lang="en-US" sz="1200" dirty="0" smtClean="0"/>
              <a:t>(</a:t>
            </a:r>
            <a:r>
              <a:rPr lang="en-US" sz="1200" dirty="0" err="1" smtClean="0"/>
              <a:t>Tversky</a:t>
            </a:r>
            <a:r>
              <a:rPr lang="en-US" sz="1200" dirty="0" smtClean="0"/>
              <a:t> &amp; </a:t>
            </a:r>
            <a:r>
              <a:rPr lang="en-US" sz="1200" dirty="0" err="1" smtClean="0"/>
              <a:t>Kahnemann</a:t>
            </a:r>
            <a:r>
              <a:rPr lang="en-US" sz="1200" dirty="0" smtClean="0"/>
              <a:t>, 1981)</a:t>
            </a:r>
            <a:r>
              <a:rPr lang="en-US" dirty="0" smtClean="0"/>
              <a:t>, fixed-pie assumptions </a:t>
            </a:r>
            <a:r>
              <a:rPr lang="en-US" sz="1200" dirty="0" smtClean="0"/>
              <a:t>(Pruitt, 1983)</a:t>
            </a:r>
            <a:r>
              <a:rPr lang="en-US" dirty="0" smtClean="0"/>
              <a:t>, face saving </a:t>
            </a:r>
            <a:r>
              <a:rPr lang="en-US" sz="1200" dirty="0" smtClean="0"/>
              <a:t>(</a:t>
            </a:r>
            <a:r>
              <a:rPr lang="en-US" sz="1200" dirty="0" err="1" smtClean="0"/>
              <a:t>Bazerman</a:t>
            </a:r>
            <a:r>
              <a:rPr lang="en-US" sz="1200" dirty="0" smtClean="0"/>
              <a:t>, 1983)</a:t>
            </a:r>
            <a:r>
              <a:rPr lang="en-US" dirty="0" smtClean="0"/>
              <a:t>, misinterpretations </a:t>
            </a:r>
            <a:r>
              <a:rPr lang="en-US" sz="1200" dirty="0" smtClean="0"/>
              <a:t>(</a:t>
            </a:r>
            <a:r>
              <a:rPr lang="en-US" sz="1200" dirty="0" err="1" smtClean="0"/>
              <a:t>Pinkley</a:t>
            </a:r>
            <a:r>
              <a:rPr lang="en-US" sz="1200" dirty="0" smtClean="0"/>
              <a:t>, 1988)</a:t>
            </a:r>
            <a:r>
              <a:rPr lang="en-US" dirty="0" smtClean="0"/>
              <a:t>, overconfidence </a:t>
            </a:r>
            <a:r>
              <a:rPr lang="en-US" sz="1200" dirty="0" smtClean="0"/>
              <a:t>(Neale &amp; </a:t>
            </a:r>
            <a:r>
              <a:rPr lang="en-US" sz="1200" dirty="0" err="1" smtClean="0"/>
              <a:t>Bazerman</a:t>
            </a:r>
            <a:r>
              <a:rPr lang="en-US" sz="1200" dirty="0" smtClean="0"/>
              <a:t>, 1983)</a:t>
            </a:r>
            <a:r>
              <a:rPr lang="en-US" dirty="0" smtClean="0"/>
              <a:t>, or escalation of conflict </a:t>
            </a:r>
            <a:r>
              <a:rPr lang="en-US" sz="1200" dirty="0" smtClean="0"/>
              <a:t>(</a:t>
            </a:r>
            <a:r>
              <a:rPr lang="en-US" sz="1200" dirty="0" err="1" smtClean="0"/>
              <a:t>Lewicki</a:t>
            </a:r>
            <a:r>
              <a:rPr lang="en-US" sz="1200" dirty="0" smtClean="0"/>
              <a:t> &amp; Litterer, 1985)</a:t>
            </a:r>
          </a:p>
          <a:p>
            <a:pPr lvl="1"/>
            <a:r>
              <a:rPr lang="en-US" dirty="0" smtClean="0"/>
              <a:t>Impacts intentions, behavior, and negotiation outcome </a:t>
            </a:r>
            <a:r>
              <a:rPr lang="en-US" sz="1200" dirty="0" smtClean="0"/>
              <a:t>(Bui, 1994)</a:t>
            </a:r>
          </a:p>
          <a:p>
            <a:pPr lvl="1"/>
            <a:r>
              <a:rPr lang="en-US" dirty="0" smtClean="0"/>
              <a:t>Helps cope with complexity </a:t>
            </a:r>
            <a:r>
              <a:rPr lang="en-US" sz="1200" dirty="0" smtClean="0"/>
              <a:t>(</a:t>
            </a:r>
            <a:r>
              <a:rPr lang="en-US" sz="1200" dirty="0" err="1" smtClean="0"/>
              <a:t>Foroughi</a:t>
            </a:r>
            <a:r>
              <a:rPr lang="en-US" sz="1200" dirty="0" smtClean="0"/>
              <a:t>, 1998)</a:t>
            </a:r>
          </a:p>
          <a:p>
            <a:pPr lvl="1">
              <a:buFont typeface="MS PGothic" pitchFamily="34" charset="-128"/>
              <a:buChar char="➜"/>
            </a:pPr>
            <a:r>
              <a:rPr lang="en-US" dirty="0" smtClean="0"/>
              <a:t>Reduces cognitive effort</a:t>
            </a:r>
          </a:p>
          <a:p>
            <a:pPr lvl="1">
              <a:buNone/>
            </a:pPr>
            <a:endParaRPr lang="en-US" dirty="0" smtClean="0"/>
          </a:p>
          <a:p>
            <a:r>
              <a:rPr lang="en-US" dirty="0" smtClean="0"/>
              <a:t>Lim &amp; </a:t>
            </a:r>
            <a:r>
              <a:rPr lang="en-US" dirty="0" err="1" smtClean="0"/>
              <a:t>Benbasat</a:t>
            </a:r>
            <a:r>
              <a:rPr lang="en-US" dirty="0" smtClean="0"/>
              <a:t> (1992): Negotiations support system (NSS) = Electronic communication channel + Decision support system (DSS)</a:t>
            </a:r>
          </a:p>
        </p:txBody>
      </p:sp>
    </p:spTree>
  </p:cSld>
  <p:clrMapOvr>
    <a:masterClrMapping/>
  </p:clrMapOvr>
  <p:transition xmlns:p14="http://schemas.microsoft.com/office/powerpoint/2010/mai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Effects of DSSs</a:t>
            </a:r>
            <a:endParaRPr lang="en-US" dirty="0"/>
          </a:p>
        </p:txBody>
      </p:sp>
      <p:sp>
        <p:nvSpPr>
          <p:cNvPr id="3" name="Inhaltsplatzhalter 2"/>
          <p:cNvSpPr>
            <a:spLocks noGrp="1"/>
          </p:cNvSpPr>
          <p:nvPr>
            <p:ph idx="1"/>
          </p:nvPr>
        </p:nvSpPr>
        <p:spPr>
          <a:xfrm>
            <a:off x="611188" y="1052737"/>
            <a:ext cx="7594600" cy="5328592"/>
          </a:xfrm>
        </p:spPr>
        <p:txBody>
          <a:bodyPr>
            <a:normAutofit fontScale="70000" lnSpcReduction="20000"/>
          </a:bodyPr>
          <a:lstStyle/>
          <a:p>
            <a:r>
              <a:rPr lang="en-US" dirty="0" smtClean="0"/>
              <a:t>Empirical findings regarding the effects of decision support:</a:t>
            </a:r>
          </a:p>
          <a:p>
            <a:pPr lvl="1"/>
            <a:r>
              <a:rPr lang="en-US" dirty="0" smtClean="0"/>
              <a:t>Increase of joint outcomes and satisfaction, reduction of perceived negative climate </a:t>
            </a:r>
            <a:r>
              <a:rPr lang="en-US" sz="1600" dirty="0" smtClean="0"/>
              <a:t>(</a:t>
            </a:r>
            <a:r>
              <a:rPr lang="en-US" sz="1600" dirty="0" err="1" smtClean="0"/>
              <a:t>Foroughi</a:t>
            </a:r>
            <a:r>
              <a:rPr lang="en-US" sz="1600" dirty="0" smtClean="0"/>
              <a:t> et al., 1995; Perkins et al., 1996)</a:t>
            </a:r>
            <a:r>
              <a:rPr lang="en-US" dirty="0" smtClean="0"/>
              <a:t>, positively impacts social aspects </a:t>
            </a:r>
            <a:r>
              <a:rPr lang="en-US" sz="1600" dirty="0" smtClean="0"/>
              <a:t>(Delaney et al., 1997)</a:t>
            </a:r>
          </a:p>
          <a:p>
            <a:pPr lvl="1"/>
            <a:r>
              <a:rPr lang="en-US" dirty="0" smtClean="0"/>
              <a:t>More integrative but no improvements in outcomes </a:t>
            </a:r>
            <a:r>
              <a:rPr lang="en-US" sz="1600" dirty="0" smtClean="0"/>
              <a:t>(</a:t>
            </a:r>
            <a:r>
              <a:rPr lang="en-US" sz="1600" dirty="0" err="1" smtClean="0"/>
              <a:t>Rangaswamy</a:t>
            </a:r>
            <a:r>
              <a:rPr lang="en-US" sz="1600" dirty="0" smtClean="0"/>
              <a:t> &amp; Shell, 1997)</a:t>
            </a:r>
          </a:p>
          <a:p>
            <a:pPr lvl="1"/>
            <a:r>
              <a:rPr lang="en-US" dirty="0" smtClean="0"/>
              <a:t>Increase of communication effectiveness and perception of group process </a:t>
            </a:r>
            <a:r>
              <a:rPr lang="en-US" sz="1600" dirty="0" smtClean="0"/>
              <a:t>(Jain &amp; Solomon, 2000)</a:t>
            </a:r>
          </a:p>
          <a:p>
            <a:pPr lvl="1"/>
            <a:r>
              <a:rPr lang="en-US" dirty="0" smtClean="0"/>
              <a:t>Problem of over-structuring </a:t>
            </a:r>
            <a:r>
              <a:rPr lang="en-US" sz="1600" dirty="0" smtClean="0"/>
              <a:t>(</a:t>
            </a:r>
            <a:r>
              <a:rPr lang="en-US" sz="1600" dirty="0" err="1" smtClean="0"/>
              <a:t>Schoop</a:t>
            </a:r>
            <a:r>
              <a:rPr lang="en-US" sz="1600" dirty="0" smtClean="0"/>
              <a:t> et al., 2003)</a:t>
            </a:r>
          </a:p>
          <a:p>
            <a:pPr lvl="1"/>
            <a:r>
              <a:rPr lang="en-US" dirty="0" smtClean="0"/>
              <a:t>Without graphical support a lower number of offers, but more words per dyad were transmitted </a:t>
            </a:r>
            <a:r>
              <a:rPr lang="en-US" sz="1600" dirty="0" smtClean="0"/>
              <a:t>(Weber et al., 2006)</a:t>
            </a:r>
          </a:p>
          <a:p>
            <a:pPr lvl="1"/>
            <a:r>
              <a:rPr lang="en-US" b="1" dirty="0" smtClean="0"/>
              <a:t>DSS users show more positive emotions </a:t>
            </a:r>
            <a:r>
              <a:rPr lang="en-US" sz="1600" dirty="0" smtClean="0"/>
              <a:t>(</a:t>
            </a:r>
            <a:r>
              <a:rPr lang="en-US" sz="1600" dirty="0" err="1" smtClean="0"/>
              <a:t>Kersten</a:t>
            </a:r>
            <a:r>
              <a:rPr lang="en-US" sz="1600" dirty="0" smtClean="0"/>
              <a:t>, 2004)</a:t>
            </a:r>
          </a:p>
          <a:p>
            <a:endParaRPr lang="en-US" dirty="0" smtClean="0"/>
          </a:p>
          <a:p>
            <a:r>
              <a:rPr lang="en-US" dirty="0" smtClean="0"/>
              <a:t>Besides technological solutions, </a:t>
            </a:r>
            <a:r>
              <a:rPr lang="en-US" b="1" dirty="0" smtClean="0"/>
              <a:t>negotiation support research should concentrate more on socio-emotional aspects</a:t>
            </a:r>
            <a:r>
              <a:rPr lang="en-US" dirty="0" smtClean="0"/>
              <a:t> </a:t>
            </a:r>
            <a:r>
              <a:rPr lang="en-US" sz="1600" dirty="0" smtClean="0"/>
              <a:t>(Bui, 1994; Lim &amp; </a:t>
            </a:r>
            <a:r>
              <a:rPr lang="en-US" sz="1600" dirty="0" err="1" smtClean="0"/>
              <a:t>Benbasat</a:t>
            </a:r>
            <a:r>
              <a:rPr lang="en-US" sz="1600" dirty="0" smtClean="0"/>
              <a:t>, 1991; </a:t>
            </a:r>
            <a:r>
              <a:rPr lang="en-US" sz="1600" dirty="0" err="1" smtClean="0"/>
              <a:t>Pommeranz</a:t>
            </a:r>
            <a:r>
              <a:rPr lang="en-US" sz="1600" dirty="0" smtClean="0"/>
              <a:t> et al., 2009)</a:t>
            </a:r>
          </a:p>
          <a:p>
            <a:pPr lvl="1"/>
            <a:r>
              <a:rPr lang="en-US" dirty="0" smtClean="0"/>
              <a:t>Affect is an important issue to consider when developing negotiation support systems, since these impact negotiation effectiveness </a:t>
            </a:r>
            <a:r>
              <a:rPr lang="en-US" sz="1600" dirty="0" smtClean="0"/>
              <a:t>(</a:t>
            </a:r>
            <a:r>
              <a:rPr lang="en-US" sz="1600" dirty="0" err="1" smtClean="0"/>
              <a:t>Broekens</a:t>
            </a:r>
            <a:r>
              <a:rPr lang="en-US" sz="1600" dirty="0" smtClean="0"/>
              <a:t> et al., 2010; </a:t>
            </a:r>
            <a:r>
              <a:rPr lang="en-US" sz="1600" dirty="0" err="1" smtClean="0"/>
              <a:t>Hindriks</a:t>
            </a:r>
            <a:r>
              <a:rPr lang="en-US" sz="1600" dirty="0" smtClean="0"/>
              <a:t> &amp; </a:t>
            </a:r>
            <a:r>
              <a:rPr lang="en-US" sz="1600" dirty="0" err="1" smtClean="0"/>
              <a:t>Jonker</a:t>
            </a:r>
            <a:r>
              <a:rPr lang="en-US" sz="1600" dirty="0" smtClean="0"/>
              <a:t>, 2008)</a:t>
            </a:r>
          </a:p>
          <a:p>
            <a:pPr lvl="1"/>
            <a:r>
              <a:rPr lang="en-US" dirty="0" smtClean="0"/>
              <a:t>Research should focus on how decision or negotiation support affects interactions between the negotiators </a:t>
            </a:r>
            <a:r>
              <a:rPr lang="en-US" sz="1600" dirty="0" smtClean="0"/>
              <a:t>(</a:t>
            </a:r>
            <a:r>
              <a:rPr lang="en-US" sz="1600" dirty="0" err="1" smtClean="0"/>
              <a:t>Kersten</a:t>
            </a:r>
            <a:r>
              <a:rPr lang="en-US" sz="1600" dirty="0" smtClean="0"/>
              <a:t> &amp; Lai, 2007; </a:t>
            </a:r>
            <a:r>
              <a:rPr lang="en-US" sz="1600" dirty="0" err="1" smtClean="0"/>
              <a:t>Turel</a:t>
            </a:r>
            <a:r>
              <a:rPr lang="en-US" sz="1600" dirty="0" smtClean="0"/>
              <a:t> et al., 2007; </a:t>
            </a:r>
            <a:r>
              <a:rPr lang="en-US" sz="1600" dirty="0" err="1" smtClean="0"/>
              <a:t>Weigand</a:t>
            </a:r>
            <a:r>
              <a:rPr lang="en-US" sz="1600" dirty="0" smtClean="0"/>
              <a:t> et al., 2003)</a:t>
            </a:r>
          </a:p>
          <a:p>
            <a:endParaRPr lang="en-US" dirty="0" smtClean="0"/>
          </a:p>
          <a:p>
            <a:pPr>
              <a:buFont typeface="MS PGothic" pitchFamily="34" charset="-128"/>
              <a:buChar char="➜"/>
            </a:pPr>
            <a:r>
              <a:rPr lang="en-US" dirty="0" smtClean="0"/>
              <a:t>The impact of DSSs on emotional behavior and specifically emotional dynamics lacks empirical attention</a:t>
            </a:r>
          </a:p>
        </p:txBody>
      </p:sp>
    </p:spTree>
  </p:cSld>
  <p:clrMapOvr>
    <a:masterClrMapping/>
  </p:clrMapOvr>
  <p:transition xmlns:p14="http://schemas.microsoft.com/office/powerpoint/2010/mai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Affective Dimensions</a:t>
            </a:r>
            <a:endParaRPr lang="en-US" dirty="0"/>
          </a:p>
        </p:txBody>
      </p:sp>
      <p:sp>
        <p:nvSpPr>
          <p:cNvPr id="3" name="Inhaltsplatzhalter 2"/>
          <p:cNvSpPr>
            <a:spLocks noGrp="1"/>
          </p:cNvSpPr>
          <p:nvPr>
            <p:ph idx="1"/>
          </p:nvPr>
        </p:nvSpPr>
        <p:spPr/>
        <p:txBody>
          <a:bodyPr>
            <a:normAutofit fontScale="92500" lnSpcReduction="10000"/>
          </a:bodyPr>
          <a:lstStyle/>
          <a:p>
            <a:pPr>
              <a:buNone/>
            </a:pPr>
            <a:r>
              <a:rPr lang="en-US" sz="2400" dirty="0" smtClean="0"/>
              <a:t>The dimensions of valence and activation</a:t>
            </a:r>
          </a:p>
          <a:p>
            <a:pPr lvl="0">
              <a:defRPr/>
            </a:pPr>
            <a:r>
              <a:rPr lang="en-US" sz="2400" dirty="0" smtClean="0"/>
              <a:t>In accordance with existing research:</a:t>
            </a:r>
          </a:p>
          <a:p>
            <a:pPr lvl="1">
              <a:defRPr/>
            </a:pPr>
            <a:r>
              <a:rPr lang="en-US" dirty="0" smtClean="0"/>
              <a:t>Affective Circumplex model of valence and </a:t>
            </a:r>
            <a:r>
              <a:rPr lang="en-US" sz="2100" dirty="0" smtClean="0"/>
              <a:t>arousal </a:t>
            </a:r>
            <a:r>
              <a:rPr lang="en-US" sz="1400" dirty="0" smtClean="0"/>
              <a:t>(</a:t>
            </a:r>
            <a:r>
              <a:rPr lang="de-AT" sz="1400" dirty="0" err="1" smtClean="0"/>
              <a:t>Reisenzein</a:t>
            </a:r>
            <a:r>
              <a:rPr lang="de-AT" sz="1400" dirty="0" smtClean="0"/>
              <a:t>, 1994; Remington et al., 2000;  </a:t>
            </a:r>
            <a:r>
              <a:rPr lang="en-US" sz="1400" dirty="0" smtClean="0"/>
              <a:t>Russell, 1978, 1979, 1980; Russell &amp; Feldman Barrett, 1999)</a:t>
            </a:r>
          </a:p>
          <a:p>
            <a:pPr lvl="1">
              <a:defRPr/>
            </a:pPr>
            <a:r>
              <a:rPr lang="en-US" dirty="0" smtClean="0"/>
              <a:t>PA/NA model of positive and negative activation </a:t>
            </a:r>
            <a:r>
              <a:rPr lang="en-US" sz="1400" dirty="0" smtClean="0"/>
              <a:t>(</a:t>
            </a:r>
            <a:r>
              <a:rPr lang="de-AT" sz="1400" dirty="0" smtClean="0"/>
              <a:t>Feldman Barrett &amp; Russell, 1998; </a:t>
            </a:r>
            <a:r>
              <a:rPr lang="de-AT" sz="1400" dirty="0" err="1" smtClean="0"/>
              <a:t>Tellegen</a:t>
            </a:r>
            <a:r>
              <a:rPr lang="de-AT" sz="1400" dirty="0" smtClean="0"/>
              <a:t> et al., 1999; Watson et al., 1988; Watson et al., 1999; Watson and </a:t>
            </a:r>
            <a:r>
              <a:rPr lang="de-AT" sz="1400" dirty="0" err="1" smtClean="0"/>
              <a:t>Tellegen</a:t>
            </a:r>
            <a:r>
              <a:rPr lang="de-AT" sz="1400" dirty="0" smtClean="0"/>
              <a:t>, 1985)</a:t>
            </a:r>
          </a:p>
          <a:p>
            <a:pPr lvl="1">
              <a:defRPr/>
            </a:pPr>
            <a:endParaRPr lang="en-US" dirty="0" smtClean="0"/>
          </a:p>
          <a:p>
            <a:pPr lvl="1">
              <a:defRPr/>
            </a:pPr>
            <a:r>
              <a:rPr lang="en-US" dirty="0" smtClean="0"/>
              <a:t>across cultures </a:t>
            </a:r>
            <a:r>
              <a:rPr lang="en-US" sz="1400" dirty="0" smtClean="0"/>
              <a:t>(Russell, 1983, 1991; Russell et al., 1989; Watson et al., 1984)</a:t>
            </a:r>
          </a:p>
          <a:p>
            <a:pPr lvl="1">
              <a:defRPr/>
            </a:pPr>
            <a:r>
              <a:rPr lang="en-US" dirty="0" smtClean="0"/>
              <a:t>across different age </a:t>
            </a:r>
            <a:r>
              <a:rPr lang="en-US" sz="2100" dirty="0" smtClean="0"/>
              <a:t>groups </a:t>
            </a:r>
            <a:r>
              <a:rPr lang="en-US" sz="1400" dirty="0" smtClean="0"/>
              <a:t>(</a:t>
            </a:r>
            <a:r>
              <a:rPr lang="de-AT" sz="1400" dirty="0" smtClean="0"/>
              <a:t>Russell &amp; Bullock, 1985; Russell &amp; </a:t>
            </a:r>
            <a:r>
              <a:rPr lang="de-AT" sz="1400" dirty="0" err="1" smtClean="0"/>
              <a:t>Ridgeway</a:t>
            </a:r>
            <a:r>
              <a:rPr lang="de-AT" sz="1400" dirty="0" smtClean="0"/>
              <a:t>, 1983)</a:t>
            </a:r>
            <a:endParaRPr lang="en-US" sz="1400" dirty="0" smtClean="0"/>
          </a:p>
          <a:p>
            <a:pPr lvl="1">
              <a:defRPr/>
            </a:pPr>
            <a:r>
              <a:rPr lang="en-US" dirty="0" smtClean="0"/>
              <a:t>across messages differing in comprehensiveness and content </a:t>
            </a:r>
            <a:r>
              <a:rPr lang="en-US" sz="1400" dirty="0" smtClean="0"/>
              <a:t>(Bush, 1973; Feldman, 1995, Russell, 1980)</a:t>
            </a:r>
          </a:p>
          <a:p>
            <a:pPr lvl="1">
              <a:defRPr/>
            </a:pPr>
            <a:r>
              <a:rPr lang="en-US" dirty="0" smtClean="0"/>
              <a:t>for perceptions of facially expressed emotions </a:t>
            </a:r>
            <a:r>
              <a:rPr lang="en-US" sz="1400" dirty="0" smtClean="0"/>
              <a:t>(Abelson &amp; </a:t>
            </a:r>
            <a:r>
              <a:rPr lang="en-US" sz="1400" dirty="0" err="1" smtClean="0"/>
              <a:t>Sermat</a:t>
            </a:r>
            <a:r>
              <a:rPr lang="en-US" sz="1400" dirty="0" smtClean="0"/>
              <a:t>, 1962; Russell et al., 1989)</a:t>
            </a:r>
          </a:p>
          <a:p>
            <a:pPr lvl="1">
              <a:defRPr/>
            </a:pPr>
            <a:r>
              <a:rPr lang="en-US" dirty="0" smtClean="0"/>
              <a:t>for self-report data </a:t>
            </a:r>
            <a:r>
              <a:rPr lang="en-US" sz="1400" dirty="0" smtClean="0"/>
              <a:t>(Feldman, 1995; Russell 1978)</a:t>
            </a:r>
          </a:p>
          <a:p>
            <a:pPr lvl="1">
              <a:defRPr/>
            </a:pPr>
            <a:r>
              <a:rPr lang="en-US" dirty="0" smtClean="0"/>
              <a:t>in online negotiations </a:t>
            </a:r>
            <a:r>
              <a:rPr lang="en-US" sz="1400" dirty="0" smtClean="0"/>
              <a:t>(Griessmair &amp; </a:t>
            </a:r>
            <a:r>
              <a:rPr lang="en-US" sz="1400" dirty="0" err="1" smtClean="0"/>
              <a:t>Koeszegi</a:t>
            </a:r>
            <a:r>
              <a:rPr lang="en-US" sz="1400" dirty="0" smtClean="0"/>
              <a:t>, 2009)</a:t>
            </a:r>
            <a:endParaRPr lang="en-US" dirty="0"/>
          </a:p>
        </p:txBody>
      </p:sp>
    </p:spTree>
  </p:cSld>
  <p:clrMapOvr>
    <a:masterClrMapping/>
  </p:clrMapOvr>
  <p:transition xmlns:p14="http://schemas.microsoft.com/office/powerpoint/2010/mai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Multidimensional scaling (MDS) I</a:t>
            </a:r>
            <a:endParaRPr lang="en-US" dirty="0"/>
          </a:p>
        </p:txBody>
      </p:sp>
      <p:sp>
        <p:nvSpPr>
          <p:cNvPr id="3" name="Inhaltsplatzhalter 2"/>
          <p:cNvSpPr>
            <a:spLocks noGrp="1"/>
          </p:cNvSpPr>
          <p:nvPr>
            <p:ph idx="1"/>
          </p:nvPr>
        </p:nvSpPr>
        <p:spPr/>
        <p:txBody>
          <a:bodyPr>
            <a:normAutofit fontScale="77500" lnSpcReduction="20000"/>
          </a:bodyPr>
          <a:lstStyle/>
          <a:p>
            <a:r>
              <a:rPr lang="en-US" dirty="0" smtClean="0"/>
              <a:t>“Emotion detection from text […] can be best tackled using approaches based on commonsense knowledge” </a:t>
            </a:r>
            <a:r>
              <a:rPr lang="en-US" sz="1400" dirty="0" smtClean="0"/>
              <a:t>(</a:t>
            </a:r>
            <a:r>
              <a:rPr lang="en-US" sz="1400" dirty="0" err="1" smtClean="0"/>
              <a:t>Balahur</a:t>
            </a:r>
            <a:r>
              <a:rPr lang="en-US" sz="1400" dirty="0" smtClean="0"/>
              <a:t> et al., 2012)</a:t>
            </a:r>
          </a:p>
          <a:p>
            <a:endParaRPr lang="en-US" dirty="0" smtClean="0"/>
          </a:p>
          <a:p>
            <a:r>
              <a:rPr lang="en-US" dirty="0" smtClean="0"/>
              <a:t>Advantages of MDS</a:t>
            </a:r>
          </a:p>
          <a:p>
            <a:pPr lvl="1"/>
            <a:r>
              <a:rPr lang="en-US" dirty="0" smtClean="0"/>
              <a:t>Relies on fundamental aspects of human perception </a:t>
            </a:r>
            <a:r>
              <a:rPr lang="en-US" sz="1400" dirty="0" smtClean="0"/>
              <a:t>(</a:t>
            </a:r>
            <a:r>
              <a:rPr lang="en-US" sz="1400" dirty="0" err="1" smtClean="0"/>
              <a:t>Shepard</a:t>
            </a:r>
            <a:r>
              <a:rPr lang="en-US" sz="1400" dirty="0" smtClean="0"/>
              <a:t>, 1987; </a:t>
            </a:r>
            <a:r>
              <a:rPr lang="en-US" sz="1400" dirty="0" err="1" smtClean="0"/>
              <a:t>Tversky</a:t>
            </a:r>
            <a:r>
              <a:rPr lang="en-US" sz="1400" dirty="0" smtClean="0"/>
              <a:t>, 1977)</a:t>
            </a:r>
          </a:p>
          <a:p>
            <a:pPr lvl="1"/>
            <a:r>
              <a:rPr lang="en-US" dirty="0" smtClean="0"/>
              <a:t>Attribute-free </a:t>
            </a:r>
            <a:r>
              <a:rPr lang="en-US" sz="1400" dirty="0" smtClean="0"/>
              <a:t>(Hair et al., 2006)</a:t>
            </a:r>
            <a:r>
              <a:rPr lang="en-US" dirty="0" smtClean="0"/>
              <a:t>, inductive, and open approach </a:t>
            </a:r>
            <a:r>
              <a:rPr lang="en-US" sz="1400" kern="1200" dirty="0" smtClean="0"/>
              <a:t>(Lawless et al., 1997; Robinson and Bennett 1995)</a:t>
            </a:r>
          </a:p>
          <a:p>
            <a:pPr lvl="1"/>
            <a:r>
              <a:rPr lang="en-US" kern="1200" dirty="0" smtClean="0"/>
              <a:t>Does not require metric data </a:t>
            </a:r>
            <a:r>
              <a:rPr lang="en-US" sz="1400" kern="1200" dirty="0" smtClean="0"/>
              <a:t>(</a:t>
            </a:r>
            <a:r>
              <a:rPr lang="en-US" sz="1400" dirty="0" err="1" smtClean="0"/>
              <a:t>Pinkley</a:t>
            </a:r>
            <a:r>
              <a:rPr lang="en-US" sz="1400" dirty="0" smtClean="0"/>
              <a:t> et al., 2005)</a:t>
            </a:r>
            <a:endParaRPr lang="en-US" sz="1400" kern="1200" dirty="0" smtClean="0"/>
          </a:p>
          <a:p>
            <a:endParaRPr lang="en-US" dirty="0" smtClean="0"/>
          </a:p>
          <a:p>
            <a:r>
              <a:rPr lang="en-US" kern="1200" dirty="0" smtClean="0"/>
              <a:t>MDS is successfully used for the analysis and classification of emotions </a:t>
            </a:r>
            <a:r>
              <a:rPr lang="en-US" sz="1400" kern="1200" dirty="0" smtClean="0"/>
              <a:t>(</a:t>
            </a:r>
            <a:r>
              <a:rPr lang="en-US" sz="1400" kern="1200" dirty="0" err="1" smtClean="0"/>
              <a:t>Bigand</a:t>
            </a:r>
            <a:r>
              <a:rPr lang="en-US" sz="1400" kern="1200" dirty="0" smtClean="0"/>
              <a:t> et al., 2005; Feldman Barrett, 2004; </a:t>
            </a:r>
            <a:r>
              <a:rPr lang="en-US" sz="1400" kern="1200" dirty="0" err="1" smtClean="0"/>
              <a:t>Hamann</a:t>
            </a:r>
            <a:r>
              <a:rPr lang="en-US" sz="1400" kern="1200" dirty="0" smtClean="0"/>
              <a:t> and </a:t>
            </a:r>
            <a:r>
              <a:rPr lang="en-US" sz="1400" kern="1200" dirty="0" err="1" smtClean="0"/>
              <a:t>Adolphs</a:t>
            </a:r>
            <a:r>
              <a:rPr lang="en-US" sz="1400" kern="1200" dirty="0" smtClean="0"/>
              <a:t> 1999; Russell 1980; Russell and Bullock, 1985; </a:t>
            </a:r>
            <a:r>
              <a:rPr lang="de-AT" sz="1400" dirty="0" smtClean="0"/>
              <a:t>Watson and </a:t>
            </a:r>
            <a:r>
              <a:rPr lang="de-AT" sz="1400" dirty="0" err="1" smtClean="0"/>
              <a:t>Tellegen</a:t>
            </a:r>
            <a:r>
              <a:rPr lang="de-AT" sz="1400" dirty="0" smtClean="0"/>
              <a:t>, 1985</a:t>
            </a:r>
            <a:r>
              <a:rPr lang="en-US" sz="1400" kern="1200" dirty="0" smtClean="0"/>
              <a:t>)</a:t>
            </a:r>
            <a:endParaRPr lang="en-US" sz="1400" dirty="0" smtClean="0"/>
          </a:p>
          <a:p>
            <a:endParaRPr lang="en-US" dirty="0" smtClean="0"/>
          </a:p>
          <a:p>
            <a:r>
              <a:rPr lang="en-US" dirty="0" smtClean="0"/>
              <a:t>3-step method </a:t>
            </a:r>
            <a:r>
              <a:rPr lang="en-US" sz="1400" dirty="0" smtClean="0"/>
              <a:t>(Borg &amp; </a:t>
            </a:r>
            <a:r>
              <a:rPr lang="en-US" sz="1400" dirty="0" err="1" smtClean="0"/>
              <a:t>Groenen</a:t>
            </a:r>
            <a:r>
              <a:rPr lang="en-US" sz="1400" dirty="0" smtClean="0"/>
              <a:t>, 2005; Borg et al., 2010; Hair et al., 2006)</a:t>
            </a:r>
          </a:p>
          <a:p>
            <a:pPr lvl="1"/>
            <a:r>
              <a:rPr lang="en-US" dirty="0" smtClean="0"/>
              <a:t>(1) Input data based on similarity judgments of items (i.e. negotiation messages) performed by uninvolved/unbiased raters </a:t>
            </a:r>
            <a:r>
              <a:rPr lang="en-US" sz="1400" dirty="0" smtClean="0"/>
              <a:t>(</a:t>
            </a:r>
            <a:r>
              <a:rPr lang="en-US" sz="1400" dirty="0" err="1" smtClean="0"/>
              <a:t>Bijmolt</a:t>
            </a:r>
            <a:r>
              <a:rPr lang="en-US" sz="1400" dirty="0" smtClean="0"/>
              <a:t> et al., 1995; Robinson and Bennett, 1995)</a:t>
            </a:r>
          </a:p>
          <a:p>
            <a:pPr lvl="1"/>
            <a:r>
              <a:rPr lang="en-US" dirty="0" smtClean="0"/>
              <a:t>(2) Data analysis using SMACOF </a:t>
            </a:r>
            <a:r>
              <a:rPr lang="en-US" sz="1400" dirty="0" smtClean="0"/>
              <a:t>(De </a:t>
            </a:r>
            <a:r>
              <a:rPr lang="en-US" sz="1400" dirty="0" err="1" smtClean="0"/>
              <a:t>Leeuw</a:t>
            </a:r>
            <a:r>
              <a:rPr lang="en-US" sz="1400" dirty="0" smtClean="0"/>
              <a:t> &amp; </a:t>
            </a:r>
            <a:r>
              <a:rPr lang="en-US" sz="1400" dirty="0" err="1" smtClean="0"/>
              <a:t>Mair</a:t>
            </a:r>
            <a:r>
              <a:rPr lang="en-US" sz="1400" dirty="0" smtClean="0"/>
              <a:t>, 2008)</a:t>
            </a:r>
            <a:r>
              <a:rPr lang="en-US" dirty="0" smtClean="0"/>
              <a:t> and PERMAP </a:t>
            </a:r>
            <a:r>
              <a:rPr lang="en-US" sz="1400" dirty="0" smtClean="0"/>
              <a:t>(Heady &amp; Lucas, 2010)</a:t>
            </a:r>
          </a:p>
          <a:p>
            <a:pPr lvl="1"/>
            <a:r>
              <a:rPr lang="en-US" dirty="0" smtClean="0"/>
              <a:t>(3) Identification and interpretation of dimensions (axes) of the dimensional space</a:t>
            </a:r>
            <a:endParaRPr lang="en-US" dirty="0"/>
          </a:p>
        </p:txBody>
      </p:sp>
    </p:spTree>
  </p:cSld>
  <p:clrMapOvr>
    <a:masterClrMapping/>
  </p:clrMapOvr>
  <p:transition xmlns:p14="http://schemas.microsoft.com/office/powerpoint/2010/mai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Multidimensional scaling (MDS) II</a:t>
            </a:r>
            <a:endParaRPr lang="en-US" dirty="0"/>
          </a:p>
        </p:txBody>
      </p:sp>
      <p:sp>
        <p:nvSpPr>
          <p:cNvPr id="3" name="Inhaltsplatzhalter 2"/>
          <p:cNvSpPr>
            <a:spLocks noGrp="1"/>
          </p:cNvSpPr>
          <p:nvPr>
            <p:ph idx="1"/>
          </p:nvPr>
        </p:nvSpPr>
        <p:spPr/>
        <p:txBody>
          <a:bodyPr/>
          <a:lstStyle/>
          <a:p>
            <a:pPr marL="457200" indent="-457200">
              <a:buNone/>
            </a:pPr>
            <a:r>
              <a:rPr lang="en-US" b="1" dirty="0" smtClean="0"/>
              <a:t>(Step 1) Input data based on similarity judgments</a:t>
            </a:r>
          </a:p>
          <a:p>
            <a:pPr lvl="1"/>
            <a:r>
              <a:rPr lang="en-US" dirty="0" smtClean="0"/>
              <a:t>Similarity judgments performed by uninvolved raters</a:t>
            </a:r>
          </a:p>
          <a:p>
            <a:pPr lvl="2"/>
            <a:r>
              <a:rPr lang="en-US" dirty="0" smtClean="0"/>
              <a:t>Undergraduate students at the University of Vienna</a:t>
            </a:r>
          </a:p>
          <a:p>
            <a:pPr lvl="1"/>
            <a:r>
              <a:rPr lang="en-US" dirty="0" smtClean="0"/>
              <a:t>Three data sub-groups (each 1/3 of all negotiations)</a:t>
            </a:r>
          </a:p>
          <a:p>
            <a:pPr lvl="1"/>
            <a:r>
              <a:rPr lang="en-US" dirty="0" smtClean="0"/>
              <a:t>All negotiation messages of each sub-group handed out to 30 raters</a:t>
            </a:r>
          </a:p>
          <a:p>
            <a:pPr lvl="1"/>
            <a:endParaRPr lang="en-US" dirty="0" smtClean="0"/>
          </a:p>
          <a:p>
            <a:pPr lvl="1"/>
            <a:r>
              <a:rPr lang="en-US" dirty="0" smtClean="0"/>
              <a:t>Rating of whole negotiation messages according to emotional similarity (free sorting)</a:t>
            </a:r>
          </a:p>
          <a:p>
            <a:pPr lvl="2"/>
            <a:r>
              <a:rPr lang="en-US" b="1" dirty="0" smtClean="0"/>
              <a:t>In many cases emotions are not directly expressed using words with affective meaning</a:t>
            </a:r>
            <a:r>
              <a:rPr lang="en-US" dirty="0" smtClean="0"/>
              <a:t> </a:t>
            </a:r>
            <a:r>
              <a:rPr lang="en-US" sz="1100" dirty="0" smtClean="0"/>
              <a:t>(</a:t>
            </a:r>
            <a:r>
              <a:rPr lang="en-US" sz="1100" dirty="0" err="1" smtClean="0"/>
              <a:t>Balahur</a:t>
            </a:r>
            <a:r>
              <a:rPr lang="en-US" sz="1100" dirty="0" smtClean="0"/>
              <a:t> et al., 2012)</a:t>
            </a:r>
          </a:p>
          <a:p>
            <a:pPr lvl="2"/>
            <a:r>
              <a:rPr lang="en-US" dirty="0" smtClean="0"/>
              <a:t>Emotions can be communicated in lower-bandwidth environments </a:t>
            </a:r>
            <a:r>
              <a:rPr lang="en-US" sz="1100" dirty="0" smtClean="0"/>
              <a:t>(Lee, 1994; Murphy et al., 2007; Walther, 1994; 1995; Zack &amp; </a:t>
            </a:r>
            <a:r>
              <a:rPr lang="en-US" sz="1100" dirty="0" err="1" smtClean="0"/>
              <a:t>McKenny</a:t>
            </a:r>
            <a:r>
              <a:rPr lang="en-US" sz="1100" dirty="0" smtClean="0"/>
              <a:t>, 1995)</a:t>
            </a:r>
          </a:p>
          <a:p>
            <a:pPr lvl="3"/>
            <a:r>
              <a:rPr lang="en-US" dirty="0" smtClean="0"/>
              <a:t>Variations in language are related to variations of emotions </a:t>
            </a:r>
            <a:r>
              <a:rPr lang="en-US" sz="1100" dirty="0" smtClean="0"/>
              <a:t>(</a:t>
            </a:r>
            <a:r>
              <a:rPr lang="en-US" sz="1100" dirty="0" err="1" smtClean="0"/>
              <a:t>Cheshin</a:t>
            </a:r>
            <a:r>
              <a:rPr lang="en-US" sz="1100" dirty="0" smtClean="0"/>
              <a:t> et al., 2011; Hancock et al., 2007; 2008; Walther et al., 2005)</a:t>
            </a:r>
          </a:p>
        </p:txBody>
      </p:sp>
    </p:spTree>
  </p:cSld>
  <p:clrMapOvr>
    <a:masterClrMapping/>
  </p:clrMapOvr>
  <p:transition xmlns:p14="http://schemas.microsoft.com/office/powerpoint/2010/mai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6"/>
          <p:cNvPicPr>
            <a:picLocks noChangeAspect="1" noChangeArrowheads="1"/>
          </p:cNvPicPr>
          <p:nvPr/>
        </p:nvPicPr>
        <p:blipFill>
          <a:blip r:embed="rId2" cstate="print"/>
          <a:srcRect/>
          <a:stretch>
            <a:fillRect/>
          </a:stretch>
        </p:blipFill>
        <p:spPr bwMode="auto">
          <a:xfrm>
            <a:off x="6736565" y="924838"/>
            <a:ext cx="2407435" cy="2648178"/>
          </a:xfrm>
          <a:prstGeom prst="rect">
            <a:avLst/>
          </a:prstGeom>
          <a:noFill/>
          <a:ln w="9525">
            <a:noFill/>
            <a:miter lim="800000"/>
            <a:headEnd/>
            <a:tailEnd/>
          </a:ln>
          <a:effectLst/>
        </p:spPr>
      </p:pic>
      <p:sp>
        <p:nvSpPr>
          <p:cNvPr id="2" name="Titel 1"/>
          <p:cNvSpPr>
            <a:spLocks noGrp="1"/>
          </p:cNvSpPr>
          <p:nvPr>
            <p:ph type="title"/>
          </p:nvPr>
        </p:nvSpPr>
        <p:spPr/>
        <p:txBody>
          <a:bodyPr/>
          <a:lstStyle/>
          <a:p>
            <a:r>
              <a:rPr lang="en-US" dirty="0" smtClean="0"/>
              <a:t>B – Multidimensional scaling (MDS) III</a:t>
            </a:r>
            <a:endParaRPr lang="en-US" dirty="0"/>
          </a:p>
        </p:txBody>
      </p:sp>
      <p:sp>
        <p:nvSpPr>
          <p:cNvPr id="3" name="Inhaltsplatzhalter 2"/>
          <p:cNvSpPr>
            <a:spLocks noGrp="1"/>
          </p:cNvSpPr>
          <p:nvPr>
            <p:ph idx="1"/>
          </p:nvPr>
        </p:nvSpPr>
        <p:spPr>
          <a:xfrm>
            <a:off x="611188" y="1052737"/>
            <a:ext cx="6121052" cy="4824535"/>
          </a:xfrm>
        </p:spPr>
        <p:txBody>
          <a:bodyPr>
            <a:normAutofit fontScale="77500" lnSpcReduction="20000"/>
          </a:bodyPr>
          <a:lstStyle/>
          <a:p>
            <a:pPr>
              <a:buNone/>
            </a:pPr>
            <a:r>
              <a:rPr lang="en-US" b="1" dirty="0" smtClean="0"/>
              <a:t>(Step 2) Data analysis using SMACOF/PERMAP</a:t>
            </a:r>
          </a:p>
          <a:p>
            <a:pPr lvl="1"/>
            <a:r>
              <a:rPr lang="en-US" dirty="0" smtClean="0"/>
              <a:t>Based on similarity matrix constructed from similarity judgments</a:t>
            </a:r>
          </a:p>
          <a:p>
            <a:pPr lvl="1"/>
            <a:endParaRPr lang="en-US" dirty="0" smtClean="0"/>
          </a:p>
          <a:p>
            <a:pPr>
              <a:buNone/>
            </a:pPr>
            <a:r>
              <a:rPr lang="en-US" b="1" dirty="0" smtClean="0"/>
              <a:t>(Step 3) Identification and interpretation of dimensions</a:t>
            </a:r>
          </a:p>
          <a:p>
            <a:pPr lvl="1"/>
            <a:r>
              <a:rPr lang="en-US" dirty="0" smtClean="0"/>
              <a:t>For each data sub-group (consistent)</a:t>
            </a:r>
          </a:p>
          <a:p>
            <a:pPr lvl="1"/>
            <a:endParaRPr lang="en-US" dirty="0" smtClean="0"/>
          </a:p>
          <a:p>
            <a:pPr lvl="1"/>
            <a:r>
              <a:rPr lang="en-US" dirty="0" smtClean="0"/>
              <a:t>Comparisons of extreme values in the multidimensional space at the two main, and the two 45° rotated, axes</a:t>
            </a:r>
          </a:p>
          <a:p>
            <a:pPr lvl="1"/>
            <a:r>
              <a:rPr lang="en-US" dirty="0" smtClean="0"/>
              <a:t>Characterizations of the decks of emotional similarity, provided by raters</a:t>
            </a:r>
          </a:p>
          <a:p>
            <a:pPr lvl="1"/>
            <a:r>
              <a:rPr lang="en-US" dirty="0" smtClean="0"/>
              <a:t>Evaluations of “emotional strength”, provided by raters for each deck</a:t>
            </a:r>
          </a:p>
          <a:p>
            <a:pPr lvl="1"/>
            <a:endParaRPr lang="en-US" dirty="0" smtClean="0"/>
          </a:p>
          <a:p>
            <a:pPr lvl="1"/>
            <a:r>
              <a:rPr lang="en-US" dirty="0" smtClean="0"/>
              <a:t>Compatibility with existing literature </a:t>
            </a:r>
            <a:r>
              <a:rPr lang="en-US" sz="1300" dirty="0" smtClean="0"/>
              <a:t>(Duncan et al., 2007; Feldman Barrett, 2004; Gill et al., 2008; </a:t>
            </a:r>
            <a:r>
              <a:rPr lang="en-US" sz="1300" dirty="0" err="1" smtClean="0"/>
              <a:t>Kring</a:t>
            </a:r>
            <a:r>
              <a:rPr lang="en-US" sz="1300" dirty="0" smtClean="0"/>
              <a:t> et al., 2003; Larsen et al., 1992; </a:t>
            </a:r>
            <a:r>
              <a:rPr lang="en-US" sz="1300" dirty="0" err="1" smtClean="0"/>
              <a:t>Reisenzein</a:t>
            </a:r>
            <a:r>
              <a:rPr lang="en-US" sz="1300" dirty="0" smtClean="0"/>
              <a:t>, 1994; Russell, 1979; Russell, 1980; Russell, et al., 1980; Russell, et al., 1999; </a:t>
            </a:r>
            <a:r>
              <a:rPr lang="en-US" sz="1300" dirty="0" err="1" smtClean="0"/>
              <a:t>Seo</a:t>
            </a:r>
            <a:r>
              <a:rPr lang="en-US" sz="1300" dirty="0" smtClean="0"/>
              <a:t> et al., 2008; Watson &amp; </a:t>
            </a:r>
            <a:r>
              <a:rPr lang="en-US" sz="1300" dirty="0" err="1" smtClean="0"/>
              <a:t>Tellegen</a:t>
            </a:r>
            <a:r>
              <a:rPr lang="en-US" sz="1300" dirty="0" smtClean="0"/>
              <a:t>, 1985) </a:t>
            </a:r>
          </a:p>
        </p:txBody>
      </p:sp>
    </p:spTree>
  </p:cSld>
  <p:clrMapOvr>
    <a:masterClrMapping/>
  </p:clrMapOvr>
  <p:transition xmlns:p14="http://schemas.microsoft.com/office/powerpoint/2010/mai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Inter-personal and intra-personal effects I</a:t>
            </a:r>
            <a:endParaRPr lang="en-US" dirty="0"/>
          </a:p>
        </p:txBody>
      </p:sp>
      <p:sp>
        <p:nvSpPr>
          <p:cNvPr id="3" name="Inhaltsplatzhalter 2"/>
          <p:cNvSpPr>
            <a:spLocks noGrp="1"/>
          </p:cNvSpPr>
          <p:nvPr>
            <p:ph idx="1"/>
          </p:nvPr>
        </p:nvSpPr>
        <p:spPr>
          <a:xfrm>
            <a:off x="611188" y="2132856"/>
            <a:ext cx="7594600" cy="4248472"/>
          </a:xfrm>
        </p:spPr>
        <p:txBody>
          <a:bodyPr>
            <a:normAutofit fontScale="70000" lnSpcReduction="20000"/>
          </a:bodyPr>
          <a:lstStyle/>
          <a:p>
            <a:r>
              <a:rPr lang="en-US" dirty="0" smtClean="0"/>
              <a:t>Until very recently research on emotions in negotiations largely focused on </a:t>
            </a:r>
            <a:r>
              <a:rPr lang="en-US" b="1" dirty="0" smtClean="0"/>
              <a:t>intra-personal effects </a:t>
            </a:r>
            <a:r>
              <a:rPr lang="en-US" sz="1600" dirty="0" smtClean="0"/>
              <a:t>(Liu, 2009)</a:t>
            </a:r>
          </a:p>
          <a:p>
            <a:pPr lvl="1"/>
            <a:r>
              <a:rPr lang="en-US" dirty="0" smtClean="0"/>
              <a:t>Appraisals: evaluation of the environment induces emotions </a:t>
            </a:r>
            <a:r>
              <a:rPr lang="en-US" sz="1600" dirty="0" smtClean="0"/>
              <a:t>(e.g. Lazarus, 1991; Weiner, 1995)</a:t>
            </a:r>
          </a:p>
          <a:p>
            <a:pPr lvl="1"/>
            <a:r>
              <a:rPr lang="en-US" dirty="0" smtClean="0"/>
              <a:t>Action tendencies: emotions induce actions </a:t>
            </a:r>
            <a:r>
              <a:rPr lang="en-US" sz="1600" dirty="0" smtClean="0"/>
              <a:t>(e.g. Burleson &amp; </a:t>
            </a:r>
            <a:r>
              <a:rPr lang="en-US" sz="1600" dirty="0" err="1" smtClean="0"/>
              <a:t>Planalp</a:t>
            </a:r>
            <a:r>
              <a:rPr lang="en-US" sz="1600" dirty="0" smtClean="0"/>
              <a:t>, 2000; </a:t>
            </a:r>
            <a:r>
              <a:rPr lang="en-US" sz="1600" dirty="0" err="1" smtClean="0"/>
              <a:t>Oleklans</a:t>
            </a:r>
            <a:r>
              <a:rPr lang="en-US" sz="1600" dirty="0" smtClean="0"/>
              <a:t> &amp; Smith, 2003)</a:t>
            </a:r>
          </a:p>
          <a:p>
            <a:endParaRPr lang="en-US" dirty="0" smtClean="0"/>
          </a:p>
          <a:p>
            <a:r>
              <a:rPr lang="en-US" dirty="0" smtClean="0"/>
              <a:t>Recently research on emotions in negotiations started paying more attention to </a:t>
            </a:r>
            <a:r>
              <a:rPr lang="en-US" b="1" dirty="0" smtClean="0"/>
              <a:t>inter-personal effects </a:t>
            </a:r>
            <a:r>
              <a:rPr lang="en-US" sz="1600" b="1" dirty="0" smtClean="0"/>
              <a:t>(</a:t>
            </a:r>
            <a:r>
              <a:rPr lang="en-US" sz="1600" dirty="0" smtClean="0"/>
              <a:t>Van </a:t>
            </a:r>
            <a:r>
              <a:rPr lang="en-US" sz="1600" dirty="0" err="1" smtClean="0"/>
              <a:t>Kleef</a:t>
            </a:r>
            <a:r>
              <a:rPr lang="en-US" sz="1600" dirty="0" smtClean="0"/>
              <a:t> et al., 2006)</a:t>
            </a:r>
          </a:p>
          <a:p>
            <a:pPr lvl="1"/>
            <a:r>
              <a:rPr lang="en-US" dirty="0" smtClean="0"/>
              <a:t>Social functions perspective: emotions communicate information </a:t>
            </a:r>
            <a:r>
              <a:rPr lang="en-US" sz="1600" dirty="0" smtClean="0"/>
              <a:t>(</a:t>
            </a:r>
            <a:r>
              <a:rPr lang="en-US" sz="1600" dirty="0" err="1" smtClean="0"/>
              <a:t>Keltner</a:t>
            </a:r>
            <a:r>
              <a:rPr lang="en-US" sz="1600" dirty="0" smtClean="0"/>
              <a:t> &amp; </a:t>
            </a:r>
            <a:r>
              <a:rPr lang="en-US" sz="1600" dirty="0" err="1" smtClean="0"/>
              <a:t>Haidt</a:t>
            </a:r>
            <a:r>
              <a:rPr lang="en-US" sz="1600" dirty="0" smtClean="0"/>
              <a:t>, 1999)</a:t>
            </a:r>
            <a:r>
              <a:rPr lang="en-US" dirty="0" smtClean="0"/>
              <a:t>, send feedback signals (Putnam, 1994), and thereby influence an opponent’s behavior </a:t>
            </a:r>
            <a:r>
              <a:rPr lang="en-US" sz="1600" dirty="0" smtClean="0"/>
              <a:t>(Van </a:t>
            </a:r>
            <a:r>
              <a:rPr lang="en-US" sz="1600" dirty="0" err="1" smtClean="0"/>
              <a:t>Kleef</a:t>
            </a:r>
            <a:r>
              <a:rPr lang="en-US" sz="1600" dirty="0" smtClean="0"/>
              <a:t> et al., 2004)</a:t>
            </a:r>
          </a:p>
          <a:p>
            <a:pPr lvl="1"/>
            <a:r>
              <a:rPr lang="en-US" dirty="0" smtClean="0"/>
              <a:t>Interpersonal behavior may be reciprocal or complementary </a:t>
            </a:r>
            <a:r>
              <a:rPr lang="en-US" sz="1600" dirty="0" smtClean="0"/>
              <a:t>(Adair &amp; Brett, 2005; Butt et al., 2005; Friedman et al., 2004; Hatfield et al., 1993)</a:t>
            </a:r>
            <a:r>
              <a:rPr lang="en-US" dirty="0" smtClean="0"/>
              <a:t>; “Emotional linkage” </a:t>
            </a:r>
            <a:r>
              <a:rPr lang="en-US" sz="1600" dirty="0" smtClean="0"/>
              <a:t>(</a:t>
            </a:r>
            <a:r>
              <a:rPr lang="en-US" sz="1600" dirty="0" err="1" smtClean="0"/>
              <a:t>Ilies</a:t>
            </a:r>
            <a:r>
              <a:rPr lang="en-US" sz="1600" dirty="0" smtClean="0"/>
              <a:t> et al., 2007)</a:t>
            </a:r>
          </a:p>
          <a:p>
            <a:pPr lvl="2"/>
            <a:r>
              <a:rPr lang="en-US" dirty="0" smtClean="0"/>
              <a:t>Initial evidence suggests that emotional transmission and reciprocity largely contributes to social dynamics </a:t>
            </a:r>
            <a:r>
              <a:rPr lang="en-US" sz="1600" dirty="0" smtClean="0"/>
              <a:t>(Van </a:t>
            </a:r>
            <a:r>
              <a:rPr lang="en-US" sz="1600" dirty="0" err="1" smtClean="0"/>
              <a:t>Kleef</a:t>
            </a:r>
            <a:r>
              <a:rPr lang="en-US" sz="1600" dirty="0" smtClean="0"/>
              <a:t> et al., 2004)</a:t>
            </a:r>
          </a:p>
          <a:p>
            <a:endParaRPr lang="en-US" dirty="0" smtClean="0"/>
          </a:p>
          <a:p>
            <a:r>
              <a:rPr lang="en-US" dirty="0" smtClean="0"/>
              <a:t>Importantly, emotional dynamics arise due to intra-personal as well as inter-personal influences </a:t>
            </a:r>
            <a:r>
              <a:rPr lang="en-US" sz="1600" dirty="0" smtClean="0"/>
              <a:t>(Barry, 2007; </a:t>
            </a:r>
            <a:r>
              <a:rPr lang="en-US" sz="1600" dirty="0" err="1" smtClean="0"/>
              <a:t>Côté</a:t>
            </a:r>
            <a:r>
              <a:rPr lang="en-US" sz="1600" dirty="0" smtClean="0"/>
              <a:t>, 2005; Morris &amp; </a:t>
            </a:r>
            <a:r>
              <a:rPr lang="en-US" sz="1600" dirty="0" err="1" smtClean="0"/>
              <a:t>Keltner</a:t>
            </a:r>
            <a:r>
              <a:rPr lang="en-US" sz="1600" dirty="0" smtClean="0"/>
              <a:t>, 2000; </a:t>
            </a:r>
            <a:r>
              <a:rPr lang="en-US" sz="1600" dirty="0" err="1" smtClean="0"/>
              <a:t>Overbeck</a:t>
            </a:r>
            <a:r>
              <a:rPr lang="en-US" sz="1600" dirty="0" smtClean="0"/>
              <a:t> et al., 2010)</a:t>
            </a:r>
          </a:p>
          <a:p>
            <a:pPr lvl="1"/>
            <a:r>
              <a:rPr lang="en-US" dirty="0" smtClean="0"/>
              <a:t>Emotions are social characteristics of negotiations </a:t>
            </a:r>
            <a:r>
              <a:rPr lang="en-US" sz="1600" dirty="0" smtClean="0"/>
              <a:t>(Kelly &amp; </a:t>
            </a:r>
            <a:r>
              <a:rPr lang="en-US" sz="1600" dirty="0" err="1" smtClean="0"/>
              <a:t>Barsade</a:t>
            </a:r>
            <a:r>
              <a:rPr lang="en-US" sz="1600" dirty="0" smtClean="0"/>
              <a:t>, 2001; Parkinson, 1996)</a:t>
            </a:r>
          </a:p>
        </p:txBody>
      </p:sp>
      <p:pic>
        <p:nvPicPr>
          <p:cNvPr id="4" name="Picture 3"/>
          <p:cNvPicPr>
            <a:picLocks noChangeAspect="1" noChangeArrowheads="1"/>
          </p:cNvPicPr>
          <p:nvPr/>
        </p:nvPicPr>
        <p:blipFill>
          <a:blip r:embed="rId2" cstate="print"/>
          <a:srcRect/>
          <a:stretch>
            <a:fillRect/>
          </a:stretch>
        </p:blipFill>
        <p:spPr bwMode="auto">
          <a:xfrm>
            <a:off x="4572000" y="1071695"/>
            <a:ext cx="2195735" cy="1012413"/>
          </a:xfrm>
          <a:prstGeom prst="rect">
            <a:avLst/>
          </a:prstGeom>
          <a:noFill/>
          <a:ln w="9525">
            <a:noFill/>
            <a:miter lim="800000"/>
            <a:headEnd/>
            <a:tailEnd/>
          </a:ln>
          <a:effectLst/>
        </p:spPr>
      </p:pic>
      <p:pic>
        <p:nvPicPr>
          <p:cNvPr id="5" name="Picture 4"/>
          <p:cNvPicPr>
            <a:picLocks noChangeAspect="1" noChangeArrowheads="1"/>
          </p:cNvPicPr>
          <p:nvPr/>
        </p:nvPicPr>
        <p:blipFill>
          <a:blip r:embed="rId3" cstate="print"/>
          <a:srcRect/>
          <a:stretch>
            <a:fillRect/>
          </a:stretch>
        </p:blipFill>
        <p:spPr bwMode="auto">
          <a:xfrm>
            <a:off x="827584" y="1137452"/>
            <a:ext cx="2843808" cy="622897"/>
          </a:xfrm>
          <a:prstGeom prst="rect">
            <a:avLst/>
          </a:prstGeom>
          <a:noFill/>
          <a:ln w="9525">
            <a:noFill/>
            <a:miter lim="800000"/>
            <a:headEnd/>
            <a:tailEnd/>
          </a:ln>
          <a:effectLst/>
        </p:spPr>
      </p:pic>
      <p:pic>
        <p:nvPicPr>
          <p:cNvPr id="6" name="Picture 4"/>
          <p:cNvPicPr>
            <a:picLocks noChangeAspect="1" noChangeArrowheads="1"/>
          </p:cNvPicPr>
          <p:nvPr/>
        </p:nvPicPr>
        <p:blipFill>
          <a:blip r:embed="rId3" cstate="print"/>
          <a:srcRect l="70090"/>
          <a:stretch>
            <a:fillRect/>
          </a:stretch>
        </p:blipFill>
        <p:spPr bwMode="auto">
          <a:xfrm>
            <a:off x="6732240" y="1215711"/>
            <a:ext cx="850597" cy="622897"/>
          </a:xfrm>
          <a:prstGeom prst="rect">
            <a:avLst/>
          </a:prstGeom>
          <a:noFill/>
          <a:ln w="9525">
            <a:noFill/>
            <a:miter lim="800000"/>
            <a:headEnd/>
            <a:tailEnd/>
          </a:ln>
          <a:effectLst/>
        </p:spPr>
      </p:pic>
      <p:pic>
        <p:nvPicPr>
          <p:cNvPr id="7" name="Picture 6" descr="C:\Users\hippmap6\Desktop\lupe.png"/>
          <p:cNvPicPr>
            <a:picLocks noChangeAspect="1" noChangeArrowheads="1"/>
          </p:cNvPicPr>
          <p:nvPr/>
        </p:nvPicPr>
        <p:blipFill>
          <a:blip r:embed="rId4" cstate="print"/>
          <a:srcRect/>
          <a:stretch>
            <a:fillRect/>
          </a:stretch>
        </p:blipFill>
        <p:spPr bwMode="auto">
          <a:xfrm rot="6129055">
            <a:off x="3665916" y="984662"/>
            <a:ext cx="1012960" cy="879488"/>
          </a:xfrm>
          <a:prstGeom prst="rect">
            <a:avLst/>
          </a:prstGeom>
          <a:noFill/>
        </p:spPr>
      </p:pic>
    </p:spTree>
  </p:cSld>
  <p:clrMapOvr>
    <a:masterClrMapping/>
  </p:clrMapOvr>
  <p:transition xmlns:p14="http://schemas.microsoft.com/office/powerpoint/2010/mai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Inter-personal and intra-personal effects II</a:t>
            </a:r>
            <a:endParaRPr lang="en-US" dirty="0"/>
          </a:p>
        </p:txBody>
      </p:sp>
      <p:sp>
        <p:nvSpPr>
          <p:cNvPr id="3" name="Inhaltsplatzhalter 2"/>
          <p:cNvSpPr>
            <a:spLocks noGrp="1"/>
          </p:cNvSpPr>
          <p:nvPr>
            <p:ph idx="1"/>
          </p:nvPr>
        </p:nvSpPr>
        <p:spPr/>
        <p:txBody>
          <a:bodyPr>
            <a:normAutofit fontScale="77500" lnSpcReduction="20000"/>
          </a:bodyPr>
          <a:lstStyle/>
          <a:p>
            <a:pPr marL="176213" lvl="1" indent="-176213">
              <a:lnSpc>
                <a:spcPct val="100000"/>
              </a:lnSpc>
              <a:buFontTx/>
              <a:buChar char="•"/>
            </a:pPr>
            <a:r>
              <a:rPr lang="en-US" sz="2400" b="1" dirty="0" smtClean="0"/>
              <a:t>Most negotiation research</a:t>
            </a:r>
            <a:r>
              <a:rPr lang="en-US" sz="2400" dirty="0" smtClean="0"/>
              <a:t>, however, </a:t>
            </a:r>
            <a:r>
              <a:rPr lang="en-US" sz="2400" b="1" dirty="0" smtClean="0"/>
              <a:t>still disregards either one</a:t>
            </a:r>
            <a:r>
              <a:rPr lang="en-US" sz="2400" dirty="0" smtClean="0"/>
              <a:t> of these effects </a:t>
            </a:r>
            <a:r>
              <a:rPr lang="en-US" sz="1600" dirty="0" smtClean="0"/>
              <a:t>(</a:t>
            </a:r>
            <a:r>
              <a:rPr lang="en-US" sz="1600" dirty="0" err="1" smtClean="0"/>
              <a:t>Overbeck</a:t>
            </a:r>
            <a:r>
              <a:rPr lang="en-US" sz="1600" dirty="0" smtClean="0"/>
              <a:t> et al., 2010; </a:t>
            </a:r>
            <a:r>
              <a:rPr lang="en-US" sz="1600" dirty="0" err="1" smtClean="0"/>
              <a:t>Turel</a:t>
            </a:r>
            <a:r>
              <a:rPr lang="en-US" sz="1600" dirty="0" smtClean="0"/>
              <a:t>, 2008)</a:t>
            </a:r>
            <a:endParaRPr lang="en-US" dirty="0" smtClean="0"/>
          </a:p>
          <a:p>
            <a:pPr lvl="1"/>
            <a:r>
              <a:rPr lang="en-US" dirty="0" smtClean="0"/>
              <a:t>Ignoring central aspects of social interactions </a:t>
            </a:r>
            <a:r>
              <a:rPr lang="en-US" sz="1200" dirty="0" smtClean="0"/>
              <a:t>(Kenny &amp; Cook, 1999; </a:t>
            </a:r>
            <a:r>
              <a:rPr lang="en-US" sz="1200" dirty="0" err="1" smtClean="0"/>
              <a:t>Raudenbush</a:t>
            </a:r>
            <a:r>
              <a:rPr lang="en-US" sz="1200" dirty="0" smtClean="0"/>
              <a:t> et al., 1995)</a:t>
            </a:r>
          </a:p>
          <a:p>
            <a:pPr lvl="1"/>
            <a:r>
              <a:rPr lang="en-US" dirty="0" smtClean="0"/>
              <a:t>Treats interdependent factors (negotiators, behavior) as independent from each other </a:t>
            </a:r>
            <a:r>
              <a:rPr lang="en-US" sz="1400" dirty="0" smtClean="0"/>
              <a:t>(Bonito, 2002; Butt et al., 2005; Liu, 2009; </a:t>
            </a:r>
            <a:r>
              <a:rPr lang="en-US" sz="1400" dirty="0" err="1" smtClean="0"/>
              <a:t>Maitlis</a:t>
            </a:r>
            <a:r>
              <a:rPr lang="en-US" sz="1400" dirty="0" smtClean="0"/>
              <a:t> &amp; </a:t>
            </a:r>
            <a:r>
              <a:rPr lang="en-US" sz="1400" dirty="0" err="1" smtClean="0"/>
              <a:t>Ozcelik</a:t>
            </a:r>
            <a:r>
              <a:rPr lang="en-US" sz="1400" dirty="0" smtClean="0"/>
              <a:t>, 2004)</a:t>
            </a:r>
          </a:p>
          <a:p>
            <a:pPr lvl="2"/>
            <a:r>
              <a:rPr lang="en-US" dirty="0" smtClean="0"/>
              <a:t>= </a:t>
            </a:r>
            <a:r>
              <a:rPr lang="en-US" dirty="0" err="1" smtClean="0"/>
              <a:t>pseudounilaterality</a:t>
            </a:r>
            <a:r>
              <a:rPr lang="en-US" dirty="0" smtClean="0"/>
              <a:t> </a:t>
            </a:r>
            <a:r>
              <a:rPr lang="en-US" sz="1400" dirty="0" smtClean="0"/>
              <a:t>(Duncan et al., 1984)</a:t>
            </a:r>
            <a:r>
              <a:rPr lang="en-US" dirty="0" smtClean="0"/>
              <a:t>, nowadays commonly referred to as assumption of independence </a:t>
            </a:r>
            <a:r>
              <a:rPr lang="en-US" sz="1400" dirty="0" smtClean="0"/>
              <a:t>(Kenny, 1995; Kenny &amp; Judd, 1986)</a:t>
            </a:r>
          </a:p>
          <a:p>
            <a:endParaRPr lang="en-US" dirty="0" smtClean="0"/>
          </a:p>
          <a:p>
            <a:r>
              <a:rPr lang="en-US" b="1" dirty="0" smtClean="0"/>
              <a:t>Sparse recognition of intra- and inter-personal effects</a:t>
            </a:r>
            <a:r>
              <a:rPr lang="en-US" dirty="0" smtClean="0"/>
              <a:t> in negotiation research </a:t>
            </a:r>
            <a:r>
              <a:rPr lang="en-US" sz="1400" dirty="0" smtClean="0"/>
              <a:t>(</a:t>
            </a:r>
            <a:r>
              <a:rPr lang="en-US" sz="1400" dirty="0" err="1" smtClean="0"/>
              <a:t>Ferrin</a:t>
            </a:r>
            <a:r>
              <a:rPr lang="en-US" sz="1400" dirty="0" smtClean="0"/>
              <a:t> et al., 2008; Liu &amp; Wilson, 2010)</a:t>
            </a:r>
          </a:p>
          <a:p>
            <a:r>
              <a:rPr lang="en-US" dirty="0" smtClean="0"/>
              <a:t>With respect to the effects of emotional dynamics in negotiations, empirical evidence is even more limited</a:t>
            </a:r>
          </a:p>
          <a:p>
            <a:pPr marL="354013" lvl="1" indent="-171450"/>
            <a:r>
              <a:rPr lang="en-US" dirty="0" smtClean="0"/>
              <a:t>Butt et al. (2005): Effects of self emotion, counterpart emotion, and counterpart behavior on negotiation behavior and outcome</a:t>
            </a:r>
          </a:p>
          <a:p>
            <a:pPr marL="354013" lvl="1" indent="-171450"/>
            <a:r>
              <a:rPr lang="en-US" dirty="0" smtClean="0"/>
              <a:t>Liu (2009): Anger influences negotiation behavior</a:t>
            </a:r>
          </a:p>
          <a:p>
            <a:pPr marL="354013" lvl="1" indent="-171450"/>
            <a:r>
              <a:rPr lang="en-US" dirty="0" err="1" smtClean="0"/>
              <a:t>Overbeck</a:t>
            </a:r>
            <a:r>
              <a:rPr lang="en-US" dirty="0" smtClean="0"/>
              <a:t> et al. (2010): Anger and happiness effects negotiation behavior</a:t>
            </a:r>
          </a:p>
          <a:p>
            <a:pPr lvl="1">
              <a:buNone/>
            </a:pPr>
            <a:endParaRPr lang="en-US" dirty="0" smtClean="0"/>
          </a:p>
          <a:p>
            <a:endParaRPr lang="en-US" dirty="0" smtClean="0"/>
          </a:p>
          <a:p>
            <a:pPr>
              <a:buFont typeface="MS PGothic" pitchFamily="34" charset="-128"/>
              <a:buChar char="➜"/>
            </a:pPr>
            <a:r>
              <a:rPr lang="en-US" dirty="0" smtClean="0"/>
              <a:t>The impact of emotional dynamics on the negotiation  process as well as on the outcome lacks attention, especially in online environments</a:t>
            </a:r>
          </a:p>
          <a:p>
            <a:endParaRPr lang="en-US" dirty="0"/>
          </a:p>
        </p:txBody>
      </p:sp>
      <p:graphicFrame>
        <p:nvGraphicFramePr>
          <p:cNvPr id="4" name="Tabelle 3"/>
          <p:cNvGraphicFramePr>
            <a:graphicFrameLocks noGrp="1"/>
          </p:cNvGraphicFramePr>
          <p:nvPr/>
        </p:nvGraphicFramePr>
        <p:xfrm>
          <a:off x="1072531" y="5229200"/>
          <a:ext cx="2017833" cy="304799"/>
        </p:xfrm>
        <a:graphic>
          <a:graphicData uri="http://schemas.openxmlformats.org/drawingml/2006/table">
            <a:tbl>
              <a:tblPr firstRow="1" bandRow="1">
                <a:tableStyleId>{5940675A-B579-460E-94D1-54222C63F5DA}</a:tableStyleId>
              </a:tblPr>
              <a:tblGrid>
                <a:gridCol w="396000"/>
                <a:gridCol w="1621833"/>
              </a:tblGrid>
              <a:tr h="288000">
                <a:tc>
                  <a:txBody>
                    <a:bodyPr/>
                    <a:lstStyle/>
                    <a:p>
                      <a:endParaRPr lang="en-US" sz="1400" dirty="0"/>
                    </a:p>
                  </a:txBody>
                  <a:tcPr anchor="ctr">
                    <a:lnR w="12700" cap="flat" cmpd="sng" algn="ctr">
                      <a:noFill/>
                      <a:prstDash val="solid"/>
                      <a:round/>
                      <a:headEnd type="none" w="med" len="med"/>
                      <a:tailEnd type="none" w="med" len="med"/>
                    </a:lnR>
                  </a:tcPr>
                </a:tc>
                <a:tc>
                  <a:txBody>
                    <a:bodyPr/>
                    <a:lstStyle/>
                    <a:p>
                      <a:r>
                        <a:rPr lang="en-US" sz="1400" dirty="0" smtClean="0"/>
                        <a:t>Emotion </a:t>
                      </a:r>
                      <a:r>
                        <a:rPr lang="en-US" sz="1400" dirty="0" smtClean="0">
                          <a:latin typeface="MS PGothic"/>
                          <a:ea typeface="MS PGothic"/>
                        </a:rPr>
                        <a:t>➜</a:t>
                      </a:r>
                      <a:r>
                        <a:rPr lang="en-US" sz="1400" baseline="0" dirty="0" smtClean="0"/>
                        <a:t> Emotion</a:t>
                      </a:r>
                      <a:endParaRPr lang="en-US" sz="1400" dirty="0"/>
                    </a:p>
                  </a:txBody>
                  <a:tcPr anchor="ctr">
                    <a:lnL w="12700" cap="flat" cmpd="sng" algn="ctr">
                      <a:noFill/>
                      <a:prstDash val="solid"/>
                      <a:round/>
                      <a:headEnd type="none" w="med" len="med"/>
                      <a:tailEnd type="none" w="med" len="med"/>
                    </a:lnL>
                  </a:tcPr>
                </a:tc>
              </a:tr>
            </a:tbl>
          </a:graphicData>
        </a:graphic>
      </p:graphicFrame>
      <p:pic>
        <p:nvPicPr>
          <p:cNvPr id="5" name="Picture 2" descr="close, closing, delete, deny, dialog, disabled, exit, no, red x, x icon"/>
          <p:cNvPicPr>
            <a:picLocks noChangeAspect="1" noChangeArrowheads="1"/>
          </p:cNvPicPr>
          <p:nvPr/>
        </p:nvPicPr>
        <p:blipFill>
          <a:blip r:embed="rId2" cstate="print"/>
          <a:srcRect/>
          <a:stretch>
            <a:fillRect/>
          </a:stretch>
        </p:blipFill>
        <p:spPr bwMode="auto">
          <a:xfrm>
            <a:off x="1144538" y="5301208"/>
            <a:ext cx="209550" cy="209550"/>
          </a:xfrm>
          <a:prstGeom prst="rect">
            <a:avLst/>
          </a:prstGeom>
          <a:noFill/>
        </p:spPr>
      </p:pic>
      <p:graphicFrame>
        <p:nvGraphicFramePr>
          <p:cNvPr id="6" name="Tabelle 5"/>
          <p:cNvGraphicFramePr>
            <a:graphicFrameLocks noGrp="1"/>
          </p:cNvGraphicFramePr>
          <p:nvPr/>
        </p:nvGraphicFramePr>
        <p:xfrm>
          <a:off x="3225650" y="5229200"/>
          <a:ext cx="2023344" cy="304799"/>
        </p:xfrm>
        <a:graphic>
          <a:graphicData uri="http://schemas.openxmlformats.org/drawingml/2006/table">
            <a:tbl>
              <a:tblPr firstRow="1" bandRow="1">
                <a:tableStyleId>{5940675A-B579-460E-94D1-54222C63F5DA}</a:tableStyleId>
              </a:tblPr>
              <a:tblGrid>
                <a:gridCol w="395682"/>
                <a:gridCol w="1627662"/>
              </a:tblGrid>
              <a:tr h="288000">
                <a:tc>
                  <a:txBody>
                    <a:bodyPr/>
                    <a:lstStyle/>
                    <a:p>
                      <a:endParaRPr lang="en-US" sz="1400" dirty="0"/>
                    </a:p>
                  </a:txBody>
                  <a:tcPr anchor="ctr">
                    <a:lnR w="12700" cap="flat" cmpd="sng" algn="ctr">
                      <a:noFill/>
                      <a:prstDash val="solid"/>
                      <a:round/>
                      <a:headEnd type="none" w="med" len="med"/>
                      <a:tailEnd type="none" w="med" len="med"/>
                    </a:lnR>
                  </a:tcPr>
                </a:tc>
                <a:tc>
                  <a:txBody>
                    <a:bodyPr/>
                    <a:lstStyle/>
                    <a:p>
                      <a:pPr algn="l"/>
                      <a:r>
                        <a:rPr lang="en-US" sz="1400" dirty="0" smtClean="0"/>
                        <a:t>Online</a:t>
                      </a:r>
                      <a:r>
                        <a:rPr lang="en-US" sz="1400" baseline="0" dirty="0" smtClean="0"/>
                        <a:t> negotiations</a:t>
                      </a:r>
                      <a:endParaRPr lang="en-US" sz="1400" dirty="0"/>
                    </a:p>
                  </a:txBody>
                  <a:tcPr anchor="ctr">
                    <a:lnL w="12700" cap="flat" cmpd="sng" algn="ctr">
                      <a:noFill/>
                      <a:prstDash val="solid"/>
                      <a:round/>
                      <a:headEnd type="none" w="med" len="med"/>
                      <a:tailEnd type="none" w="med" len="med"/>
                    </a:lnL>
                  </a:tcPr>
                </a:tc>
              </a:tr>
            </a:tbl>
          </a:graphicData>
        </a:graphic>
      </p:graphicFrame>
      <p:pic>
        <p:nvPicPr>
          <p:cNvPr id="7" name="Picture 2" descr="close, closing, delete, deny, dialog, disabled, exit, no, red x, x icon"/>
          <p:cNvPicPr>
            <a:picLocks noChangeAspect="1" noChangeArrowheads="1"/>
          </p:cNvPicPr>
          <p:nvPr/>
        </p:nvPicPr>
        <p:blipFill>
          <a:blip r:embed="rId2" cstate="print"/>
          <a:srcRect/>
          <a:stretch>
            <a:fillRect/>
          </a:stretch>
        </p:blipFill>
        <p:spPr bwMode="auto">
          <a:xfrm>
            <a:off x="3297658" y="5301208"/>
            <a:ext cx="209550" cy="209550"/>
          </a:xfrm>
          <a:prstGeom prst="rect">
            <a:avLst/>
          </a:prstGeom>
          <a:noFill/>
        </p:spPr>
      </p:pic>
      <p:graphicFrame>
        <p:nvGraphicFramePr>
          <p:cNvPr id="8" name="Tabelle 7"/>
          <p:cNvGraphicFramePr>
            <a:graphicFrameLocks noGrp="1"/>
          </p:cNvGraphicFramePr>
          <p:nvPr/>
        </p:nvGraphicFramePr>
        <p:xfrm>
          <a:off x="5393010" y="5229200"/>
          <a:ext cx="1267222" cy="304799"/>
        </p:xfrm>
        <a:graphic>
          <a:graphicData uri="http://schemas.openxmlformats.org/drawingml/2006/table">
            <a:tbl>
              <a:tblPr firstRow="1" bandRow="1">
                <a:tableStyleId>{5940675A-B579-460E-94D1-54222C63F5DA}</a:tableStyleId>
              </a:tblPr>
              <a:tblGrid>
                <a:gridCol w="396000"/>
                <a:gridCol w="871222"/>
              </a:tblGrid>
              <a:tr h="288000">
                <a:tc>
                  <a:txBody>
                    <a:bodyPr/>
                    <a:lstStyle/>
                    <a:p>
                      <a:endParaRPr lang="en-US" sz="1400" dirty="0"/>
                    </a:p>
                  </a:txBody>
                  <a:tcPr anchor="ctr">
                    <a:lnR w="12700" cap="flat" cmpd="sng" algn="ctr">
                      <a:noFill/>
                      <a:prstDash val="solid"/>
                      <a:round/>
                      <a:headEnd type="none" w="med" len="med"/>
                      <a:tailEnd type="none" w="med" len="med"/>
                    </a:lnR>
                  </a:tcPr>
                </a:tc>
                <a:tc>
                  <a:txBody>
                    <a:bodyPr/>
                    <a:lstStyle/>
                    <a:p>
                      <a:r>
                        <a:rPr lang="en-US" sz="1400" dirty="0" smtClean="0"/>
                        <a:t>Dynamic</a:t>
                      </a:r>
                      <a:endParaRPr lang="en-US" sz="1400" dirty="0"/>
                    </a:p>
                  </a:txBody>
                  <a:tcPr anchor="ctr">
                    <a:lnL w="12700" cap="flat" cmpd="sng" algn="ctr">
                      <a:noFill/>
                      <a:prstDash val="solid"/>
                      <a:round/>
                      <a:headEnd type="none" w="med" len="med"/>
                      <a:tailEnd type="none" w="med" len="med"/>
                    </a:lnL>
                  </a:tcPr>
                </a:tc>
              </a:tr>
            </a:tbl>
          </a:graphicData>
        </a:graphic>
      </p:graphicFrame>
      <p:pic>
        <p:nvPicPr>
          <p:cNvPr id="9" name="Picture 2" descr="close, closing, delete, deny, dialog, disabled, exit, no, red x, x icon"/>
          <p:cNvPicPr>
            <a:picLocks noChangeAspect="1" noChangeArrowheads="1"/>
          </p:cNvPicPr>
          <p:nvPr/>
        </p:nvPicPr>
        <p:blipFill>
          <a:blip r:embed="rId2" cstate="print"/>
          <a:srcRect/>
          <a:stretch>
            <a:fillRect/>
          </a:stretch>
        </p:blipFill>
        <p:spPr bwMode="auto">
          <a:xfrm>
            <a:off x="5465018" y="5301208"/>
            <a:ext cx="209550" cy="209550"/>
          </a:xfrm>
          <a:prstGeom prst="rect">
            <a:avLst/>
          </a:prstGeom>
          <a:noFill/>
        </p:spPr>
      </p:pic>
    </p:spTree>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Butt et al. (2005)</a:t>
            </a:r>
            <a:endParaRPr lang="en-US" dirty="0"/>
          </a:p>
        </p:txBody>
      </p:sp>
      <p:sp>
        <p:nvSpPr>
          <p:cNvPr id="3" name="Inhaltsplatzhalter 2"/>
          <p:cNvSpPr>
            <a:spLocks noGrp="1"/>
          </p:cNvSpPr>
          <p:nvPr>
            <p:ph idx="1"/>
          </p:nvPr>
        </p:nvSpPr>
        <p:spPr/>
        <p:txBody>
          <a:bodyPr/>
          <a:lstStyle/>
          <a:p>
            <a:pPr>
              <a:buNone/>
            </a:pPr>
            <a:r>
              <a:rPr lang="en-US" dirty="0" smtClean="0"/>
              <a:t>Butt et al., (2005): The effects of self-emotion, counterpart emotion, and counterpart behavior on negotiator behavior: A comparison of individual-level and dyad level dynamics</a:t>
            </a:r>
          </a:p>
          <a:p>
            <a:pPr lvl="1"/>
            <a:r>
              <a:rPr lang="en-US" dirty="0" smtClean="0"/>
              <a:t>Found that: </a:t>
            </a:r>
          </a:p>
          <a:p>
            <a:pPr lvl="2"/>
            <a:r>
              <a:rPr lang="en-US" dirty="0" smtClean="0"/>
              <a:t>Specific behaviors are predicted by distinct sets of emotion, counterpart emotion, and counterpart behavior</a:t>
            </a:r>
          </a:p>
          <a:p>
            <a:pPr lvl="3"/>
            <a:r>
              <a:rPr lang="en-US" dirty="0" smtClean="0"/>
              <a:t>E.g. counterpart pride-achievement emotions were positively related to compromising behavior at the negotiator and dyad level</a:t>
            </a:r>
          </a:p>
          <a:p>
            <a:pPr lvl="3"/>
            <a:r>
              <a:rPr lang="en-US" dirty="0" smtClean="0"/>
              <a:t>E.g. a negotiator’s anger (but not counterpart anger) increased his dominating behavior</a:t>
            </a:r>
          </a:p>
          <a:p>
            <a:pPr lvl="2"/>
            <a:r>
              <a:rPr lang="en-US" dirty="0" smtClean="0"/>
              <a:t>Negotiators tend to reciprocate behavior; integrating behavior was more dependent on interpersonal dynamics (rather than compromising or dominating behavior)</a:t>
            </a:r>
          </a:p>
          <a:p>
            <a:pPr lvl="1"/>
            <a:r>
              <a:rPr lang="en-US" dirty="0" smtClean="0"/>
              <a:t>Variables measures via self-report on </a:t>
            </a:r>
            <a:r>
              <a:rPr lang="en-US" dirty="0" err="1" smtClean="0"/>
              <a:t>Likert</a:t>
            </a:r>
            <a:r>
              <a:rPr lang="en-US" dirty="0" smtClean="0"/>
              <a:t>-scales</a:t>
            </a:r>
            <a:endParaRPr lang="en-US" dirty="0"/>
          </a:p>
        </p:txBody>
      </p:sp>
    </p:spTree>
  </p:cSld>
  <p:clrMapOvr>
    <a:masterClrMapping/>
  </p:clrMapOvr>
  <p:transition xmlns:p14="http://schemas.microsoft.com/office/powerpoint/2010/mai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Liu (2009)</a:t>
            </a:r>
            <a:endParaRPr lang="en-US" dirty="0"/>
          </a:p>
        </p:txBody>
      </p:sp>
      <p:sp>
        <p:nvSpPr>
          <p:cNvPr id="3" name="Inhaltsplatzhalter 2"/>
          <p:cNvSpPr>
            <a:spLocks noGrp="1"/>
          </p:cNvSpPr>
          <p:nvPr>
            <p:ph idx="1"/>
          </p:nvPr>
        </p:nvSpPr>
        <p:spPr/>
        <p:txBody>
          <a:bodyPr/>
          <a:lstStyle/>
          <a:p>
            <a:pPr>
              <a:buNone/>
            </a:pPr>
            <a:r>
              <a:rPr lang="en-US" dirty="0" smtClean="0"/>
              <a:t>Liu (2009): The Intrapersonal and Interpersonal Effects of Anger on Negotiation Strategies: A Cross-Cultural Investigation</a:t>
            </a:r>
          </a:p>
          <a:p>
            <a:pPr lvl="1"/>
            <a:r>
              <a:rPr lang="en-US" dirty="0" smtClean="0"/>
              <a:t>Found that:</a:t>
            </a:r>
          </a:p>
          <a:p>
            <a:pPr lvl="2"/>
            <a:r>
              <a:rPr lang="en-US" dirty="0" smtClean="0"/>
              <a:t>Anger caused negotiators to use more positional statements and propose fewer integrative offers</a:t>
            </a:r>
          </a:p>
          <a:p>
            <a:pPr lvl="2"/>
            <a:r>
              <a:rPr lang="en-US" dirty="0" smtClean="0"/>
              <a:t>Anger caused the counterparts to use fewer positional statements but also exchange less information about priorities</a:t>
            </a:r>
          </a:p>
          <a:p>
            <a:pPr lvl="1"/>
            <a:r>
              <a:rPr lang="en-US" dirty="0" smtClean="0"/>
              <a:t>Variables measures via self-report on </a:t>
            </a:r>
            <a:r>
              <a:rPr lang="en-US" dirty="0" err="1" smtClean="0"/>
              <a:t>Likert</a:t>
            </a:r>
            <a:r>
              <a:rPr lang="en-US" dirty="0" smtClean="0"/>
              <a:t>-scales</a:t>
            </a:r>
          </a:p>
          <a:p>
            <a:endParaRPr lang="en-US" dirty="0"/>
          </a:p>
        </p:txBody>
      </p:sp>
    </p:spTree>
  </p:cSld>
  <p:clrMapOvr>
    <a:masterClrMapping/>
  </p:clrMapOvr>
  <p:transition xmlns:p14="http://schemas.microsoft.com/office/powerpoint/2010/mai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t>
            </a:r>
            <a:r>
              <a:rPr lang="en-US" dirty="0" err="1" smtClean="0"/>
              <a:t>Overbeck</a:t>
            </a:r>
            <a:r>
              <a:rPr lang="en-US" dirty="0" smtClean="0"/>
              <a:t> et al. (2010)</a:t>
            </a:r>
            <a:endParaRPr lang="en-US" dirty="0"/>
          </a:p>
        </p:txBody>
      </p:sp>
      <p:sp>
        <p:nvSpPr>
          <p:cNvPr id="3" name="Inhaltsplatzhalter 2"/>
          <p:cNvSpPr>
            <a:spLocks noGrp="1"/>
          </p:cNvSpPr>
          <p:nvPr>
            <p:ph idx="1"/>
          </p:nvPr>
        </p:nvSpPr>
        <p:spPr/>
        <p:txBody>
          <a:bodyPr/>
          <a:lstStyle/>
          <a:p>
            <a:pPr>
              <a:buNone/>
            </a:pPr>
            <a:r>
              <a:rPr lang="en-US" dirty="0" err="1" smtClean="0"/>
              <a:t>Overbeck</a:t>
            </a:r>
            <a:r>
              <a:rPr lang="en-US" dirty="0" smtClean="0"/>
              <a:t> et al., (2010): I feel, therefore you act: Intrapersonal and interpersonal effects of emotion on negotiation as a function of social power</a:t>
            </a:r>
          </a:p>
          <a:p>
            <a:pPr lvl="1"/>
            <a:r>
              <a:rPr lang="en-US" dirty="0" smtClean="0"/>
              <a:t>Found that:</a:t>
            </a:r>
          </a:p>
          <a:p>
            <a:pPr lvl="2"/>
            <a:r>
              <a:rPr lang="en-US" dirty="0" smtClean="0"/>
              <a:t>A negotiator’s anger induces him to be more assertiveness and claim more value</a:t>
            </a:r>
          </a:p>
          <a:p>
            <a:pPr lvl="2"/>
            <a:r>
              <a:rPr lang="en-US" dirty="0" smtClean="0"/>
              <a:t>A counterpart’s anger leads his opponent to lose focus and yield value (if the counterpart is more powerful)</a:t>
            </a:r>
          </a:p>
          <a:p>
            <a:pPr lvl="1"/>
            <a:r>
              <a:rPr lang="en-US" dirty="0" smtClean="0"/>
              <a:t>Variables measures via self-report on </a:t>
            </a:r>
            <a:r>
              <a:rPr lang="en-US" dirty="0" err="1" smtClean="0"/>
              <a:t>Likert</a:t>
            </a:r>
            <a:r>
              <a:rPr lang="en-US" dirty="0" smtClean="0"/>
              <a:t>-scales</a:t>
            </a:r>
            <a:endParaRPr lang="en-US" dirty="0"/>
          </a:p>
        </p:txBody>
      </p:sp>
    </p:spTree>
  </p:cSld>
  <p:clrMapOvr>
    <a:masterClrMapping/>
  </p:clrMapOvr>
  <p:transition xmlns:p14="http://schemas.microsoft.com/office/powerpoint/2010/mai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Negotiation process: The three phases I</a:t>
            </a:r>
            <a:endParaRPr lang="en-US" dirty="0"/>
          </a:p>
        </p:txBody>
      </p:sp>
      <p:sp>
        <p:nvSpPr>
          <p:cNvPr id="4" name="Inhaltsplatzhalter 2"/>
          <p:cNvSpPr>
            <a:spLocks noGrp="1"/>
          </p:cNvSpPr>
          <p:nvPr>
            <p:ph idx="1"/>
          </p:nvPr>
        </p:nvSpPr>
        <p:spPr>
          <a:xfrm>
            <a:off x="395536" y="1844825"/>
            <a:ext cx="2664296" cy="3384375"/>
          </a:xfrm>
        </p:spPr>
        <p:txBody>
          <a:bodyPr>
            <a:noAutofit/>
          </a:bodyPr>
          <a:lstStyle/>
          <a:p>
            <a:pPr marL="92075" indent="-92075"/>
            <a:r>
              <a:rPr lang="en-US" sz="1300" dirty="0" smtClean="0"/>
              <a:t>Competitive, distributive</a:t>
            </a:r>
            <a:r>
              <a:rPr lang="en-US" sz="1300" baseline="30000" dirty="0" smtClean="0"/>
              <a:t>2,13,19,20,25</a:t>
            </a:r>
            <a:endParaRPr lang="en-US" sz="1300" dirty="0" smtClean="0"/>
          </a:p>
          <a:p>
            <a:pPr marL="92075" indent="-92075"/>
            <a:r>
              <a:rPr lang="en-US" sz="1300" dirty="0" smtClean="0"/>
              <a:t>Spirited posturing</a:t>
            </a:r>
            <a:r>
              <a:rPr lang="en-US" sz="1300" baseline="30000" dirty="0" smtClean="0"/>
              <a:t>2</a:t>
            </a:r>
            <a:endParaRPr lang="en-US" sz="1300" dirty="0" smtClean="0"/>
          </a:p>
          <a:p>
            <a:pPr marL="92075" indent="-92075"/>
            <a:r>
              <a:rPr lang="en-US" sz="1300" dirty="0" smtClean="0"/>
              <a:t>General debate on issues</a:t>
            </a:r>
            <a:r>
              <a:rPr lang="en-US" sz="1300" baseline="30000" dirty="0" smtClean="0"/>
              <a:t>8</a:t>
            </a:r>
            <a:endParaRPr lang="en-US" sz="1300" dirty="0" smtClean="0"/>
          </a:p>
          <a:p>
            <a:pPr marL="92075" indent="-92075"/>
            <a:r>
              <a:rPr lang="en-US" sz="1300" dirty="0" smtClean="0"/>
              <a:t>Initial positions</a:t>
            </a:r>
            <a:r>
              <a:rPr lang="en-US" sz="1300" baseline="30000" dirty="0" smtClean="0"/>
              <a:t>23</a:t>
            </a:r>
          </a:p>
          <a:p>
            <a:pPr marL="92075" indent="-92075"/>
            <a:r>
              <a:rPr lang="en-US" sz="1300" dirty="0" smtClean="0"/>
              <a:t>Influence communication</a:t>
            </a:r>
            <a:r>
              <a:rPr lang="en-US" sz="1300" baseline="30000" dirty="0" smtClean="0"/>
              <a:t>7</a:t>
            </a:r>
            <a:endParaRPr lang="en-US" sz="1300" dirty="0" smtClean="0"/>
          </a:p>
          <a:p>
            <a:pPr marL="92075" indent="-92075"/>
            <a:r>
              <a:rPr lang="en-US" sz="1300" dirty="0" smtClean="0"/>
              <a:t>Relationship building, establish climate</a:t>
            </a:r>
            <a:r>
              <a:rPr lang="en-US" sz="1300" baseline="30000" dirty="0" smtClean="0"/>
              <a:t>1,3,14,15,24</a:t>
            </a:r>
            <a:endParaRPr lang="en-US" sz="1300" dirty="0" smtClean="0"/>
          </a:p>
          <a:p>
            <a:pPr marL="92075" indent="-92075"/>
            <a:r>
              <a:rPr lang="en-US" sz="1300" dirty="0" smtClean="0"/>
              <a:t>Persuasion, search for information</a:t>
            </a:r>
            <a:r>
              <a:rPr lang="en-US" sz="1300" baseline="30000" dirty="0" smtClean="0"/>
              <a:t>2,3</a:t>
            </a:r>
            <a:endParaRPr lang="en-US" sz="1300" dirty="0" smtClean="0"/>
          </a:p>
          <a:p>
            <a:pPr marL="92075" indent="-92075"/>
            <a:r>
              <a:rPr lang="en-US" sz="1300" dirty="0" smtClean="0"/>
              <a:t>Strategic use/interpretation of emotions</a:t>
            </a:r>
            <a:r>
              <a:rPr lang="en-US" sz="1400" baseline="30000" dirty="0" smtClean="0"/>
              <a:t>26</a:t>
            </a:r>
            <a:endParaRPr lang="en-US" sz="1300" dirty="0" smtClean="0"/>
          </a:p>
          <a:p>
            <a:pPr marL="92075" indent="-92075"/>
            <a:r>
              <a:rPr lang="en-US" sz="1300" dirty="0" smtClean="0"/>
              <a:t>Limited negative emotions, signaling liking and interest</a:t>
            </a:r>
            <a:r>
              <a:rPr lang="en-US" sz="1300" baseline="30000" dirty="0" smtClean="0"/>
              <a:t>3,17</a:t>
            </a:r>
          </a:p>
          <a:p>
            <a:pPr marL="92075" indent="-92075"/>
            <a:endParaRPr lang="en-US" sz="1300" dirty="0" smtClean="0"/>
          </a:p>
          <a:p>
            <a:pPr marL="92075" indent="-92075"/>
            <a:r>
              <a:rPr lang="en-US" sz="1300" b="1" dirty="0" smtClean="0"/>
              <a:t>More positive emotions</a:t>
            </a:r>
          </a:p>
        </p:txBody>
      </p:sp>
      <p:graphicFrame>
        <p:nvGraphicFramePr>
          <p:cNvPr id="5" name="Diagramm 4"/>
          <p:cNvGraphicFramePr/>
          <p:nvPr/>
        </p:nvGraphicFramePr>
        <p:xfrm>
          <a:off x="395536" y="1196752"/>
          <a:ext cx="8568952" cy="50405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Inhaltsplatzhalter 2"/>
          <p:cNvSpPr txBox="1">
            <a:spLocks/>
          </p:cNvSpPr>
          <p:nvPr/>
        </p:nvSpPr>
        <p:spPr bwMode="auto">
          <a:xfrm>
            <a:off x="3059832" y="1844825"/>
            <a:ext cx="2664296" cy="345638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55000" lnSpcReduction="20000"/>
          </a:bodyPr>
          <a:lstStyle/>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“Spirited conflict”</a:t>
            </a:r>
            <a:r>
              <a:rPr lang="en-US" sz="2400" baseline="30000" dirty="0" smtClean="0">
                <a:latin typeface="Cambria" pitchFamily="18" charset="0"/>
              </a:rPr>
              <a:t> 1,2,23</a:t>
            </a:r>
            <a:endParaRPr kumimoji="0" lang="en-US" sz="2400" b="0" i="0" u="none" strike="noStrike" kern="0" cap="none" spc="0" normalizeH="0" baseline="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Competitive, cooperative</a:t>
            </a:r>
            <a:r>
              <a:rPr lang="en-US" sz="2400" baseline="30000" noProof="0" dirty="0" smtClean="0">
                <a:latin typeface="Cambria" pitchFamily="18" charset="0"/>
              </a:rPr>
              <a:t>2,20,27</a:t>
            </a:r>
            <a:endParaRPr kumimoji="0" lang="en-US" sz="2400" b="0" i="0" u="none" strike="noStrike" kern="0" cap="none" spc="0" normalizeH="0" baseline="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Facts, detailed discussion, priority information</a:t>
            </a:r>
            <a:r>
              <a:rPr lang="en-US" sz="2400" baseline="30000" dirty="0" smtClean="0">
                <a:latin typeface="Cambria" pitchFamily="18" charset="0"/>
              </a:rPr>
              <a:t>1,2,4</a:t>
            </a:r>
            <a:endParaRPr lang="en-US" sz="2400" kern="0" dirty="0" smtClean="0">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Problem solving</a:t>
            </a:r>
            <a:r>
              <a:rPr lang="en-US" sz="2400" baseline="30000" dirty="0" smtClean="0">
                <a:latin typeface="Cambria" pitchFamily="18" charset="0"/>
              </a:rPr>
              <a:t>12,21</a:t>
            </a:r>
            <a:endParaRPr lang="en-US" sz="2400" kern="0" dirty="0" smtClean="0">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Offers, rational influence</a:t>
            </a:r>
            <a:r>
              <a:rPr lang="en-US" sz="2400" baseline="30000" dirty="0" smtClean="0">
                <a:latin typeface="Cambria" pitchFamily="18" charset="0"/>
              </a:rPr>
              <a:t>1,2</a:t>
            </a:r>
            <a:endParaRPr lang="en-US" sz="2400" kern="0" dirty="0" smtClean="0">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Trust, rapport building</a:t>
            </a:r>
            <a:r>
              <a:rPr lang="en-US" sz="2400" baseline="30000" dirty="0" smtClean="0">
                <a:latin typeface="Cambria" pitchFamily="18" charset="0"/>
              </a:rPr>
              <a:t>1,5,9,15</a:t>
            </a:r>
            <a:endParaRPr lang="en-US" sz="2400" kern="0" dirty="0" smtClean="0">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Start of search for agreement</a:t>
            </a:r>
            <a:r>
              <a:rPr lang="en-US" sz="2400" baseline="30000" dirty="0" smtClean="0">
                <a:latin typeface="Cambria" pitchFamily="18" charset="0"/>
              </a:rPr>
              <a:t>1,10</a:t>
            </a:r>
            <a:endParaRPr lang="en-US" sz="2400" kern="0" dirty="0" smtClean="0">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Offers and counter-offers, bartering</a:t>
            </a:r>
            <a:r>
              <a:rPr lang="en-US" sz="2400" baseline="30000" dirty="0" smtClean="0">
                <a:latin typeface="Cambria" pitchFamily="18" charset="0"/>
              </a:rPr>
              <a:t>2,10,16</a:t>
            </a:r>
            <a:endParaRPr lang="en-US" sz="2400" kern="0" dirty="0" smtClean="0">
              <a:latin typeface="Cambria" pitchFamily="18" charset="0"/>
            </a:endParaRPr>
          </a:p>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Balance of value creation/claiming (pos.</a:t>
            </a:r>
            <a:r>
              <a:rPr kumimoji="0" lang="en-US" sz="2400" b="0" i="0" u="none" strike="noStrike" kern="0" cap="none" spc="0" normalizeH="0" noProof="0" dirty="0" smtClean="0">
                <a:ln>
                  <a:noFill/>
                </a:ln>
                <a:solidFill>
                  <a:schemeClr val="tx1"/>
                </a:solidFill>
                <a:effectLst/>
                <a:uLnTx/>
                <a:uFillTx/>
                <a:latin typeface="Cambria" pitchFamily="18" charset="0"/>
              </a:rPr>
              <a:t> and neg. emotions</a:t>
            </a:r>
            <a:r>
              <a:rPr kumimoji="0" lang="en-US" sz="2400" b="0" i="0" u="none" strike="noStrike" kern="0" cap="none" spc="0" normalizeH="0" baseline="0" noProof="0" dirty="0" smtClean="0">
                <a:ln>
                  <a:noFill/>
                </a:ln>
                <a:solidFill>
                  <a:schemeClr val="tx1"/>
                </a:solidFill>
                <a:effectLst/>
                <a:uLnTx/>
                <a:uFillTx/>
                <a:latin typeface="Cambria" pitchFamily="18" charset="0"/>
              </a:rPr>
              <a:t>)</a:t>
            </a:r>
            <a:r>
              <a:rPr lang="en-US" sz="2400" baseline="30000" dirty="0" smtClean="0">
                <a:latin typeface="Cambria" pitchFamily="18" charset="0"/>
              </a:rPr>
              <a:t>3,11,17,18</a:t>
            </a:r>
            <a:endParaRPr kumimoji="0" lang="en-US" sz="2400" b="0" i="0" u="none" strike="noStrike" kern="0" cap="none" spc="0" normalizeH="0" baseline="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Confrontational (emotions)</a:t>
            </a:r>
            <a:r>
              <a:rPr lang="en-US" sz="2400" baseline="30000" dirty="0" smtClean="0">
                <a:latin typeface="Cambria" pitchFamily="18" charset="0"/>
              </a:rPr>
              <a:t>17</a:t>
            </a:r>
            <a:endParaRPr kumimoji="0" lang="en-US" sz="2400" b="0" i="0" u="none" strike="noStrike" kern="0" cap="none" spc="0" normalizeH="0" baseline="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Importance of Fairness,</a:t>
            </a:r>
            <a:r>
              <a:rPr kumimoji="0" lang="en-US" sz="2400" b="0" i="0" u="none" strike="noStrike" kern="0" cap="none" spc="0" normalizeH="0" noProof="0" dirty="0" smtClean="0">
                <a:ln>
                  <a:noFill/>
                </a:ln>
                <a:solidFill>
                  <a:schemeClr val="tx1"/>
                </a:solidFill>
                <a:effectLst/>
                <a:uLnTx/>
                <a:uFillTx/>
                <a:latin typeface="Cambria" pitchFamily="18" charset="0"/>
              </a:rPr>
              <a:t> non-verbal cues, being in-sync</a:t>
            </a:r>
            <a:r>
              <a:rPr lang="en-US" sz="2400" baseline="30000" noProof="0" dirty="0" smtClean="0">
                <a:latin typeface="Cambria" pitchFamily="18" charset="0"/>
              </a:rPr>
              <a:t>3,17</a:t>
            </a:r>
          </a:p>
          <a:p>
            <a:pPr marL="92075" lvl="0" indent="-92075" fontAlgn="base">
              <a:spcBef>
                <a:spcPct val="20000"/>
              </a:spcBef>
              <a:spcAft>
                <a:spcPct val="0"/>
              </a:spcAft>
              <a:buFontTx/>
              <a:buChar char="•"/>
            </a:pPr>
            <a:endParaRPr lang="en-US" sz="2400" kern="0" dirty="0" smtClean="0">
              <a:latin typeface="Cambria" pitchFamily="18" charset="0"/>
            </a:endParaRPr>
          </a:p>
          <a:p>
            <a:pPr marL="92075" lvl="0" indent="-92075" fontAlgn="base">
              <a:spcBef>
                <a:spcPct val="20000"/>
              </a:spcBef>
              <a:spcAft>
                <a:spcPct val="0"/>
              </a:spcAft>
              <a:buFontTx/>
              <a:buChar char="•"/>
            </a:pPr>
            <a:r>
              <a:rPr lang="en-US" sz="2400" b="1" kern="0" dirty="0" smtClean="0">
                <a:latin typeface="Cambria" pitchFamily="18" charset="0"/>
              </a:rPr>
              <a:t>More negative emotions</a:t>
            </a:r>
          </a:p>
        </p:txBody>
      </p:sp>
      <p:sp>
        <p:nvSpPr>
          <p:cNvPr id="7" name="Inhaltsplatzhalter 2"/>
          <p:cNvSpPr txBox="1">
            <a:spLocks/>
          </p:cNvSpPr>
          <p:nvPr/>
        </p:nvSpPr>
        <p:spPr bwMode="auto">
          <a:xfrm>
            <a:off x="5724128" y="1845419"/>
            <a:ext cx="2880320" cy="3455789"/>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55000" lnSpcReduction="20000"/>
          </a:bodyPr>
          <a:lstStyle/>
          <a:p>
            <a:pPr marL="92075" lvl="0" indent="-92075" fontAlgn="base">
              <a:spcBef>
                <a:spcPct val="20000"/>
              </a:spcBef>
              <a:spcAft>
                <a:spcPct val="0"/>
              </a:spcAft>
              <a:buFontTx/>
              <a:buChar char="•"/>
            </a:pPr>
            <a:r>
              <a:rPr lang="en-US" sz="2400" kern="0" dirty="0" smtClean="0">
                <a:latin typeface="Cambria" pitchFamily="18" charset="0"/>
              </a:rPr>
              <a:t>Integrative settlement phase</a:t>
            </a:r>
            <a:r>
              <a:rPr lang="en-US" sz="2400" baseline="30000" dirty="0" smtClean="0">
                <a:latin typeface="Cambria" pitchFamily="18" charset="0"/>
              </a:rPr>
              <a:t>19</a:t>
            </a:r>
            <a:endParaRPr lang="en-US" sz="2400" kern="0" dirty="0" smtClean="0">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Final offer sequence</a:t>
            </a:r>
            <a:r>
              <a:rPr lang="en-US" sz="2400" baseline="30000" dirty="0" smtClean="0">
                <a:latin typeface="Cambria" pitchFamily="18" charset="0"/>
              </a:rPr>
              <a:t>1</a:t>
            </a:r>
            <a:endParaRPr lang="en-US" sz="2400" kern="0" dirty="0" smtClean="0">
              <a:latin typeface="Cambria" pitchFamily="18" charset="0"/>
            </a:endParaRPr>
          </a:p>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Rejection of offers rather</a:t>
            </a:r>
            <a:r>
              <a:rPr kumimoji="0" lang="en-US" sz="2400" b="0" i="0" u="none" strike="noStrike" kern="0" cap="none" spc="0" normalizeH="0" noProof="0" dirty="0" smtClean="0">
                <a:ln>
                  <a:noFill/>
                </a:ln>
                <a:solidFill>
                  <a:schemeClr val="tx1"/>
                </a:solidFill>
                <a:effectLst/>
                <a:uLnTx/>
                <a:uFillTx/>
                <a:latin typeface="Cambria" pitchFamily="18" charset="0"/>
              </a:rPr>
              <a:t> than persuasion</a:t>
            </a:r>
            <a:r>
              <a:rPr lang="en-US" sz="2400" baseline="30000" noProof="0" dirty="0" smtClean="0">
                <a:latin typeface="Cambria" pitchFamily="18" charset="0"/>
              </a:rPr>
              <a:t>2</a:t>
            </a:r>
            <a:endParaRPr kumimoji="0" lang="en-US" sz="2400" b="0" i="0" u="none" strike="noStrike" kern="0" cap="none" spc="0" normalizeH="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More intense communication</a:t>
            </a:r>
            <a:r>
              <a:rPr lang="en-US" sz="2400" baseline="30000" noProof="0" dirty="0" smtClean="0">
                <a:latin typeface="Cambria" pitchFamily="18" charset="0"/>
              </a:rPr>
              <a:t>2</a:t>
            </a:r>
            <a:endParaRPr kumimoji="0" lang="en-US" sz="2400" b="0" i="0" u="none" strike="noStrike" kern="0" cap="none" spc="0" normalizeH="0" baseline="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Reduction of alternatives, move towards final agreement</a:t>
            </a:r>
            <a:r>
              <a:rPr lang="en-US" sz="2400" baseline="30000" dirty="0" smtClean="0">
                <a:latin typeface="Cambria" pitchFamily="18" charset="0"/>
              </a:rPr>
              <a:t>6,1</a:t>
            </a:r>
            <a:r>
              <a:rPr lang="en-US" sz="2400" baseline="30000" noProof="0" dirty="0" smtClean="0">
                <a:latin typeface="Cambria" pitchFamily="18" charset="0"/>
              </a:rPr>
              <a:t>0,16,22,23</a:t>
            </a:r>
            <a:endParaRPr kumimoji="0" lang="en-US" sz="2400" b="0" i="0" u="none" strike="noStrike" kern="0" cap="none" spc="0" normalizeH="0" baseline="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Concessions on minor issues</a:t>
            </a:r>
            <a:r>
              <a:rPr lang="en-US" sz="2400" baseline="30000" dirty="0" smtClean="0">
                <a:latin typeface="Cambria" pitchFamily="18" charset="0"/>
              </a:rPr>
              <a:t>22</a:t>
            </a:r>
            <a:endParaRPr lang="en-US" sz="2400" kern="0" dirty="0" smtClean="0">
              <a:latin typeface="Cambria" pitchFamily="18" charset="0"/>
            </a:endParaRPr>
          </a:p>
          <a:p>
            <a:pPr marL="92075" lvl="0" indent="-92075" fontAlgn="base">
              <a:spcBef>
                <a:spcPct val="20000"/>
              </a:spcBef>
              <a:spcAft>
                <a:spcPct val="0"/>
              </a:spcAft>
              <a:buFontTx/>
              <a:buChar char="•"/>
            </a:pPr>
            <a:r>
              <a:rPr lang="en-US" sz="2400" dirty="0" smtClean="0">
                <a:latin typeface="Cambria" pitchFamily="18" charset="0"/>
              </a:rPr>
              <a:t>Distributive and integrative information are replaced by distributive and integrative action</a:t>
            </a:r>
            <a:r>
              <a:rPr lang="en-US" sz="2400" baseline="30000" dirty="0" smtClean="0">
                <a:latin typeface="Cambria" pitchFamily="18" charset="0"/>
              </a:rPr>
              <a:t>13</a:t>
            </a:r>
            <a:endParaRPr lang="en-US" sz="2400" dirty="0" smtClean="0">
              <a:latin typeface="Cambria" pitchFamily="18" charset="0"/>
            </a:endParaRPr>
          </a:p>
          <a:p>
            <a:pPr marL="92075" lvl="0" indent="-92075" fontAlgn="base">
              <a:spcBef>
                <a:spcPct val="20000"/>
              </a:spcBef>
              <a:spcAft>
                <a:spcPct val="0"/>
              </a:spcAft>
              <a:buFontTx/>
              <a:buChar char="•"/>
            </a:pPr>
            <a:r>
              <a:rPr kumimoji="0" lang="en-US" sz="2400" b="0" i="0" u="none" strike="noStrike" kern="0" cap="none" spc="0" normalizeH="0" baseline="0" noProof="0" dirty="0" smtClean="0">
                <a:ln>
                  <a:noFill/>
                </a:ln>
                <a:solidFill>
                  <a:schemeClr val="tx1"/>
                </a:solidFill>
                <a:effectLst/>
                <a:uLnTx/>
                <a:uFillTx/>
                <a:latin typeface="Cambria" pitchFamily="18" charset="0"/>
              </a:rPr>
              <a:t>Looming deadlines, more offers and concessions</a:t>
            </a:r>
            <a:r>
              <a:rPr lang="en-US" sz="2400" baseline="30000" noProof="0" dirty="0" smtClean="0">
                <a:latin typeface="Cambria" pitchFamily="18" charset="0"/>
              </a:rPr>
              <a:t>18</a:t>
            </a:r>
            <a:endParaRPr kumimoji="0" lang="en-US" sz="2400" b="0" i="0" u="none" strike="noStrike" kern="0" cap="none" spc="0" normalizeH="0" baseline="0" noProof="0" dirty="0" smtClean="0">
              <a:ln>
                <a:noFill/>
              </a:ln>
              <a:solidFill>
                <a:schemeClr val="tx1"/>
              </a:solidFill>
              <a:effectLst/>
              <a:uLnTx/>
              <a:uFillTx/>
              <a:latin typeface="Cambria" pitchFamily="18" charset="0"/>
            </a:endParaRPr>
          </a:p>
          <a:p>
            <a:pPr marL="92075" lvl="0" indent="-92075" fontAlgn="base">
              <a:spcBef>
                <a:spcPct val="20000"/>
              </a:spcBef>
              <a:spcAft>
                <a:spcPct val="0"/>
              </a:spcAft>
              <a:buFontTx/>
              <a:buChar char="•"/>
            </a:pPr>
            <a:r>
              <a:rPr lang="en-US" sz="2400" kern="0" dirty="0" smtClean="0">
                <a:latin typeface="Cambria" pitchFamily="18" charset="0"/>
              </a:rPr>
              <a:t>Importance of outcome satisfaction</a:t>
            </a:r>
            <a:r>
              <a:rPr lang="en-US" sz="2400" baseline="30000" dirty="0" smtClean="0">
                <a:latin typeface="Cambria" pitchFamily="18" charset="0"/>
              </a:rPr>
              <a:t>3</a:t>
            </a:r>
            <a:endParaRPr lang="en-US" sz="2400" kern="0" dirty="0" smtClean="0">
              <a:latin typeface="Cambria" pitchFamily="18" charset="0"/>
            </a:endParaRPr>
          </a:p>
        </p:txBody>
      </p:sp>
      <p:sp>
        <p:nvSpPr>
          <p:cNvPr id="8" name="Inhaltsplatzhalter 23"/>
          <p:cNvSpPr txBox="1">
            <a:spLocks/>
          </p:cNvSpPr>
          <p:nvPr/>
        </p:nvSpPr>
        <p:spPr bwMode="auto">
          <a:xfrm>
            <a:off x="179512" y="5877272"/>
            <a:ext cx="8712968" cy="7200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fontAlgn="base">
              <a:spcBef>
                <a:spcPct val="20000"/>
              </a:spcBef>
              <a:spcAft>
                <a:spcPct val="0"/>
              </a:spcAft>
            </a:pPr>
            <a:r>
              <a:rPr lang="en-US" sz="1000" baseline="30000" dirty="0" smtClean="0">
                <a:latin typeface="Cambria" pitchFamily="18" charset="0"/>
              </a:rPr>
              <a:t>1</a:t>
            </a:r>
            <a:r>
              <a:rPr lang="en-US" sz="1000" dirty="0" smtClean="0">
                <a:latin typeface="Cambria" pitchFamily="18" charset="0"/>
              </a:rPr>
              <a:t>Adair &amp; Brett, 2004; </a:t>
            </a:r>
            <a:r>
              <a:rPr lang="en-US" sz="1000" baseline="30000" dirty="0" smtClean="0">
                <a:latin typeface="Cambria" pitchFamily="18" charset="0"/>
              </a:rPr>
              <a:t>2</a:t>
            </a:r>
            <a:r>
              <a:rPr lang="en-US" sz="1000" dirty="0" smtClean="0">
                <a:latin typeface="Cambria" pitchFamily="18" charset="0"/>
              </a:rPr>
              <a:t>Adair &amp; Brett, 2005; </a:t>
            </a:r>
            <a:r>
              <a:rPr lang="en-US" sz="1000" baseline="30000" dirty="0" smtClean="0">
                <a:latin typeface="Cambria" pitchFamily="18" charset="0"/>
              </a:rPr>
              <a:t>3</a:t>
            </a:r>
            <a:r>
              <a:rPr lang="en-US" sz="1000" dirty="0" smtClean="0">
                <a:latin typeface="Cambria" pitchFamily="18" charset="0"/>
              </a:rPr>
              <a:t>Broekens et al., 2010; </a:t>
            </a:r>
            <a:r>
              <a:rPr lang="en-US" sz="1000" baseline="30000" dirty="0" smtClean="0">
                <a:latin typeface="Cambria" pitchFamily="18" charset="0"/>
              </a:rPr>
              <a:t>4</a:t>
            </a:r>
            <a:r>
              <a:rPr lang="en-US" sz="1000" dirty="0" smtClean="0">
                <a:latin typeface="Cambria" pitchFamily="18" charset="0"/>
              </a:rPr>
              <a:t>Davis, 1982; </a:t>
            </a:r>
            <a:r>
              <a:rPr lang="en-US" sz="1000" baseline="30000" dirty="0" smtClean="0">
                <a:latin typeface="Cambria" pitchFamily="18" charset="0"/>
              </a:rPr>
              <a:t>5</a:t>
            </a:r>
            <a:r>
              <a:rPr lang="en-US" sz="1000" dirty="0" smtClean="0">
                <a:latin typeface="Cambria" pitchFamily="18" charset="0"/>
              </a:rPr>
              <a:t>Drolet &amp; Morris, 1999; </a:t>
            </a:r>
            <a:r>
              <a:rPr lang="en-US" sz="1000" baseline="30000" dirty="0" smtClean="0">
                <a:latin typeface="Cambria" pitchFamily="18" charset="0"/>
              </a:rPr>
              <a:t>6</a:t>
            </a:r>
            <a:r>
              <a:rPr lang="en-US" sz="1000" dirty="0" smtClean="0">
                <a:latin typeface="Cambria" pitchFamily="18" charset="0"/>
              </a:rPr>
              <a:t>Druckman, 1986; </a:t>
            </a:r>
            <a:r>
              <a:rPr lang="en-US" sz="1000" baseline="30000" dirty="0" smtClean="0">
                <a:latin typeface="Cambria" pitchFamily="18" charset="0"/>
              </a:rPr>
              <a:t>7</a:t>
            </a:r>
            <a:r>
              <a:rPr lang="en-US" sz="1000" dirty="0" smtClean="0">
                <a:latin typeface="Cambria" pitchFamily="18" charset="0"/>
              </a:rPr>
              <a:t>Glenn et al. 1977; </a:t>
            </a:r>
            <a:r>
              <a:rPr lang="en-US" sz="1000" baseline="30000" dirty="0" smtClean="0">
                <a:latin typeface="Cambria" pitchFamily="18" charset="0"/>
              </a:rPr>
              <a:t>8</a:t>
            </a:r>
            <a:r>
              <a:rPr lang="en-US" sz="1000" dirty="0" smtClean="0">
                <a:latin typeface="Cambria" pitchFamily="18" charset="0"/>
              </a:rPr>
              <a:t>Gulliver, 1979; </a:t>
            </a:r>
            <a:r>
              <a:rPr lang="en-US" sz="1000" baseline="30000" dirty="0" smtClean="0">
                <a:latin typeface="Cambria" pitchFamily="18" charset="0"/>
              </a:rPr>
              <a:t>9</a:t>
            </a:r>
            <a:r>
              <a:rPr lang="en-US" sz="1000" dirty="0" smtClean="0">
                <a:latin typeface="Cambria" pitchFamily="18" charset="0"/>
              </a:rPr>
              <a:t>Harrigan &amp; Rosenthal, 1986; </a:t>
            </a:r>
            <a:r>
              <a:rPr lang="en-US" sz="1000" baseline="30000" dirty="0" smtClean="0">
                <a:latin typeface="Cambria" pitchFamily="18" charset="0"/>
              </a:rPr>
              <a:t>10</a:t>
            </a:r>
            <a:r>
              <a:rPr lang="en-US" sz="1000" dirty="0" smtClean="0">
                <a:latin typeface="Cambria" pitchFamily="18" charset="0"/>
              </a:rPr>
              <a:t>Holmes, 1992; </a:t>
            </a:r>
            <a:r>
              <a:rPr lang="en-US" sz="1000" baseline="30000" dirty="0" smtClean="0">
                <a:latin typeface="Cambria" pitchFamily="18" charset="0"/>
              </a:rPr>
              <a:t>11</a:t>
            </a:r>
            <a:r>
              <a:rPr lang="en-US" sz="1000" dirty="0" smtClean="0">
                <a:latin typeface="Cambria" pitchFamily="18" charset="0"/>
              </a:rPr>
              <a:t>Lax &amp; </a:t>
            </a:r>
            <a:r>
              <a:rPr lang="en-US" sz="1000" dirty="0" err="1" smtClean="0">
                <a:latin typeface="Cambria" pitchFamily="18" charset="0"/>
              </a:rPr>
              <a:t>Sebenius</a:t>
            </a:r>
            <a:r>
              <a:rPr lang="en-US" sz="1000" dirty="0" smtClean="0">
                <a:latin typeface="Cambria" pitchFamily="18" charset="0"/>
              </a:rPr>
              <a:t>, 1986; </a:t>
            </a:r>
            <a:r>
              <a:rPr lang="en-US" sz="1000" baseline="30000" dirty="0" smtClean="0">
                <a:latin typeface="Cambria" pitchFamily="18" charset="0"/>
              </a:rPr>
              <a:t>12</a:t>
            </a:r>
            <a:r>
              <a:rPr lang="en-US" sz="1000" dirty="0" smtClean="0">
                <a:latin typeface="Cambria" pitchFamily="18" charset="0"/>
              </a:rPr>
              <a:t>Lewicki et al, 1996; </a:t>
            </a:r>
            <a:r>
              <a:rPr lang="en-US" sz="1000" baseline="30000" dirty="0" smtClean="0">
                <a:latin typeface="Cambria" pitchFamily="18" charset="0"/>
              </a:rPr>
              <a:t>13</a:t>
            </a:r>
            <a:r>
              <a:rPr lang="en-US" sz="1000" dirty="0" smtClean="0">
                <a:latin typeface="Cambria" pitchFamily="18" charset="0"/>
              </a:rPr>
              <a:t>Lytle et al. 1999; </a:t>
            </a:r>
            <a:r>
              <a:rPr lang="en-US" sz="1000" baseline="30000" dirty="0" smtClean="0">
                <a:latin typeface="Cambria" pitchFamily="18" charset="0"/>
              </a:rPr>
              <a:t>14</a:t>
            </a:r>
            <a:r>
              <a:rPr lang="en-US" sz="1000" dirty="0" smtClean="0">
                <a:latin typeface="Cambria" pitchFamily="18" charset="0"/>
              </a:rPr>
              <a:t>McGinn &amp; </a:t>
            </a:r>
            <a:r>
              <a:rPr lang="en-US" sz="1000" dirty="0" err="1" smtClean="0">
                <a:latin typeface="Cambria" pitchFamily="18" charset="0"/>
              </a:rPr>
              <a:t>Keros</a:t>
            </a:r>
            <a:r>
              <a:rPr lang="en-US" sz="1000" dirty="0" smtClean="0">
                <a:latin typeface="Cambria" pitchFamily="18" charset="0"/>
              </a:rPr>
              <a:t>, 2002; </a:t>
            </a:r>
            <a:r>
              <a:rPr lang="en-US" sz="1000" baseline="30000" dirty="0" smtClean="0">
                <a:latin typeface="Cambria" pitchFamily="18" charset="0"/>
              </a:rPr>
              <a:t>15</a:t>
            </a:r>
            <a:r>
              <a:rPr lang="en-US" sz="1000" dirty="0" smtClean="0">
                <a:latin typeface="Cambria" pitchFamily="18" charset="0"/>
              </a:rPr>
              <a:t>Moore et al. 1999; </a:t>
            </a:r>
            <a:r>
              <a:rPr lang="en-US" sz="1000" baseline="30000" dirty="0" smtClean="0">
                <a:latin typeface="Cambria" pitchFamily="18" charset="0"/>
              </a:rPr>
              <a:t>16</a:t>
            </a:r>
            <a:r>
              <a:rPr lang="en-US" sz="1000" dirty="0" smtClean="0">
                <a:latin typeface="Cambria" pitchFamily="18" charset="0"/>
              </a:rPr>
              <a:t>Morley &amp; </a:t>
            </a:r>
            <a:r>
              <a:rPr lang="en-US" sz="1000" dirty="0" err="1" smtClean="0">
                <a:latin typeface="Cambria" pitchFamily="18" charset="0"/>
              </a:rPr>
              <a:t>Stepbenson</a:t>
            </a:r>
            <a:r>
              <a:rPr lang="en-US" sz="1000" dirty="0" smtClean="0">
                <a:latin typeface="Cambria" pitchFamily="18" charset="0"/>
              </a:rPr>
              <a:t>, 1977; </a:t>
            </a:r>
            <a:r>
              <a:rPr lang="en-US" sz="1000" baseline="30000" dirty="0" smtClean="0">
                <a:latin typeface="Cambria" pitchFamily="18" charset="0"/>
              </a:rPr>
              <a:t>17</a:t>
            </a:r>
            <a:r>
              <a:rPr lang="en-US" sz="1000" dirty="0" smtClean="0">
                <a:latin typeface="Cambria" pitchFamily="18" charset="0"/>
              </a:rPr>
              <a:t>Morris &amp; </a:t>
            </a:r>
            <a:r>
              <a:rPr lang="en-US" sz="1000" dirty="0" err="1" smtClean="0">
                <a:latin typeface="Cambria" pitchFamily="18" charset="0"/>
              </a:rPr>
              <a:t>Keltner</a:t>
            </a:r>
            <a:r>
              <a:rPr lang="en-US" sz="1000" dirty="0" smtClean="0">
                <a:latin typeface="Cambria" pitchFamily="18" charset="0"/>
              </a:rPr>
              <a:t>, 2000; </a:t>
            </a:r>
            <a:r>
              <a:rPr lang="en-US" sz="1000" baseline="30000" dirty="0" smtClean="0">
                <a:latin typeface="Cambria" pitchFamily="18" charset="0"/>
              </a:rPr>
              <a:t>18</a:t>
            </a:r>
            <a:r>
              <a:rPr lang="en-US" sz="1000" dirty="0" smtClean="0">
                <a:latin typeface="Cambria" pitchFamily="18" charset="0"/>
              </a:rPr>
              <a:t>Olekalns et al., 1996; </a:t>
            </a:r>
            <a:r>
              <a:rPr lang="en-US" sz="1000" baseline="30000" dirty="0" smtClean="0">
                <a:latin typeface="Cambria" pitchFamily="18" charset="0"/>
              </a:rPr>
              <a:t>19</a:t>
            </a:r>
            <a:r>
              <a:rPr lang="en-US" sz="1000" dirty="0" smtClean="0">
                <a:latin typeface="Cambria" pitchFamily="18" charset="0"/>
              </a:rPr>
              <a:t>Olekalns et al., 2003; </a:t>
            </a:r>
            <a:r>
              <a:rPr lang="en-US" sz="1000" baseline="30000" dirty="0" smtClean="0">
                <a:latin typeface="Cambria" pitchFamily="18" charset="0"/>
              </a:rPr>
              <a:t>20</a:t>
            </a:r>
            <a:r>
              <a:rPr lang="en-US" sz="1000" dirty="0" smtClean="0">
                <a:latin typeface="Cambria" pitchFamily="18" charset="0"/>
              </a:rPr>
              <a:t>Olekalns &amp; Smith 2000; </a:t>
            </a:r>
            <a:r>
              <a:rPr lang="en-US" sz="1000" baseline="30000" dirty="0" smtClean="0">
                <a:latin typeface="Cambria" pitchFamily="18" charset="0"/>
              </a:rPr>
              <a:t>21</a:t>
            </a:r>
            <a:r>
              <a:rPr lang="en-US" sz="1000" dirty="0" smtClean="0">
                <a:latin typeface="Cambria" pitchFamily="18" charset="0"/>
              </a:rPr>
              <a:t>Pruitt &amp; Rubin, 1986; </a:t>
            </a:r>
            <a:r>
              <a:rPr lang="en-US" sz="1000" baseline="30000" dirty="0" smtClean="0">
                <a:latin typeface="Cambria" pitchFamily="18" charset="0"/>
              </a:rPr>
              <a:t>22</a:t>
            </a:r>
            <a:r>
              <a:rPr lang="en-US" sz="1000" dirty="0" smtClean="0">
                <a:latin typeface="Cambria" pitchFamily="18" charset="0"/>
              </a:rPr>
              <a:t>Putnam, 1990; </a:t>
            </a:r>
            <a:r>
              <a:rPr lang="en-US" sz="1000" baseline="30000" dirty="0" smtClean="0">
                <a:latin typeface="Cambria" pitchFamily="18" charset="0"/>
              </a:rPr>
              <a:t>23</a:t>
            </a:r>
            <a:r>
              <a:rPr lang="en-US" sz="1000" dirty="0" smtClean="0">
                <a:latin typeface="Cambria" pitchFamily="18" charset="0"/>
              </a:rPr>
              <a:t>Putnam &amp; Jones, 1982; </a:t>
            </a:r>
            <a:r>
              <a:rPr lang="en-US" sz="1000" baseline="30000" dirty="0" smtClean="0">
                <a:latin typeface="Cambria" pitchFamily="18" charset="0"/>
              </a:rPr>
              <a:t>24</a:t>
            </a:r>
            <a:r>
              <a:rPr lang="en-US" sz="1000" dirty="0" smtClean="0">
                <a:latin typeface="Cambria" pitchFamily="18" charset="0"/>
              </a:rPr>
              <a:t>Rubin &amp; Brown, 1975; </a:t>
            </a:r>
            <a:r>
              <a:rPr lang="en-US" sz="1000" baseline="30000" dirty="0" smtClean="0">
                <a:latin typeface="Cambria" pitchFamily="18" charset="0"/>
              </a:rPr>
              <a:t>25</a:t>
            </a:r>
            <a:r>
              <a:rPr lang="en-US" sz="1000" dirty="0" smtClean="0">
                <a:latin typeface="Cambria" pitchFamily="18" charset="0"/>
              </a:rPr>
              <a:t>Simons, 1993; </a:t>
            </a:r>
            <a:r>
              <a:rPr lang="en-US" sz="1000" baseline="30000" dirty="0" smtClean="0">
                <a:latin typeface="Cambria" pitchFamily="18" charset="0"/>
              </a:rPr>
              <a:t>26</a:t>
            </a:r>
            <a:r>
              <a:rPr lang="en-US" sz="1000" dirty="0" smtClean="0">
                <a:latin typeface="Cambria" pitchFamily="18" charset="0"/>
              </a:rPr>
              <a:t>Van </a:t>
            </a:r>
            <a:r>
              <a:rPr lang="en-US" sz="1000" dirty="0" err="1" smtClean="0">
                <a:latin typeface="Cambria" pitchFamily="18" charset="0"/>
              </a:rPr>
              <a:t>Kleef</a:t>
            </a:r>
            <a:r>
              <a:rPr lang="en-US" sz="1000" dirty="0" smtClean="0">
                <a:latin typeface="Cambria" pitchFamily="18" charset="0"/>
              </a:rPr>
              <a:t> et al., 2010; </a:t>
            </a:r>
            <a:r>
              <a:rPr lang="en-US" sz="1000" baseline="30000" dirty="0" smtClean="0">
                <a:latin typeface="Cambria" pitchFamily="18" charset="0"/>
              </a:rPr>
              <a:t>27</a:t>
            </a:r>
            <a:r>
              <a:rPr lang="en-US" sz="1000" dirty="0" smtClean="0">
                <a:latin typeface="Cambria" pitchFamily="18" charset="0"/>
              </a:rPr>
              <a:t>Wilson &amp; Putnam, 1990</a:t>
            </a:r>
            <a:endParaRPr kumimoji="0" lang="en-US" sz="1000" b="0" i="0" u="none" strike="noStrike" kern="0" cap="none" spc="0" normalizeH="0" baseline="0" noProof="0" dirty="0">
              <a:ln>
                <a:noFill/>
              </a:ln>
              <a:solidFill>
                <a:schemeClr val="tx1"/>
              </a:solidFill>
              <a:effectLst/>
              <a:uLnTx/>
              <a:uFillTx/>
              <a:latin typeface="Cambria" pitchFamily="18" charset="0"/>
            </a:endParaRPr>
          </a:p>
        </p:txBody>
      </p:sp>
    </p:spTree>
  </p:cSld>
  <p:clrMapOvr>
    <a:masterClrMapping/>
  </p:clrMapOvr>
  <p:transition xmlns:p14="http://schemas.microsoft.com/office/powerpoint/2010/mai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Negotiation process: The three phases II</a:t>
            </a:r>
            <a:endParaRPr lang="en-US" dirty="0"/>
          </a:p>
        </p:txBody>
      </p:sp>
      <p:sp>
        <p:nvSpPr>
          <p:cNvPr id="3" name="Inhaltsplatzhalter 2"/>
          <p:cNvSpPr>
            <a:spLocks noGrp="1"/>
          </p:cNvSpPr>
          <p:nvPr>
            <p:ph idx="1"/>
          </p:nvPr>
        </p:nvSpPr>
        <p:spPr>
          <a:xfrm>
            <a:off x="611188" y="1052736"/>
            <a:ext cx="7594600" cy="5400599"/>
          </a:xfrm>
        </p:spPr>
        <p:txBody>
          <a:bodyPr>
            <a:normAutofit fontScale="85000" lnSpcReduction="20000"/>
          </a:bodyPr>
          <a:lstStyle/>
          <a:p>
            <a:pPr>
              <a:buNone/>
            </a:pPr>
            <a:r>
              <a:rPr lang="en-US" sz="2400" dirty="0" smtClean="0"/>
              <a:t>Phase modeling</a:t>
            </a:r>
          </a:p>
          <a:p>
            <a:endParaRPr lang="en-US" dirty="0" smtClean="0"/>
          </a:p>
          <a:p>
            <a:r>
              <a:rPr lang="en-US" dirty="0" smtClean="0"/>
              <a:t>Assumptions </a:t>
            </a:r>
            <a:r>
              <a:rPr lang="en-US" sz="1400" dirty="0" smtClean="0"/>
              <a:t>(Holmes &amp; Poole, 1991; </a:t>
            </a:r>
            <a:r>
              <a:rPr lang="en-US" sz="1400" dirty="0" err="1" smtClean="0"/>
              <a:t>Koeszegi</a:t>
            </a:r>
            <a:r>
              <a:rPr lang="en-US" sz="1400" dirty="0" smtClean="0"/>
              <a:t> et al., 2008)</a:t>
            </a:r>
          </a:p>
          <a:p>
            <a:pPr lvl="1"/>
            <a:r>
              <a:rPr lang="en-US" dirty="0" smtClean="0"/>
              <a:t>Social behavior can be meaningfully described in larger units (phases)</a:t>
            </a:r>
          </a:p>
          <a:p>
            <a:pPr lvl="1"/>
            <a:r>
              <a:rPr lang="en-US" dirty="0" smtClean="0"/>
              <a:t>These phases pertain to larger social events</a:t>
            </a:r>
          </a:p>
          <a:p>
            <a:pPr lvl="1"/>
            <a:r>
              <a:rPr lang="en-US" dirty="0" smtClean="0"/>
              <a:t>Process dynamics shape these</a:t>
            </a:r>
          </a:p>
          <a:p>
            <a:r>
              <a:rPr lang="en-US" dirty="0" smtClean="0"/>
              <a:t>Holmes (1992)</a:t>
            </a:r>
          </a:p>
          <a:p>
            <a:pPr lvl="1"/>
            <a:r>
              <a:rPr lang="en-US" dirty="0" smtClean="0"/>
              <a:t>What constitutes a phase and how can we identify it?</a:t>
            </a:r>
          </a:p>
          <a:p>
            <a:pPr lvl="1"/>
            <a:r>
              <a:rPr lang="en-US" dirty="0" smtClean="0"/>
              <a:t>What generates changes between phases and how can we identify these transitions?</a:t>
            </a:r>
          </a:p>
          <a:p>
            <a:pPr lvl="1"/>
            <a:endParaRPr lang="en-US" dirty="0" smtClean="0"/>
          </a:p>
          <a:p>
            <a:r>
              <a:rPr lang="en-US" dirty="0" smtClean="0"/>
              <a:t>Data driven identification of negotiations phases </a:t>
            </a:r>
            <a:r>
              <a:rPr lang="en-US" sz="1400" dirty="0" smtClean="0"/>
              <a:t>(</a:t>
            </a:r>
            <a:r>
              <a:rPr lang="en-US" sz="1400" dirty="0" err="1" smtClean="0"/>
              <a:t>Koeszegi</a:t>
            </a:r>
            <a:r>
              <a:rPr lang="en-US" sz="1400" dirty="0" smtClean="0"/>
              <a:t> et al., 2011)</a:t>
            </a:r>
          </a:p>
          <a:p>
            <a:pPr lvl="1"/>
            <a:r>
              <a:rPr lang="en-US" dirty="0" smtClean="0"/>
              <a:t>Length of phases can vary</a:t>
            </a:r>
          </a:p>
          <a:p>
            <a:pPr lvl="1"/>
            <a:r>
              <a:rPr lang="en-US" dirty="0" smtClean="0"/>
              <a:t>Based on endogenous dynamics (Contract imbalance)</a:t>
            </a:r>
          </a:p>
          <a:p>
            <a:endParaRPr lang="en-US" dirty="0" smtClean="0"/>
          </a:p>
          <a:p>
            <a:r>
              <a:rPr lang="en-US" dirty="0" smtClean="0"/>
              <a:t>Compatibility with existing literature </a:t>
            </a:r>
            <a:r>
              <a:rPr lang="en-US" sz="1400" dirty="0" smtClean="0"/>
              <a:t>(e.g. Adair &amp; Brett, 2005; </a:t>
            </a:r>
            <a:r>
              <a:rPr lang="en-US" sz="1400" dirty="0" err="1" smtClean="0"/>
              <a:t>Broekens</a:t>
            </a:r>
            <a:r>
              <a:rPr lang="en-US" sz="1400" dirty="0" smtClean="0"/>
              <a:t> et al., 2010; Holmes, 1992; Morris &amp; </a:t>
            </a:r>
            <a:r>
              <a:rPr lang="en-US" sz="1400" dirty="0" err="1" smtClean="0"/>
              <a:t>Keltner</a:t>
            </a:r>
            <a:r>
              <a:rPr lang="en-US" sz="1400" dirty="0" smtClean="0"/>
              <a:t>, 2000; </a:t>
            </a:r>
            <a:r>
              <a:rPr lang="en-US" sz="1400" dirty="0" err="1" smtClean="0"/>
              <a:t>Weingart</a:t>
            </a:r>
            <a:r>
              <a:rPr lang="en-US" sz="1400" dirty="0" smtClean="0"/>
              <a:t> &amp; </a:t>
            </a:r>
            <a:r>
              <a:rPr lang="en-US" sz="1400" dirty="0" err="1" smtClean="0"/>
              <a:t>Olekalns</a:t>
            </a:r>
            <a:r>
              <a:rPr lang="en-US" sz="1400" dirty="0" smtClean="0"/>
              <a:t>, 2004)</a:t>
            </a:r>
          </a:p>
          <a:p>
            <a:endParaRPr lang="en-US" dirty="0"/>
          </a:p>
        </p:txBody>
      </p:sp>
    </p:spTree>
  </p:cSld>
  <p:clrMapOvr>
    <a:masterClrMapping/>
  </p:clrMapOvr>
  <p:transition xmlns:p14="http://schemas.microsoft.com/office/powerpoint/2010/mai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Negotiation process: The three phases III</a:t>
            </a:r>
            <a:endParaRPr lang="en-US" dirty="0"/>
          </a:p>
        </p:txBody>
      </p:sp>
      <p:sp>
        <p:nvSpPr>
          <p:cNvPr id="3" name="Inhaltsplatzhalter 2"/>
          <p:cNvSpPr>
            <a:spLocks noGrp="1"/>
          </p:cNvSpPr>
          <p:nvPr>
            <p:ph idx="1"/>
          </p:nvPr>
        </p:nvSpPr>
        <p:spPr/>
        <p:txBody>
          <a:bodyPr/>
          <a:lstStyle/>
          <a:p>
            <a:pPr>
              <a:buNone/>
            </a:pPr>
            <a:r>
              <a:rPr lang="en-US" dirty="0" smtClean="0"/>
              <a:t>Data driven identification of negotiations phases </a:t>
            </a:r>
            <a:r>
              <a:rPr lang="en-US" sz="1400" dirty="0" smtClean="0"/>
              <a:t>(</a:t>
            </a:r>
            <a:r>
              <a:rPr lang="en-US" sz="1400" dirty="0" err="1" smtClean="0"/>
              <a:t>Koeszegi</a:t>
            </a:r>
            <a:r>
              <a:rPr lang="en-US" sz="1400" dirty="0" smtClean="0"/>
              <a:t> et al., 2011)</a:t>
            </a:r>
          </a:p>
          <a:p>
            <a:pPr lvl="1"/>
            <a:r>
              <a:rPr lang="en-US" dirty="0" smtClean="0"/>
              <a:t>Split each individual negotiation into the same number of negotiation phases</a:t>
            </a:r>
          </a:p>
          <a:p>
            <a:pPr lvl="1"/>
            <a:r>
              <a:rPr lang="en-US" dirty="0" smtClean="0"/>
              <a:t>Length (i.e. in terms of messages) of each phase may vary</a:t>
            </a:r>
          </a:p>
          <a:p>
            <a:pPr lvl="2"/>
            <a:r>
              <a:rPr lang="en-US" dirty="0" smtClean="0"/>
              <a:t>Also from negotiation to negotiation</a:t>
            </a:r>
          </a:p>
          <a:p>
            <a:pPr lvl="1"/>
            <a:r>
              <a:rPr lang="en-US" dirty="0" smtClean="0"/>
              <a:t>No arbitrary decision but “customized”, but negotiation cases still remain comparable</a:t>
            </a:r>
          </a:p>
          <a:p>
            <a:pPr lvl="1"/>
            <a:endParaRPr lang="en-US" dirty="0" smtClean="0"/>
          </a:p>
          <a:p>
            <a:pPr lvl="1"/>
            <a:r>
              <a:rPr lang="en-US" b="1" dirty="0" smtClean="0"/>
              <a:t>We identify phases </a:t>
            </a:r>
            <a:r>
              <a:rPr lang="en-US" dirty="0" smtClean="0"/>
              <a:t>and their split points by maximizing the dissimilarity between phases with respect to the contract imbalance (CI)</a:t>
            </a:r>
            <a:endParaRPr lang="en-US" dirty="0"/>
          </a:p>
        </p:txBody>
      </p:sp>
    </p:spTree>
  </p:cSld>
  <p:clrMapOvr>
    <a:masterClrMapping/>
  </p:clrMapOvr>
  <p:transition xmlns:p14="http://schemas.microsoft.com/office/powerpoint/2010/mai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Testing for indistinguishability I</a:t>
            </a:r>
            <a:endParaRPr lang="en-US" dirty="0"/>
          </a:p>
        </p:txBody>
      </p:sp>
      <p:graphicFrame>
        <p:nvGraphicFramePr>
          <p:cNvPr id="4" name="Tabelle 3"/>
          <p:cNvGraphicFramePr>
            <a:graphicFrameLocks noGrp="1"/>
          </p:cNvGraphicFramePr>
          <p:nvPr/>
        </p:nvGraphicFramePr>
        <p:xfrm>
          <a:off x="539552" y="1124744"/>
          <a:ext cx="7704858" cy="5212080"/>
        </p:xfrm>
        <a:graphic>
          <a:graphicData uri="http://schemas.openxmlformats.org/drawingml/2006/table">
            <a:tbl>
              <a:tblPr/>
              <a:tblGrid>
                <a:gridCol w="1034449"/>
                <a:gridCol w="611378"/>
                <a:gridCol w="1034449"/>
                <a:gridCol w="1171323"/>
                <a:gridCol w="1034449"/>
                <a:gridCol w="611378"/>
                <a:gridCol w="1034449"/>
                <a:gridCol w="1172983"/>
              </a:tblGrid>
              <a:tr h="257713">
                <a:tc gridSpan="8">
                  <a:txBody>
                    <a:bodyPr/>
                    <a:lstStyle/>
                    <a:p>
                      <a:pPr>
                        <a:lnSpc>
                          <a:spcPct val="150000"/>
                        </a:lnSpc>
                        <a:spcAft>
                          <a:spcPts val="0"/>
                        </a:spcAft>
                      </a:pPr>
                      <a:r>
                        <a:rPr lang="en-US" sz="1200" b="1" dirty="0">
                          <a:latin typeface="Cambria" pitchFamily="18" charset="0"/>
                          <a:ea typeface="Calibri"/>
                          <a:cs typeface="Times New Roman"/>
                        </a:rPr>
                        <a:t>Table </a:t>
                      </a:r>
                      <a:r>
                        <a:rPr lang="en-US" sz="1200" b="1" dirty="0" smtClean="0">
                          <a:latin typeface="Cambria" pitchFamily="18" charset="0"/>
                          <a:ea typeface="Calibri"/>
                          <a:cs typeface="Times New Roman"/>
                        </a:rPr>
                        <a:t>4x: </a:t>
                      </a:r>
                      <a:r>
                        <a:rPr lang="en-US" sz="1200" b="1" dirty="0">
                          <a:latin typeface="Cambria" pitchFamily="18" charset="0"/>
                          <a:ea typeface="Calibri"/>
                          <a:cs typeface="Times New Roman"/>
                        </a:rPr>
                        <a:t>Descriptive Statistics per negotiator</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57713">
                <a:tc gridSpan="4">
                  <a:txBody>
                    <a:bodyPr/>
                    <a:lstStyle/>
                    <a:p>
                      <a:pPr>
                        <a:lnSpc>
                          <a:spcPct val="150000"/>
                        </a:lnSpc>
                        <a:spcAft>
                          <a:spcPts val="0"/>
                        </a:spcAft>
                      </a:pPr>
                      <a:r>
                        <a:rPr lang="en-US" sz="1200" b="1">
                          <a:latin typeface="Cambria" pitchFamily="18" charset="0"/>
                          <a:ea typeface="Calibri"/>
                          <a:cs typeface="Times New Roman"/>
                        </a:rPr>
                        <a:t>Dimensions: Valence (V) and Activation (A)</a:t>
                      </a:r>
                      <a:endParaRPr lang="de-AT" sz="1200" b="1">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nSpc>
                          <a:spcPct val="150000"/>
                        </a:lnSpc>
                        <a:spcAft>
                          <a:spcPts val="0"/>
                        </a:spcAft>
                      </a:pPr>
                      <a:r>
                        <a:rPr lang="en-US" sz="1200" b="1" dirty="0">
                          <a:latin typeface="Cambria" pitchFamily="18" charset="0"/>
                          <a:ea typeface="Calibri"/>
                          <a:cs typeface="Times New Roman"/>
                        </a:rPr>
                        <a:t>Dimensions: </a:t>
                      </a:r>
                      <a:r>
                        <a:rPr lang="en-US" sz="1200" b="1" dirty="0" smtClean="0">
                          <a:latin typeface="Cambria" pitchFamily="18" charset="0"/>
                          <a:ea typeface="Calibri"/>
                          <a:cs typeface="Times New Roman"/>
                        </a:rPr>
                        <a:t>AP/DD and AD/DP </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57713">
                <a:tc>
                  <a:txBody>
                    <a:bodyPr/>
                    <a:lstStyle/>
                    <a:p>
                      <a:pPr>
                        <a:lnSpc>
                          <a:spcPct val="150000"/>
                        </a:lnSpc>
                        <a:spcAft>
                          <a:spcPts val="0"/>
                        </a:spcAft>
                      </a:pPr>
                      <a:endParaRPr lang="en-US"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N</a:t>
                      </a:r>
                      <a:endParaRPr lang="de-AT"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Mean</a:t>
                      </a:r>
                      <a:endParaRPr lang="de-AT"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Std. Dev.</a:t>
                      </a:r>
                      <a:endParaRPr lang="de-AT"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N</a:t>
                      </a:r>
                      <a:endParaRPr lang="de-AT"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Mean</a:t>
                      </a:r>
                      <a:endParaRPr lang="de-AT"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Std. Dev.</a:t>
                      </a:r>
                      <a:endParaRPr lang="de-AT"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b="1" dirty="0">
                          <a:latin typeface="Cambria" pitchFamily="18" charset="0"/>
                          <a:ea typeface="Calibri"/>
                          <a:cs typeface="Times New Roman"/>
                        </a:rPr>
                        <a:t>Phase 1</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b="1" dirty="0">
                          <a:latin typeface="Cambria" pitchFamily="18" charset="0"/>
                          <a:ea typeface="Calibri"/>
                          <a:cs typeface="Times New Roman"/>
                        </a:rPr>
                        <a:t>Phase 1</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a:latin typeface="Cambria" pitchFamily="18" charset="0"/>
                          <a:ea typeface="Calibri"/>
                          <a:cs typeface="Times New Roman"/>
                        </a:rPr>
                        <a:t>V (n1)</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0.1316</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0.1827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smtClean="0">
                          <a:latin typeface="Cambria" pitchFamily="18" charset="0"/>
                          <a:ea typeface="Calibri"/>
                          <a:cs typeface="Times New Roman"/>
                        </a:rPr>
                        <a:t>AP/DD </a:t>
                      </a:r>
                      <a:r>
                        <a:rPr lang="en-US" sz="1200" dirty="0">
                          <a:latin typeface="Cambria" pitchFamily="18" charset="0"/>
                          <a:ea typeface="Calibri"/>
                          <a:cs typeface="Times New Roman"/>
                        </a:rPr>
                        <a:t>(n1)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0.0454</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0.2019</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a:latin typeface="Cambria" pitchFamily="18" charset="0"/>
                          <a:ea typeface="Calibri"/>
                          <a:cs typeface="Times New Roman"/>
                        </a:rPr>
                        <a:t>V (n2)</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0.0871</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0.2450</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smtClean="0">
                          <a:latin typeface="Cambria" pitchFamily="18" charset="0"/>
                          <a:ea typeface="Calibri"/>
                          <a:cs typeface="Times New Roman"/>
                        </a:rPr>
                        <a:t>AP/DD (n2</a:t>
                      </a:r>
                      <a:r>
                        <a:rPr lang="en-US" sz="1200" dirty="0">
                          <a:latin typeface="Cambria" pitchFamily="18" charset="0"/>
                          <a:ea typeface="Calibri"/>
                          <a:cs typeface="Times New Roman"/>
                        </a:rPr>
                        <a:t>)</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0.0797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0.2161</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dirty="0">
                          <a:latin typeface="Cambria" pitchFamily="18" charset="0"/>
                          <a:ea typeface="Calibri"/>
                          <a:cs typeface="Times New Roman"/>
                        </a:rPr>
                        <a:t>A (n1)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dirty="0">
                          <a:latin typeface="Cambria" pitchFamily="18" charset="0"/>
                          <a:ea typeface="Calibri"/>
                          <a:cs typeface="Times New Roman"/>
                        </a:rPr>
                        <a:t>57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-0.0651</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0.1596</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50000"/>
                        </a:lnSpc>
                        <a:spcAft>
                          <a:spcPts val="0"/>
                        </a:spcAft>
                      </a:pPr>
                      <a:r>
                        <a:rPr lang="en-US" sz="1200" dirty="0" smtClean="0">
                          <a:latin typeface="Cambria" pitchFamily="18" charset="0"/>
                          <a:ea typeface="Calibri"/>
                          <a:cs typeface="Times New Roman"/>
                        </a:rPr>
                        <a:t>AD/DP </a:t>
                      </a:r>
                      <a:r>
                        <a:rPr lang="en-US" sz="1200" dirty="0">
                          <a:latin typeface="Cambria" pitchFamily="18" charset="0"/>
                          <a:ea typeface="Calibri"/>
                          <a:cs typeface="Times New Roman"/>
                        </a:rPr>
                        <a:t>(n1)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dirty="0">
                          <a:latin typeface="Cambria" pitchFamily="18" charset="0"/>
                          <a:ea typeface="Calibri"/>
                          <a:cs typeface="Times New Roman"/>
                        </a:rPr>
                        <a:t>57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-0.1391</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0.1350</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57713">
                <a:tc>
                  <a:txBody>
                    <a:bodyPr/>
                    <a:lstStyle/>
                    <a:p>
                      <a:pPr>
                        <a:lnSpc>
                          <a:spcPct val="150000"/>
                        </a:lnSpc>
                        <a:spcAft>
                          <a:spcPts val="0"/>
                        </a:spcAft>
                      </a:pPr>
                      <a:r>
                        <a:rPr lang="en-US" sz="1200">
                          <a:latin typeface="Cambria" pitchFamily="18" charset="0"/>
                          <a:ea typeface="Calibri"/>
                          <a:cs typeface="Times New Roman"/>
                        </a:rPr>
                        <a:t>A (n2)</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0.0263</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0.1692</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50000"/>
                        </a:lnSpc>
                        <a:spcAft>
                          <a:spcPts val="0"/>
                        </a:spcAft>
                      </a:pPr>
                      <a:r>
                        <a:rPr lang="en-US" sz="1200" dirty="0" smtClean="0">
                          <a:latin typeface="Cambria" pitchFamily="18" charset="0"/>
                          <a:ea typeface="Calibri"/>
                          <a:cs typeface="Times New Roman"/>
                        </a:rPr>
                        <a:t>AD/DP </a:t>
                      </a:r>
                      <a:r>
                        <a:rPr lang="en-US" sz="1200" dirty="0">
                          <a:latin typeface="Cambria" pitchFamily="18" charset="0"/>
                          <a:ea typeface="Calibri"/>
                          <a:cs typeface="Times New Roman"/>
                        </a:rPr>
                        <a:t>(n2)</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-0.0436</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0.2048</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57713">
                <a:tc>
                  <a:txBody>
                    <a:bodyPr/>
                    <a:lstStyle/>
                    <a:p>
                      <a:pPr>
                        <a:lnSpc>
                          <a:spcPct val="150000"/>
                        </a:lnSpc>
                        <a:spcAft>
                          <a:spcPts val="0"/>
                        </a:spcAft>
                      </a:pPr>
                      <a:r>
                        <a:rPr lang="en-US" sz="1200" b="1" dirty="0">
                          <a:latin typeface="Cambria" pitchFamily="18" charset="0"/>
                          <a:ea typeface="Calibri"/>
                          <a:cs typeface="Times New Roman"/>
                        </a:rPr>
                        <a:t>Phase 2</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b="1" dirty="0">
                          <a:latin typeface="Cambria" pitchFamily="18" charset="0"/>
                          <a:ea typeface="Calibri"/>
                          <a:cs typeface="Times New Roman"/>
                        </a:rPr>
                        <a:t>Phase 2</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a:latin typeface="Cambria" pitchFamily="18" charset="0"/>
                          <a:ea typeface="Calibri"/>
                          <a:cs typeface="Times New Roman"/>
                        </a:rPr>
                        <a:t>V (n1)</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-0.0387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0.2085</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smtClean="0">
                          <a:latin typeface="Cambria" pitchFamily="18" charset="0"/>
                          <a:ea typeface="Calibri"/>
                          <a:cs typeface="Times New Roman"/>
                        </a:rPr>
                        <a:t>AP/DD </a:t>
                      </a:r>
                      <a:r>
                        <a:rPr lang="en-US" sz="1200" dirty="0">
                          <a:latin typeface="Cambria" pitchFamily="18" charset="0"/>
                          <a:ea typeface="Calibri"/>
                          <a:cs typeface="Times New Roman"/>
                        </a:rPr>
                        <a:t>(n1)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-0.0094</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0.1681</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a:latin typeface="Cambria" pitchFamily="18" charset="0"/>
                          <a:ea typeface="Calibri"/>
                          <a:cs typeface="Times New Roman"/>
                        </a:rPr>
                        <a:t>V (n2)</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-0.1251</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0.2243</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smtClean="0">
                          <a:latin typeface="Cambria" pitchFamily="18" charset="0"/>
                          <a:ea typeface="Calibri"/>
                          <a:cs typeface="Times New Roman"/>
                        </a:rPr>
                        <a:t>AP/DD (n2</a:t>
                      </a:r>
                      <a:r>
                        <a:rPr lang="en-US" sz="1200" dirty="0">
                          <a:latin typeface="Cambria" pitchFamily="18" charset="0"/>
                          <a:ea typeface="Calibri"/>
                          <a:cs typeface="Times New Roman"/>
                        </a:rPr>
                        <a:t>)</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-0.0803</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0.1760</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dirty="0">
                          <a:latin typeface="Cambria" pitchFamily="18" charset="0"/>
                          <a:ea typeface="Calibri"/>
                          <a:cs typeface="Times New Roman"/>
                        </a:rPr>
                        <a:t>A (n1)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dirty="0">
                          <a:latin typeface="Cambria" pitchFamily="18" charset="0"/>
                          <a:ea typeface="Calibri"/>
                          <a:cs typeface="Times New Roman"/>
                        </a:rPr>
                        <a:t>57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0.0248</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0.1793</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50000"/>
                        </a:lnSpc>
                        <a:spcAft>
                          <a:spcPts val="0"/>
                        </a:spcAft>
                      </a:pPr>
                      <a:r>
                        <a:rPr lang="en-US" sz="1200" dirty="0" smtClean="0">
                          <a:latin typeface="Cambria" pitchFamily="18" charset="0"/>
                          <a:ea typeface="Calibri"/>
                          <a:cs typeface="Times New Roman"/>
                        </a:rPr>
                        <a:t>AD/DP </a:t>
                      </a:r>
                      <a:r>
                        <a:rPr lang="en-US" sz="1200" dirty="0">
                          <a:latin typeface="Cambria" pitchFamily="18" charset="0"/>
                          <a:ea typeface="Calibri"/>
                          <a:cs typeface="Times New Roman"/>
                        </a:rPr>
                        <a:t>(n1)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dirty="0">
                          <a:latin typeface="Cambria" pitchFamily="18" charset="0"/>
                          <a:ea typeface="Calibri"/>
                          <a:cs typeface="Times New Roman"/>
                        </a:rPr>
                        <a:t>57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0.0448</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0.2177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57713">
                <a:tc>
                  <a:txBody>
                    <a:bodyPr/>
                    <a:lstStyle/>
                    <a:p>
                      <a:pPr>
                        <a:lnSpc>
                          <a:spcPct val="150000"/>
                        </a:lnSpc>
                        <a:spcAft>
                          <a:spcPts val="0"/>
                        </a:spcAft>
                      </a:pPr>
                      <a:r>
                        <a:rPr lang="en-US" sz="1200">
                          <a:latin typeface="Cambria" pitchFamily="18" charset="0"/>
                          <a:ea typeface="Calibri"/>
                          <a:cs typeface="Times New Roman"/>
                        </a:rPr>
                        <a:t>A (n2)</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0.0103</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0.2029</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50000"/>
                        </a:lnSpc>
                        <a:spcAft>
                          <a:spcPts val="0"/>
                        </a:spcAft>
                      </a:pPr>
                      <a:r>
                        <a:rPr lang="en-US" sz="1200" dirty="0" smtClean="0">
                          <a:latin typeface="Cambria" pitchFamily="18" charset="0"/>
                          <a:ea typeface="Calibri"/>
                          <a:cs typeface="Times New Roman"/>
                        </a:rPr>
                        <a:t>AD/DP </a:t>
                      </a:r>
                      <a:r>
                        <a:rPr lang="en-US" sz="1200" dirty="0">
                          <a:latin typeface="Cambria" pitchFamily="18" charset="0"/>
                          <a:ea typeface="Calibri"/>
                          <a:cs typeface="Times New Roman"/>
                        </a:rPr>
                        <a:t>(n2)</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0.0964</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0.2460</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57713">
                <a:tc>
                  <a:txBody>
                    <a:bodyPr/>
                    <a:lstStyle/>
                    <a:p>
                      <a:pPr>
                        <a:lnSpc>
                          <a:spcPct val="150000"/>
                        </a:lnSpc>
                        <a:spcAft>
                          <a:spcPts val="0"/>
                        </a:spcAft>
                      </a:pPr>
                      <a:r>
                        <a:rPr lang="en-US" sz="1200" b="1" dirty="0">
                          <a:latin typeface="Cambria" pitchFamily="18" charset="0"/>
                          <a:ea typeface="Calibri"/>
                          <a:cs typeface="Times New Roman"/>
                        </a:rPr>
                        <a:t>Phase 3</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b="1" dirty="0">
                          <a:latin typeface="Cambria" pitchFamily="18" charset="0"/>
                          <a:ea typeface="Calibri"/>
                          <a:cs typeface="Times New Roman"/>
                        </a:rPr>
                        <a:t>Phase 3</a:t>
                      </a:r>
                      <a:endParaRPr lang="de-AT" sz="1200" b="1"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a:latin typeface="Cambria" pitchFamily="18" charset="0"/>
                          <a:ea typeface="Calibri"/>
                          <a:cs typeface="Times New Roman"/>
                        </a:rPr>
                        <a:t>V (n1)</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-0.0303</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0.2621</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smtClean="0">
                          <a:latin typeface="Cambria" pitchFamily="18" charset="0"/>
                          <a:ea typeface="Calibri"/>
                          <a:cs typeface="Times New Roman"/>
                        </a:rPr>
                        <a:t>AP/DD </a:t>
                      </a:r>
                      <a:r>
                        <a:rPr lang="en-US" sz="1200" dirty="0">
                          <a:latin typeface="Cambria" pitchFamily="18" charset="0"/>
                          <a:ea typeface="Calibri"/>
                          <a:cs typeface="Times New Roman"/>
                        </a:rPr>
                        <a:t>(n1)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-0.0089</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0.2101</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a:latin typeface="Cambria" pitchFamily="18" charset="0"/>
                          <a:ea typeface="Calibri"/>
                          <a:cs typeface="Times New Roman"/>
                        </a:rPr>
                        <a:t>V (n2)</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0.0009</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0.3020</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smtClean="0">
                          <a:latin typeface="Cambria" pitchFamily="18" charset="0"/>
                          <a:ea typeface="Calibri"/>
                          <a:cs typeface="Times New Roman"/>
                        </a:rPr>
                        <a:t>AP/DD (n2</a:t>
                      </a:r>
                      <a:r>
                        <a:rPr lang="en-US" sz="1200" dirty="0">
                          <a:latin typeface="Cambria" pitchFamily="18" charset="0"/>
                          <a:ea typeface="Calibri"/>
                          <a:cs typeface="Times New Roman"/>
                        </a:rPr>
                        <a:t>)</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0.0202</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0.2594</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7713">
                <a:tc>
                  <a:txBody>
                    <a:bodyPr/>
                    <a:lstStyle/>
                    <a:p>
                      <a:pPr>
                        <a:lnSpc>
                          <a:spcPct val="150000"/>
                        </a:lnSpc>
                        <a:spcAft>
                          <a:spcPts val="0"/>
                        </a:spcAft>
                      </a:pPr>
                      <a:r>
                        <a:rPr lang="en-US" sz="1200" dirty="0">
                          <a:latin typeface="Cambria" pitchFamily="18" charset="0"/>
                          <a:ea typeface="Calibri"/>
                          <a:cs typeface="Times New Roman"/>
                        </a:rPr>
                        <a:t>A (n1)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dirty="0">
                          <a:latin typeface="Cambria" pitchFamily="18" charset="0"/>
                          <a:ea typeface="Calibri"/>
                          <a:cs typeface="Times New Roman"/>
                        </a:rPr>
                        <a:t>57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0.0172</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0.2105</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50000"/>
                        </a:lnSpc>
                        <a:spcAft>
                          <a:spcPts val="0"/>
                        </a:spcAft>
                      </a:pPr>
                      <a:r>
                        <a:rPr lang="en-US" sz="1200" dirty="0" smtClean="0">
                          <a:latin typeface="Cambria" pitchFamily="18" charset="0"/>
                          <a:ea typeface="Calibri"/>
                          <a:cs typeface="Times New Roman"/>
                        </a:rPr>
                        <a:t>AD/DP </a:t>
                      </a:r>
                      <a:r>
                        <a:rPr lang="en-US" sz="1200" dirty="0">
                          <a:latin typeface="Cambria" pitchFamily="18" charset="0"/>
                          <a:ea typeface="Calibri"/>
                          <a:cs typeface="Times New Roman"/>
                        </a:rPr>
                        <a:t>(n1)</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dirty="0">
                          <a:latin typeface="Cambria" pitchFamily="18" charset="0"/>
                          <a:ea typeface="Calibri"/>
                          <a:cs typeface="Times New Roman"/>
                        </a:rPr>
                        <a:t>57</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0.0335</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0.2624</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57713">
                <a:tc>
                  <a:txBody>
                    <a:bodyPr/>
                    <a:lstStyle/>
                    <a:p>
                      <a:pPr>
                        <a:lnSpc>
                          <a:spcPct val="150000"/>
                        </a:lnSpc>
                        <a:spcAft>
                          <a:spcPts val="0"/>
                        </a:spcAft>
                      </a:pPr>
                      <a:r>
                        <a:rPr lang="en-US" sz="1200">
                          <a:latin typeface="Cambria" pitchFamily="18" charset="0"/>
                          <a:ea typeface="Calibri"/>
                          <a:cs typeface="Times New Roman"/>
                        </a:rPr>
                        <a:t>A (n2)</a:t>
                      </a:r>
                      <a:endParaRPr lang="de-AT"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0.0269</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0.2595</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nSpc>
                          <a:spcPct val="150000"/>
                        </a:lnSpc>
                        <a:spcAft>
                          <a:spcPts val="0"/>
                        </a:spcAft>
                      </a:pPr>
                      <a:r>
                        <a:rPr lang="en-US" sz="1200" dirty="0" smtClean="0">
                          <a:latin typeface="Cambria" pitchFamily="18" charset="0"/>
                          <a:ea typeface="Calibri"/>
                          <a:cs typeface="Times New Roman"/>
                        </a:rPr>
                        <a:t>AD/DP </a:t>
                      </a:r>
                      <a:r>
                        <a:rPr lang="en-US" sz="1200" dirty="0">
                          <a:latin typeface="Cambria" pitchFamily="18" charset="0"/>
                          <a:ea typeface="Calibri"/>
                          <a:cs typeface="Times New Roman"/>
                        </a:rPr>
                        <a:t>(n2)</a:t>
                      </a:r>
                      <a:endParaRPr lang="de-AT"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a:solidFill>
                            <a:srgbClr val="000000"/>
                          </a:solidFill>
                          <a:latin typeface="Cambria" pitchFamily="18" charset="0"/>
                          <a:ea typeface="Calibri"/>
                          <a:cs typeface="Times New Roman"/>
                        </a:rPr>
                        <a:t>0.0181</a:t>
                      </a:r>
                      <a:endParaRPr lang="de-AT" sz="120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c>
                  <a:txBody>
                    <a:bodyPr/>
                    <a:lstStyle/>
                    <a:p>
                      <a:pPr algn="ctr">
                        <a:lnSpc>
                          <a:spcPct val="150000"/>
                        </a:lnSpc>
                        <a:spcAft>
                          <a:spcPts val="0"/>
                        </a:spcAft>
                      </a:pPr>
                      <a:r>
                        <a:rPr lang="de-AT" sz="1200" dirty="0">
                          <a:solidFill>
                            <a:srgbClr val="000000"/>
                          </a:solidFill>
                          <a:latin typeface="Cambria" pitchFamily="18" charset="0"/>
                          <a:ea typeface="Calibri"/>
                          <a:cs typeface="Times New Roman"/>
                        </a:rPr>
                        <a:t>0.3022</a:t>
                      </a:r>
                      <a:endParaRPr lang="de-AT" sz="1200" dirty="0">
                        <a:latin typeface="Cambria" pitchFamily="18" charset="0"/>
                        <a:ea typeface="Calibri"/>
                        <a:cs typeface="Times New Roman"/>
                      </a:endParaRPr>
                    </a:p>
                  </a:txBody>
                  <a:tcPr marL="58335" marR="5833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lumMod val="85000"/>
                      </a:schemeClr>
                    </a:solidFill>
                  </a:tcPr>
                </a:tc>
              </a:tr>
              <a:tr h="257713">
                <a:tc>
                  <a:txBody>
                    <a:bodyPr/>
                    <a:lstStyle/>
                    <a:p>
                      <a:pPr>
                        <a:lnSpc>
                          <a:spcPct val="150000"/>
                        </a:lnSpc>
                        <a:spcAft>
                          <a:spcPts val="0"/>
                        </a:spcAft>
                      </a:pPr>
                      <a:endParaRPr lang="en-US"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dirty="0">
                        <a:latin typeface="Cambria" pitchFamily="18" charset="0"/>
                        <a:ea typeface="Calibri"/>
                        <a:cs typeface="Times New Roman"/>
                      </a:endParaRPr>
                    </a:p>
                  </a:txBody>
                  <a:tcPr marL="58335" marR="583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Testing for indistinguishability II</a:t>
            </a:r>
            <a:endParaRPr lang="en-US" dirty="0"/>
          </a:p>
        </p:txBody>
      </p:sp>
      <p:sp>
        <p:nvSpPr>
          <p:cNvPr id="3" name="Inhaltsplatzhalter 2"/>
          <p:cNvSpPr>
            <a:spLocks noGrp="1"/>
          </p:cNvSpPr>
          <p:nvPr>
            <p:ph idx="1"/>
          </p:nvPr>
        </p:nvSpPr>
        <p:spPr>
          <a:xfrm>
            <a:off x="611188" y="1052737"/>
            <a:ext cx="7594600" cy="1656183"/>
          </a:xfrm>
        </p:spPr>
        <p:txBody>
          <a:bodyPr>
            <a:normAutofit fontScale="92500"/>
          </a:bodyPr>
          <a:lstStyle/>
          <a:p>
            <a:pPr>
              <a:buNone/>
            </a:pPr>
            <a:r>
              <a:rPr lang="en-US" dirty="0" smtClean="0"/>
              <a:t>Tests of equality of variances between groups (n1 and n2)</a:t>
            </a:r>
          </a:p>
          <a:p>
            <a:pPr lvl="1"/>
            <a:r>
              <a:rPr lang="en-US" dirty="0" smtClean="0"/>
              <a:t>Need to be adapted for nonindependent data (Kenny et al., 2006)</a:t>
            </a:r>
          </a:p>
          <a:p>
            <a:pPr lvl="2"/>
            <a:r>
              <a:rPr lang="en-US" dirty="0" smtClean="0"/>
              <a:t>Correlate: sum of negotiators’ scores (X</a:t>
            </a:r>
            <a:r>
              <a:rPr lang="en-US" baseline="-25000" dirty="0" smtClean="0"/>
              <a:t>n1</a:t>
            </a:r>
            <a:r>
              <a:rPr lang="en-US" dirty="0" smtClean="0"/>
              <a:t> + X</a:t>
            </a:r>
            <a:r>
              <a:rPr lang="en-US" baseline="-25000" dirty="0" smtClean="0"/>
              <a:t>n2</a:t>
            </a:r>
            <a:r>
              <a:rPr lang="en-US" dirty="0" smtClean="0"/>
              <a:t>) and differences of their scores (X</a:t>
            </a:r>
            <a:r>
              <a:rPr lang="en-US" baseline="-25000" dirty="0" smtClean="0"/>
              <a:t>n1</a:t>
            </a:r>
            <a:r>
              <a:rPr lang="en-US" dirty="0" smtClean="0"/>
              <a:t> – X</a:t>
            </a:r>
            <a:r>
              <a:rPr lang="en-US" baseline="-25000" dirty="0" smtClean="0"/>
              <a:t>n2</a:t>
            </a:r>
            <a:r>
              <a:rPr lang="en-US" dirty="0" smtClean="0"/>
              <a:t>)</a:t>
            </a:r>
            <a:endParaRPr lang="en-US" dirty="0"/>
          </a:p>
        </p:txBody>
      </p:sp>
      <p:graphicFrame>
        <p:nvGraphicFramePr>
          <p:cNvPr id="4" name="Tabelle 3"/>
          <p:cNvGraphicFramePr>
            <a:graphicFrameLocks noGrp="1"/>
          </p:cNvGraphicFramePr>
          <p:nvPr/>
        </p:nvGraphicFramePr>
        <p:xfrm>
          <a:off x="611560" y="2636916"/>
          <a:ext cx="7992887" cy="3566160"/>
        </p:xfrm>
        <a:graphic>
          <a:graphicData uri="http://schemas.openxmlformats.org/drawingml/2006/table">
            <a:tbl>
              <a:tblPr/>
              <a:tblGrid>
                <a:gridCol w="1073119"/>
                <a:gridCol w="634234"/>
                <a:gridCol w="1073119"/>
                <a:gridCol w="1215111"/>
                <a:gridCol w="1073119"/>
                <a:gridCol w="634234"/>
                <a:gridCol w="1073119"/>
                <a:gridCol w="1216832"/>
              </a:tblGrid>
              <a:tr h="273616">
                <a:tc gridSpan="8">
                  <a:txBody>
                    <a:bodyPr/>
                    <a:lstStyle/>
                    <a:p>
                      <a:pPr>
                        <a:lnSpc>
                          <a:spcPct val="150000"/>
                        </a:lnSpc>
                        <a:spcAft>
                          <a:spcPts val="0"/>
                        </a:spcAft>
                      </a:pPr>
                      <a:r>
                        <a:rPr lang="en-US" sz="1200" b="1" dirty="0">
                          <a:latin typeface="Cambria" pitchFamily="18" charset="0"/>
                          <a:ea typeface="Calibri"/>
                          <a:cs typeface="Times New Roman"/>
                        </a:rPr>
                        <a:t>Table </a:t>
                      </a:r>
                      <a:r>
                        <a:rPr lang="en-US" sz="1200" b="1" dirty="0" smtClean="0">
                          <a:latin typeface="Cambria" pitchFamily="18" charset="0"/>
                          <a:ea typeface="Calibri"/>
                          <a:cs typeface="Times New Roman"/>
                        </a:rPr>
                        <a:t>5x: </a:t>
                      </a:r>
                      <a:r>
                        <a:rPr lang="en-US" sz="1200" b="1" dirty="0">
                          <a:latin typeface="Cambria" pitchFamily="18" charset="0"/>
                          <a:ea typeface="Calibri"/>
                          <a:cs typeface="Times New Roman"/>
                        </a:rPr>
                        <a:t>Tests for differences in variances</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273616">
                <a:tc gridSpan="4">
                  <a:txBody>
                    <a:bodyPr/>
                    <a:lstStyle/>
                    <a:p>
                      <a:pPr>
                        <a:lnSpc>
                          <a:spcPct val="150000"/>
                        </a:lnSpc>
                        <a:spcAft>
                          <a:spcPts val="0"/>
                        </a:spcAft>
                      </a:pPr>
                      <a:r>
                        <a:rPr lang="en-US" sz="1200" b="1" dirty="0">
                          <a:latin typeface="Cambria" pitchFamily="18" charset="0"/>
                          <a:ea typeface="Calibri"/>
                          <a:cs typeface="Times New Roman"/>
                        </a:rPr>
                        <a:t>Dimensions: Valence (V) and Activation (A)</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gridSpan="4">
                  <a:txBody>
                    <a:bodyPr/>
                    <a:lstStyle/>
                    <a:p>
                      <a:pPr>
                        <a:lnSpc>
                          <a:spcPct val="150000"/>
                        </a:lnSpc>
                        <a:spcAft>
                          <a:spcPts val="0"/>
                        </a:spcAft>
                      </a:pPr>
                      <a:r>
                        <a:rPr lang="en-US" sz="1200" b="1" dirty="0">
                          <a:latin typeface="Cambria" pitchFamily="18" charset="0"/>
                          <a:ea typeface="Calibri"/>
                          <a:cs typeface="Times New Roman"/>
                        </a:rPr>
                        <a:t>Dimensions: PA and NA</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r>
              <a:tr h="273616">
                <a:tc>
                  <a:txBody>
                    <a:bodyPr/>
                    <a:lstStyle/>
                    <a:p>
                      <a:pPr>
                        <a:lnSpc>
                          <a:spcPct val="150000"/>
                        </a:lnSpc>
                        <a:spcAft>
                          <a:spcPts val="0"/>
                        </a:spcAft>
                      </a:pPr>
                      <a:endParaRPr lang="en-US" sz="1200" b="1">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a:latin typeface="Cambria" pitchFamily="18" charset="0"/>
                          <a:ea typeface="Calibri"/>
                          <a:cs typeface="Times New Roman"/>
                        </a:rPr>
                        <a:t>N</a:t>
                      </a:r>
                      <a:endParaRPr lang="de-AT" sz="1200" b="1">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Corr. </a:t>
                      </a:r>
                      <a:r>
                        <a:rPr lang="en-US" sz="1200" b="1" dirty="0" err="1">
                          <a:latin typeface="Cambria" pitchFamily="18" charset="0"/>
                          <a:ea typeface="Calibri"/>
                          <a:cs typeface="Times New Roman"/>
                        </a:rPr>
                        <a:t>Coef</a:t>
                      </a:r>
                      <a:r>
                        <a:rPr lang="en-US" sz="1200" b="1" dirty="0">
                          <a:latin typeface="Cambria" pitchFamily="18" charset="0"/>
                          <a:ea typeface="Calibri"/>
                          <a:cs typeface="Times New Roman"/>
                        </a:rPr>
                        <a:t>.</a:t>
                      </a:r>
                      <a:endParaRPr lang="de-AT"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a:latin typeface="Cambria" pitchFamily="18" charset="0"/>
                          <a:ea typeface="Calibri"/>
                          <a:cs typeface="Times New Roman"/>
                        </a:rPr>
                        <a:t>Sig.</a:t>
                      </a:r>
                      <a:endParaRPr lang="de-AT" sz="1200" b="1">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N</a:t>
                      </a:r>
                      <a:endParaRPr lang="de-AT"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Corr. </a:t>
                      </a:r>
                      <a:r>
                        <a:rPr lang="en-US" sz="1200" b="1" dirty="0" err="1">
                          <a:latin typeface="Cambria" pitchFamily="18" charset="0"/>
                          <a:ea typeface="Calibri"/>
                          <a:cs typeface="Times New Roman"/>
                        </a:rPr>
                        <a:t>Coef</a:t>
                      </a:r>
                      <a:r>
                        <a:rPr lang="en-US" sz="1200" b="1" dirty="0">
                          <a:latin typeface="Cambria" pitchFamily="18" charset="0"/>
                          <a:ea typeface="Calibri"/>
                          <a:cs typeface="Times New Roman"/>
                        </a:rPr>
                        <a:t>.</a:t>
                      </a:r>
                      <a:endParaRPr lang="de-AT"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b="1" dirty="0">
                          <a:latin typeface="Cambria" pitchFamily="18" charset="0"/>
                          <a:ea typeface="Calibri"/>
                          <a:cs typeface="Times New Roman"/>
                        </a:rPr>
                        <a:t>Sig.</a:t>
                      </a:r>
                      <a:endParaRPr lang="de-AT"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b="1" dirty="0">
                          <a:latin typeface="Cambria" pitchFamily="18" charset="0"/>
                          <a:ea typeface="Calibri"/>
                          <a:cs typeface="Times New Roman"/>
                        </a:rPr>
                        <a:t>Phase 1</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b="1" dirty="0">
                          <a:latin typeface="Cambria" pitchFamily="18" charset="0"/>
                          <a:ea typeface="Calibri"/>
                          <a:cs typeface="Times New Roman"/>
                        </a:rPr>
                        <a:t>Phase 1</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a:latin typeface="Cambria" pitchFamily="18" charset="0"/>
                          <a:ea typeface="Calibri"/>
                          <a:cs typeface="Times New Roman"/>
                        </a:rPr>
                        <a:t>Corr. (V)</a:t>
                      </a:r>
                      <a:endParaRPr lang="de-AT"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.294</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.026</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a:latin typeface="Cambria" pitchFamily="18" charset="0"/>
                          <a:ea typeface="Calibri"/>
                          <a:cs typeface="Times New Roman"/>
                        </a:rPr>
                        <a:t>Corr. </a:t>
                      </a:r>
                      <a:r>
                        <a:rPr lang="en-US" sz="1200" dirty="0" smtClean="0">
                          <a:latin typeface="Cambria" pitchFamily="18" charset="0"/>
                          <a:ea typeface="Calibri"/>
                          <a:cs typeface="Times New Roman"/>
                        </a:rPr>
                        <a:t>(AP/DD)</a:t>
                      </a:r>
                      <a:endParaRPr lang="de-AT" sz="1200"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.068</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.616</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a:latin typeface="Cambria" pitchFamily="18" charset="0"/>
                          <a:ea typeface="Calibri"/>
                          <a:cs typeface="Times New Roman"/>
                        </a:rPr>
                        <a:t>Corr. (A)</a:t>
                      </a:r>
                      <a:endParaRPr lang="de-AT"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.058</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.666</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a:latin typeface="Cambria" pitchFamily="18" charset="0"/>
                          <a:ea typeface="Calibri"/>
                          <a:cs typeface="Times New Roman"/>
                        </a:rPr>
                        <a:t>Corr. </a:t>
                      </a:r>
                      <a:r>
                        <a:rPr lang="en-US" sz="1200" dirty="0" smtClean="0">
                          <a:latin typeface="Cambria" pitchFamily="18" charset="0"/>
                          <a:ea typeface="Calibri"/>
                          <a:cs typeface="Times New Roman"/>
                        </a:rPr>
                        <a:t>(AD/DP)</a:t>
                      </a:r>
                      <a:endParaRPr lang="de-AT" sz="1200"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.402</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.002</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b="1" dirty="0">
                          <a:latin typeface="Cambria" pitchFamily="18" charset="0"/>
                          <a:ea typeface="Calibri"/>
                          <a:cs typeface="Times New Roman"/>
                        </a:rPr>
                        <a:t>Phase 2</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b="1" dirty="0">
                          <a:latin typeface="Cambria" pitchFamily="18" charset="0"/>
                          <a:ea typeface="Calibri"/>
                          <a:cs typeface="Times New Roman"/>
                        </a:rPr>
                        <a:t>Phase 2</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a:latin typeface="Cambria" pitchFamily="18" charset="0"/>
                          <a:ea typeface="Calibri"/>
                          <a:cs typeface="Times New Roman"/>
                        </a:rPr>
                        <a:t>Corr. (V)</a:t>
                      </a:r>
                      <a:endParaRPr lang="de-AT"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.076</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.573</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a:latin typeface="Cambria" pitchFamily="18" charset="0"/>
                          <a:ea typeface="Calibri"/>
                          <a:cs typeface="Times New Roman"/>
                        </a:rPr>
                        <a:t>Corr. </a:t>
                      </a:r>
                      <a:r>
                        <a:rPr lang="en-US" sz="1200" dirty="0" smtClean="0">
                          <a:latin typeface="Cambria" pitchFamily="18" charset="0"/>
                          <a:ea typeface="Calibri"/>
                          <a:cs typeface="Times New Roman"/>
                        </a:rPr>
                        <a:t>(AP/DD)</a:t>
                      </a:r>
                      <a:endParaRPr lang="de-AT" sz="1200"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.047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.729</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a:latin typeface="Cambria" pitchFamily="18" charset="0"/>
                          <a:ea typeface="Calibri"/>
                          <a:cs typeface="Times New Roman"/>
                        </a:rPr>
                        <a:t>Corr. (A)</a:t>
                      </a:r>
                      <a:endParaRPr lang="de-AT"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.126</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.351</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a:latin typeface="Cambria" pitchFamily="18" charset="0"/>
                          <a:ea typeface="Calibri"/>
                          <a:cs typeface="Times New Roman"/>
                        </a:rPr>
                        <a:t>Corr. </a:t>
                      </a:r>
                      <a:r>
                        <a:rPr lang="en-US" sz="1200" dirty="0" smtClean="0">
                          <a:latin typeface="Cambria" pitchFamily="18" charset="0"/>
                          <a:ea typeface="Calibri"/>
                          <a:cs typeface="Times New Roman"/>
                        </a:rPr>
                        <a:t>(AD/DP)</a:t>
                      </a:r>
                      <a:endParaRPr lang="de-AT" sz="1200"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.127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.347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b="1" dirty="0">
                          <a:latin typeface="Cambria" pitchFamily="18" charset="0"/>
                          <a:ea typeface="Calibri"/>
                          <a:cs typeface="Times New Roman"/>
                        </a:rPr>
                        <a:t>Phase 3</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b="1" dirty="0">
                          <a:latin typeface="Cambria" pitchFamily="18" charset="0"/>
                          <a:ea typeface="Calibri"/>
                          <a:cs typeface="Times New Roman"/>
                        </a:rPr>
                        <a:t>Phase 3</a:t>
                      </a:r>
                      <a:endParaRPr lang="de-AT" sz="1200" b="1"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b="1"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a:latin typeface="Cambria" pitchFamily="18" charset="0"/>
                          <a:ea typeface="Calibri"/>
                          <a:cs typeface="Times New Roman"/>
                        </a:rPr>
                        <a:t>Corr. (V)</a:t>
                      </a:r>
                      <a:endParaRPr lang="de-AT"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.157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.242</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a:latin typeface="Cambria" pitchFamily="18" charset="0"/>
                          <a:ea typeface="Calibri"/>
                          <a:cs typeface="Times New Roman"/>
                        </a:rPr>
                        <a:t>Corr. </a:t>
                      </a:r>
                      <a:r>
                        <a:rPr lang="en-US" sz="1200" dirty="0" smtClean="0">
                          <a:latin typeface="Cambria" pitchFamily="18" charset="0"/>
                          <a:ea typeface="Calibri"/>
                          <a:cs typeface="Times New Roman"/>
                        </a:rPr>
                        <a:t>(AP/DD)</a:t>
                      </a:r>
                      <a:endParaRPr lang="de-AT" sz="1200"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.232</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.082</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r>
                        <a:rPr lang="en-US" sz="1200">
                          <a:latin typeface="Cambria" pitchFamily="18" charset="0"/>
                          <a:ea typeface="Calibri"/>
                          <a:cs typeface="Times New Roman"/>
                        </a:rPr>
                        <a:t>Corr. (A)</a:t>
                      </a:r>
                      <a:endParaRPr lang="de-AT"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.216</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.107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r>
                        <a:rPr lang="en-US" sz="1200" dirty="0">
                          <a:latin typeface="Cambria" pitchFamily="18" charset="0"/>
                          <a:ea typeface="Calibri"/>
                          <a:cs typeface="Times New Roman"/>
                        </a:rPr>
                        <a:t>Corr. </a:t>
                      </a:r>
                      <a:r>
                        <a:rPr lang="en-US" sz="1200" dirty="0" smtClean="0">
                          <a:latin typeface="Cambria" pitchFamily="18" charset="0"/>
                          <a:ea typeface="Calibri"/>
                          <a:cs typeface="Times New Roman"/>
                        </a:rPr>
                        <a:t>(AD/DP)</a:t>
                      </a:r>
                      <a:endParaRPr lang="de-AT" sz="1200" dirty="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57</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.149</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US" sz="1200">
                          <a:latin typeface="Cambria" pitchFamily="18" charset="0"/>
                          <a:ea typeface="Calibri"/>
                          <a:cs typeface="Times New Roman"/>
                        </a:rPr>
                        <a:t>.270</a:t>
                      </a:r>
                      <a:endParaRPr lang="de-AT"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3616">
                <a:tc>
                  <a:txBody>
                    <a:bodyPr/>
                    <a:lstStyle/>
                    <a:p>
                      <a:pPr>
                        <a:lnSpc>
                          <a:spcPct val="150000"/>
                        </a:lnSpc>
                        <a:spcAft>
                          <a:spcPts val="0"/>
                        </a:spcAft>
                      </a:pPr>
                      <a:endParaRPr lang="en-US"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50000"/>
                        </a:lnSpc>
                        <a:spcAft>
                          <a:spcPts val="0"/>
                        </a:spcAft>
                      </a:pPr>
                      <a:endParaRPr lang="en-US" sz="1200">
                        <a:latin typeface="Cambria" pitchFamily="18" charset="0"/>
                        <a:ea typeface="Calibri"/>
                        <a:cs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endParaRPr lang="en-US" sz="1200" dirty="0">
                        <a:latin typeface="Cambria" pitchFamily="18" charset="0"/>
                        <a:ea typeface="Calibri"/>
                        <a:cs typeface="Times New Roman"/>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ransition xmlns:p14="http://schemas.microsoft.com/office/powerpoint/2010/mai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Intraclass correlation coefficient ICC I</a:t>
            </a:r>
            <a:endParaRPr lang="en-US" dirty="0"/>
          </a:p>
        </p:txBody>
      </p:sp>
      <p:sp>
        <p:nvSpPr>
          <p:cNvPr id="3" name="Inhaltsplatzhalter 2"/>
          <p:cNvSpPr>
            <a:spLocks noGrp="1"/>
          </p:cNvSpPr>
          <p:nvPr>
            <p:ph idx="1"/>
          </p:nvPr>
        </p:nvSpPr>
        <p:spPr>
          <a:xfrm>
            <a:off x="611188" y="1052736"/>
            <a:ext cx="7594600" cy="5400599"/>
          </a:xfrm>
        </p:spPr>
        <p:txBody>
          <a:bodyPr>
            <a:normAutofit fontScale="85000" lnSpcReduction="20000"/>
          </a:bodyPr>
          <a:lstStyle/>
          <a:p>
            <a:pPr>
              <a:buNone/>
            </a:pPr>
            <a:r>
              <a:rPr lang="en-US" sz="2400" dirty="0" smtClean="0"/>
              <a:t>Why ICC?</a:t>
            </a:r>
          </a:p>
          <a:p>
            <a:pPr>
              <a:buNone/>
            </a:pPr>
            <a:endParaRPr lang="en-US" sz="2400" dirty="0" smtClean="0"/>
          </a:p>
          <a:p>
            <a:r>
              <a:rPr lang="en-US" dirty="0" smtClean="0"/>
              <a:t>If the assignment of persons to </a:t>
            </a:r>
            <a:r>
              <a:rPr lang="en-US" i="1" dirty="0" smtClean="0"/>
              <a:t>X and Y is arbitrary</a:t>
            </a:r>
          </a:p>
          <a:p>
            <a:pPr lvl="1"/>
            <a:r>
              <a:rPr lang="en-US" i="1" dirty="0" smtClean="0"/>
              <a:t> the two individuals are interchangeable</a:t>
            </a:r>
          </a:p>
          <a:p>
            <a:r>
              <a:rPr lang="en-US" dirty="0" smtClean="0"/>
              <a:t>Sometimes researchers adapt a strategy with such dyads of assigning members to </a:t>
            </a:r>
            <a:r>
              <a:rPr lang="en-US" i="1" dirty="0" smtClean="0"/>
              <a:t>X or Y </a:t>
            </a:r>
            <a:r>
              <a:rPr lang="en-US" dirty="0" smtClean="0"/>
              <a:t>randomly and then computing a Pearson correlation between the </a:t>
            </a:r>
            <a:r>
              <a:rPr lang="en-US" i="1" dirty="0" smtClean="0"/>
              <a:t>X and Y scores.</a:t>
            </a:r>
          </a:p>
          <a:p>
            <a:endParaRPr lang="en-US" i="1" dirty="0" smtClean="0"/>
          </a:p>
          <a:p>
            <a:r>
              <a:rPr lang="en-US" dirty="0" smtClean="0"/>
              <a:t>The </a:t>
            </a:r>
            <a:r>
              <a:rPr lang="en-US" b="1" dirty="0" smtClean="0"/>
              <a:t>problem</a:t>
            </a:r>
            <a:r>
              <a:rPr lang="en-US" dirty="0" smtClean="0"/>
              <a:t> with this strategy is that </a:t>
            </a:r>
            <a:r>
              <a:rPr lang="en-US" b="1" dirty="0" smtClean="0"/>
              <a:t>other assignments would likely yield different estimates</a:t>
            </a:r>
            <a:r>
              <a:rPr lang="en-US" dirty="0" smtClean="0"/>
              <a:t>.</a:t>
            </a:r>
          </a:p>
          <a:p>
            <a:endParaRPr lang="en-US" dirty="0" smtClean="0"/>
          </a:p>
          <a:p>
            <a:r>
              <a:rPr lang="en-US" dirty="0" smtClean="0"/>
              <a:t>It can be that supposedly distinguishable dyad members are in fact indistinguishable!</a:t>
            </a:r>
          </a:p>
          <a:p>
            <a:pPr lvl="1"/>
            <a:r>
              <a:rPr lang="en-US" dirty="0" smtClean="0"/>
              <a:t>The </a:t>
            </a:r>
            <a:r>
              <a:rPr lang="en-US" b="1" dirty="0" smtClean="0"/>
              <a:t>decision</a:t>
            </a:r>
            <a:r>
              <a:rPr lang="en-US" dirty="0" smtClean="0"/>
              <a:t> of whether or not the dyad members are distinguishable is </a:t>
            </a:r>
            <a:r>
              <a:rPr lang="en-US" b="1" dirty="0" smtClean="0"/>
              <a:t>both empirical and theoretical</a:t>
            </a:r>
            <a:r>
              <a:rPr lang="en-US" dirty="0" smtClean="0"/>
              <a:t>. (“meaningful variable”)</a:t>
            </a:r>
          </a:p>
          <a:p>
            <a:endParaRPr lang="en-US" dirty="0" smtClean="0"/>
          </a:p>
          <a:p>
            <a:r>
              <a:rPr lang="en-US" dirty="0" smtClean="0"/>
              <a:t>To assess </a:t>
            </a:r>
            <a:r>
              <a:rPr lang="en-US" b="1" dirty="0" smtClean="0"/>
              <a:t>indistinguishability</a:t>
            </a:r>
            <a:r>
              <a:rPr lang="en-US" dirty="0" smtClean="0"/>
              <a:t>:</a:t>
            </a:r>
          </a:p>
          <a:p>
            <a:pPr lvl="1"/>
            <a:r>
              <a:rPr lang="en-US" dirty="0" smtClean="0"/>
              <a:t>Do scores of the variable differ in their means, variances, or correlation</a:t>
            </a:r>
          </a:p>
          <a:p>
            <a:pPr lvl="1"/>
            <a:r>
              <a:rPr lang="en-US" dirty="0" smtClean="0"/>
              <a:t>Test of indistinguishability</a:t>
            </a:r>
          </a:p>
        </p:txBody>
      </p:sp>
    </p:spTree>
  </p:cSld>
  <p:clrMapOvr>
    <a:masterClrMapping/>
  </p:clrMapOvr>
  <p:transition xmlns:p14="http://schemas.microsoft.com/office/powerpoint/2010/mai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Intraclass correlation coefficient ICC II</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405430" y="4509120"/>
            <a:ext cx="1153081" cy="1730400"/>
          </a:xfrm>
          <a:prstGeom prst="rect">
            <a:avLst/>
          </a:prstGeom>
          <a:noFill/>
          <a:ln w="9525">
            <a:noFill/>
            <a:miter lim="800000"/>
            <a:headEnd/>
            <a:tailEnd/>
          </a:ln>
          <a:effectLst/>
        </p:spPr>
      </p:pic>
      <p:pic>
        <p:nvPicPr>
          <p:cNvPr id="5" name="Picture 3"/>
          <p:cNvPicPr>
            <a:picLocks noChangeAspect="1" noChangeArrowheads="1"/>
          </p:cNvPicPr>
          <p:nvPr/>
        </p:nvPicPr>
        <p:blipFill>
          <a:blip r:embed="rId3" cstate="print"/>
          <a:srcRect/>
          <a:stretch>
            <a:fillRect/>
          </a:stretch>
        </p:blipFill>
        <p:spPr bwMode="auto">
          <a:xfrm>
            <a:off x="1773582" y="4509120"/>
            <a:ext cx="1286250" cy="1728192"/>
          </a:xfrm>
          <a:prstGeom prst="rect">
            <a:avLst/>
          </a:prstGeom>
          <a:noFill/>
          <a:ln w="9525">
            <a:noFill/>
            <a:miter lim="800000"/>
            <a:headEnd/>
            <a:tailEnd/>
          </a:ln>
          <a:effectLst/>
        </p:spPr>
      </p:pic>
      <p:sp>
        <p:nvSpPr>
          <p:cNvPr id="6" name="Inhaltsplatzhalter 66"/>
          <p:cNvSpPr>
            <a:spLocks noGrp="1"/>
          </p:cNvSpPr>
          <p:nvPr>
            <p:ph idx="1"/>
          </p:nvPr>
        </p:nvSpPr>
        <p:spPr>
          <a:xfrm>
            <a:off x="611188" y="980728"/>
            <a:ext cx="7594600" cy="3312368"/>
          </a:xfrm>
        </p:spPr>
        <p:txBody>
          <a:bodyPr>
            <a:normAutofit fontScale="77500" lnSpcReduction="20000"/>
          </a:bodyPr>
          <a:lstStyle/>
          <a:p>
            <a:pPr>
              <a:buNone/>
            </a:pPr>
            <a:r>
              <a:rPr lang="en-US" sz="2500" dirty="0" smtClean="0"/>
              <a:t>Indistinguishability</a:t>
            </a:r>
          </a:p>
          <a:p>
            <a:r>
              <a:rPr lang="en-US" dirty="0" smtClean="0"/>
              <a:t>Indistinguishability means we can </a:t>
            </a:r>
            <a:r>
              <a:rPr lang="en-US" u="sng" dirty="0" smtClean="0"/>
              <a:t>not</a:t>
            </a:r>
            <a:r>
              <a:rPr lang="en-US" dirty="0" smtClean="0"/>
              <a:t> distinguish dyad members on a meaningful factor and </a:t>
            </a:r>
            <a:r>
              <a:rPr lang="en-US" u="sng" dirty="0" smtClean="0"/>
              <a:t>not</a:t>
            </a:r>
            <a:r>
              <a:rPr lang="en-US" dirty="0" smtClean="0"/>
              <a:t> sort their scores in a systematic and meaningful way</a:t>
            </a:r>
          </a:p>
          <a:p>
            <a:pPr lvl="1"/>
            <a:r>
              <a:rPr lang="en-US" dirty="0" smtClean="0"/>
              <a:t>E.g. gay couples, negotiator A and B (≠ heterosexual couples, mother and child)</a:t>
            </a:r>
          </a:p>
          <a:p>
            <a:r>
              <a:rPr lang="en-US" dirty="0" smtClean="0"/>
              <a:t>Why care?</a:t>
            </a:r>
          </a:p>
          <a:p>
            <a:pPr lvl="1"/>
            <a:r>
              <a:rPr lang="en-US" dirty="0" smtClean="0"/>
              <a:t>If dyad members are not distinguishable on a meaningful factor, there is no systematic or meaningful way to order scores</a:t>
            </a:r>
          </a:p>
          <a:p>
            <a:pPr lvl="1"/>
            <a:r>
              <a:rPr lang="en-US" dirty="0" smtClean="0"/>
              <a:t>Critical, as data-analytic techniques for distinguishable dyad members are not appropriate for indistinguishable dyad members</a:t>
            </a:r>
          </a:p>
          <a:p>
            <a:r>
              <a:rPr lang="en-US" dirty="0" smtClean="0"/>
              <a:t>If dyad members are interchangeable (i.e. indistinguishable), it is not clear whose score should be treated as X variable and whose score should be treated as Y variable</a:t>
            </a:r>
          </a:p>
        </p:txBody>
      </p:sp>
      <p:graphicFrame>
        <p:nvGraphicFramePr>
          <p:cNvPr id="7" name="Tabelle 6"/>
          <p:cNvGraphicFramePr>
            <a:graphicFrameLocks noGrp="1"/>
          </p:cNvGraphicFramePr>
          <p:nvPr/>
        </p:nvGraphicFramePr>
        <p:xfrm>
          <a:off x="3275856" y="4365104"/>
          <a:ext cx="5598813" cy="2013048"/>
        </p:xfrm>
        <a:graphic>
          <a:graphicData uri="http://schemas.openxmlformats.org/drawingml/2006/table">
            <a:tbl>
              <a:tblPr/>
              <a:tblGrid>
                <a:gridCol w="563137"/>
                <a:gridCol w="599418"/>
                <a:gridCol w="599418"/>
                <a:gridCol w="127235"/>
                <a:gridCol w="599418"/>
                <a:gridCol w="599418"/>
                <a:gridCol w="124407"/>
                <a:gridCol w="599418"/>
                <a:gridCol w="599418"/>
                <a:gridCol w="1187526"/>
              </a:tblGrid>
              <a:tr h="302497">
                <a:tc>
                  <a:txBody>
                    <a:bodyPr/>
                    <a:lstStyle/>
                    <a:p>
                      <a:pPr algn="l" fontAlgn="b"/>
                      <a:r>
                        <a:rPr lang="en-US" sz="1100" b="0" i="0" u="none" strike="noStrike" noProof="0" dirty="0" smtClean="0">
                          <a:solidFill>
                            <a:srgbClr val="000000"/>
                          </a:solidFill>
                          <a:latin typeface="Cambria" pitchFamily="18" charset="0"/>
                        </a:rPr>
                        <a:t> </a:t>
                      </a:r>
                      <a:endParaRPr lang="en-US" sz="1100" b="0" i="0" u="none" strike="noStrike" noProof="0" dirty="0">
                        <a:solidFill>
                          <a:srgbClr val="000000"/>
                        </a:solidFill>
                        <a:latin typeface="Cambria" pitchFamily="18" charset="0"/>
                      </a:endParaRPr>
                    </a:p>
                  </a:txBody>
                  <a:tcPr marL="9312" marR="9312" marT="9312"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en-US" sz="1100" b="0" i="0" u="none" strike="noStrike" noProof="0" dirty="0" smtClean="0">
                          <a:solidFill>
                            <a:srgbClr val="000000"/>
                          </a:solidFill>
                          <a:latin typeface="Cambria" pitchFamily="18" charset="0"/>
                        </a:rPr>
                        <a:t>Dyad A1</a:t>
                      </a:r>
                      <a:endParaRPr lang="en-US" sz="1100" b="0" i="0" u="none" strike="noStrike" noProof="0" dirty="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en-US" sz="1100" b="0" i="0" u="none" strike="noStrike" noProof="0" dirty="0" smtClean="0">
                          <a:solidFill>
                            <a:srgbClr val="000000"/>
                          </a:solidFill>
                          <a:latin typeface="Cambria" pitchFamily="18" charset="0"/>
                        </a:rPr>
                        <a:t>Dyad B1</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gridSpan="2">
                  <a:txBody>
                    <a:bodyPr/>
                    <a:lstStyle/>
                    <a:p>
                      <a:pPr algn="ctr" rtl="0" fontAlgn="ctr"/>
                      <a:r>
                        <a:rPr lang="en-US" sz="1100" b="0" i="0" u="none" strike="noStrike" noProof="0" smtClean="0">
                          <a:solidFill>
                            <a:srgbClr val="000000"/>
                          </a:solidFill>
                          <a:latin typeface="Cambria" pitchFamily="18" charset="0"/>
                        </a:rPr>
                        <a:t>Means Dyads A</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100" b="0" i="0" u="none" strike="noStrike" noProof="0" smtClean="0">
                          <a:solidFill>
                            <a:srgbClr val="000000"/>
                          </a:solidFill>
                          <a:latin typeface="Cambria" pitchFamily="18" charset="0"/>
                        </a:rPr>
                        <a:t>Corr. Dyads A</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811">
                <a:tc>
                  <a:txBody>
                    <a:bodyPr/>
                    <a:lstStyle/>
                    <a:p>
                      <a:pPr algn="ctr" rtl="0" fontAlgn="ctr"/>
                      <a:r>
                        <a:rPr lang="en-US" sz="1100" b="0" i="0" u="none" strike="noStrike" noProof="0" dirty="0" smtClean="0">
                          <a:solidFill>
                            <a:srgbClr val="000000"/>
                          </a:solidFill>
                          <a:latin typeface="Cambria" pitchFamily="18" charset="0"/>
                        </a:rPr>
                        <a:t>Measure</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Neg. 1 </a:t>
                      </a:r>
                      <a:endParaRPr lang="en-US" sz="1100" b="0" i="0" u="none" strike="noStrike" noProof="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Neg. 2 </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Neg. 1 </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Neg. 2 </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100" b="0" i="0" u="none" strike="noStrike" noProof="0" smtClean="0">
                          <a:solidFill>
                            <a:srgbClr val="000000"/>
                          </a:solidFill>
                          <a:latin typeface="Cambria" pitchFamily="18" charset="0"/>
                        </a:rPr>
                        <a:t>Neg. 1</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Neg. 2</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rtl="0" fontAlgn="ctr"/>
                      <a:r>
                        <a:rPr lang="en-US" sz="1100" b="0" i="0" u="none" strike="noStrike" noProof="0" dirty="0" smtClean="0">
                          <a:solidFill>
                            <a:srgbClr val="000000"/>
                          </a:solidFill>
                          <a:latin typeface="Cambria" pitchFamily="18" charset="0"/>
                        </a:rPr>
                        <a:t>0,2875</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811">
                <a:tc>
                  <a:txBody>
                    <a:bodyPr/>
                    <a:lstStyle/>
                    <a:p>
                      <a:pPr algn="ctr" rtl="0" fontAlgn="ctr"/>
                      <a:r>
                        <a:rPr lang="en-US" sz="1100" b="0" i="0" u="none" strike="noStrike" noProof="0" smtClean="0">
                          <a:solidFill>
                            <a:srgbClr val="000000"/>
                          </a:solidFill>
                          <a:latin typeface="Cambria" pitchFamily="18" charset="0"/>
                        </a:rPr>
                        <a:t>1</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10</a:t>
                      </a:r>
                      <a:endParaRPr lang="en-US" sz="1100" b="0" i="0" u="none" strike="noStrike" noProof="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5</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10</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100" b="0" i="0" u="none" strike="noStrike" noProof="0" smtClean="0">
                          <a:solidFill>
                            <a:srgbClr val="000000"/>
                          </a:solidFill>
                          <a:latin typeface="Cambria" pitchFamily="18" charset="0"/>
                        </a:rPr>
                        <a:t>6,5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6</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158811">
                <a:tc>
                  <a:txBody>
                    <a:bodyPr/>
                    <a:lstStyle/>
                    <a:p>
                      <a:pPr algn="ctr" rtl="0" fontAlgn="ctr"/>
                      <a:r>
                        <a:rPr lang="en-US" sz="1100" b="0" i="0" u="none" strike="noStrike" noProof="0" smtClean="0">
                          <a:solidFill>
                            <a:srgbClr val="000000"/>
                          </a:solidFill>
                          <a:latin typeface="Cambria" pitchFamily="18" charset="0"/>
                        </a:rPr>
                        <a:t>2</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6</a:t>
                      </a:r>
                      <a:endParaRPr lang="en-US" sz="1100" b="0" i="0" u="none" strike="noStrike" noProof="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11</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6</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11</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100" b="0" i="0" u="none" strike="noStrike" noProof="0" smtClean="0">
                          <a:solidFill>
                            <a:srgbClr val="000000"/>
                          </a:solidFill>
                          <a:latin typeface="Cambria" pitchFamily="18" charset="0"/>
                        </a:rPr>
                        <a:t>7</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7,5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158811">
                <a:tc>
                  <a:txBody>
                    <a:bodyPr/>
                    <a:lstStyle/>
                    <a:p>
                      <a:pPr algn="ctr" rtl="0" fontAlgn="ctr"/>
                      <a:r>
                        <a:rPr lang="en-US" sz="1100" b="0" i="0" u="none" strike="noStrike" noProof="0" smtClean="0">
                          <a:solidFill>
                            <a:srgbClr val="000000"/>
                          </a:solidFill>
                          <a:latin typeface="Cambria" pitchFamily="18" charset="0"/>
                        </a:rPr>
                        <a:t>3</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3</a:t>
                      </a:r>
                      <a:endParaRPr lang="en-US" sz="1100" b="0" i="0" u="none" strike="noStrike" noProof="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7</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3</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7</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100" b="0" i="0" u="none" strike="noStrike" noProof="0" smtClean="0">
                          <a:solidFill>
                            <a:srgbClr val="000000"/>
                          </a:solidFill>
                          <a:latin typeface="Cambria" pitchFamily="18" charset="0"/>
                        </a:rPr>
                        <a:t>2,5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6,5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294935">
                <a:tc>
                  <a:txBody>
                    <a:bodyPr/>
                    <a:lstStyle/>
                    <a:p>
                      <a:pPr algn="ctr" rtl="0"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en-US" sz="1100" b="0" i="0" u="none" strike="noStrike" noProof="0" dirty="0" smtClean="0">
                          <a:solidFill>
                            <a:srgbClr val="000000"/>
                          </a:solidFill>
                          <a:latin typeface="Cambria" pitchFamily="18" charset="0"/>
                        </a:rPr>
                        <a:t>Dyad A2</a:t>
                      </a:r>
                      <a:endParaRPr lang="en-US" sz="1100" b="0" i="0" u="none" strike="noStrike" noProof="0" dirty="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rtl="0" fontAlgn="ctr"/>
                      <a:r>
                        <a:rPr lang="en-US" sz="1100" b="0" i="0" u="none" strike="noStrike" noProof="0" dirty="0" smtClean="0">
                          <a:solidFill>
                            <a:srgbClr val="000000"/>
                          </a:solidFill>
                          <a:latin typeface="Cambria" pitchFamily="18" charset="0"/>
                        </a:rPr>
                        <a:t>Dyad B2</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gridSpan="2">
                  <a:txBody>
                    <a:bodyPr/>
                    <a:lstStyle/>
                    <a:p>
                      <a:pPr algn="ctr" rtl="0" fontAlgn="ctr"/>
                      <a:r>
                        <a:rPr lang="en-US" sz="1100" b="0" i="0" u="none" strike="noStrike" noProof="0" smtClean="0">
                          <a:solidFill>
                            <a:srgbClr val="000000"/>
                          </a:solidFill>
                          <a:latin typeface="Cambria" pitchFamily="18" charset="0"/>
                        </a:rPr>
                        <a:t>Means Dyads B</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ctr" rtl="0" fontAlgn="ctr"/>
                      <a:r>
                        <a:rPr lang="en-US" sz="1100" b="0" i="0" u="none" strike="noStrike" noProof="0" smtClean="0">
                          <a:solidFill>
                            <a:srgbClr val="000000"/>
                          </a:solidFill>
                          <a:latin typeface="Cambria" pitchFamily="18" charset="0"/>
                        </a:rPr>
                        <a:t>Corr. Dyads B</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811">
                <a:tc>
                  <a:txBody>
                    <a:bodyPr/>
                    <a:lstStyle/>
                    <a:p>
                      <a:pPr algn="ctr" rtl="0"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Neg. 1 </a:t>
                      </a:r>
                      <a:endParaRPr lang="en-US" sz="1100" b="0" i="0" u="none" strike="noStrike" noProof="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Neg. 2 </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Neg. 1 </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Neg. 2 </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100" b="0" i="0" u="none" strike="noStrike" noProof="0" smtClean="0">
                          <a:solidFill>
                            <a:srgbClr val="000000"/>
                          </a:solidFill>
                          <a:latin typeface="Cambria" pitchFamily="18" charset="0"/>
                        </a:rPr>
                        <a:t>Neg. 1</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Neg. 2</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4">
                  <a:txBody>
                    <a:bodyPr/>
                    <a:lstStyle/>
                    <a:p>
                      <a:pPr algn="ctr" rtl="0" fontAlgn="ctr"/>
                      <a:r>
                        <a:rPr lang="en-US" sz="1100" b="0" i="0" u="none" strike="noStrike" noProof="0" dirty="0" smtClean="0">
                          <a:solidFill>
                            <a:srgbClr val="000000"/>
                          </a:solidFill>
                          <a:latin typeface="Cambria" pitchFamily="18" charset="0"/>
                        </a:rPr>
                        <a:t>-0,4714</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58811">
                <a:tc>
                  <a:txBody>
                    <a:bodyPr/>
                    <a:lstStyle/>
                    <a:p>
                      <a:pPr algn="ctr" rtl="0" fontAlgn="ctr"/>
                      <a:r>
                        <a:rPr lang="en-US" sz="1100" b="0" i="0" u="none" strike="noStrike" noProof="0" smtClean="0">
                          <a:solidFill>
                            <a:srgbClr val="000000"/>
                          </a:solidFill>
                          <a:latin typeface="Cambria" pitchFamily="18" charset="0"/>
                        </a:rPr>
                        <a:t>1</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noProof="0" dirty="0" smtClean="0">
                          <a:solidFill>
                            <a:srgbClr val="000000"/>
                          </a:solidFill>
                          <a:latin typeface="Cambria" pitchFamily="18" charset="0"/>
                        </a:rPr>
                        <a:t>3</a:t>
                      </a:r>
                      <a:endParaRPr lang="en-US" sz="1100" b="1" i="0" u="none" strike="noStrike" noProof="0" dirty="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7</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7</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noProof="0" dirty="0" smtClean="0">
                          <a:solidFill>
                            <a:srgbClr val="000000"/>
                          </a:solidFill>
                          <a:latin typeface="Cambria" pitchFamily="18" charset="0"/>
                        </a:rPr>
                        <a:t>3</a:t>
                      </a:r>
                      <a:endParaRPr lang="en-US" sz="1100" b="1"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100" b="0" i="0" u="none" strike="noStrike" noProof="0" smtClean="0">
                          <a:solidFill>
                            <a:srgbClr val="000000"/>
                          </a:solidFill>
                          <a:latin typeface="Cambria" pitchFamily="18" charset="0"/>
                        </a:rPr>
                        <a:t>8,5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4</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158811">
                <a:tc>
                  <a:txBody>
                    <a:bodyPr/>
                    <a:lstStyle/>
                    <a:p>
                      <a:pPr algn="ctr" rtl="0" fontAlgn="ctr"/>
                      <a:r>
                        <a:rPr lang="en-US" sz="1100" b="0" i="0" u="none" strike="noStrike" noProof="0" smtClean="0">
                          <a:solidFill>
                            <a:srgbClr val="000000"/>
                          </a:solidFill>
                          <a:latin typeface="Cambria" pitchFamily="18" charset="0"/>
                        </a:rPr>
                        <a:t>2</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noProof="0" dirty="0" smtClean="0">
                          <a:solidFill>
                            <a:srgbClr val="000000"/>
                          </a:solidFill>
                          <a:latin typeface="Cambria" pitchFamily="18" charset="0"/>
                        </a:rPr>
                        <a:t>8</a:t>
                      </a:r>
                      <a:endParaRPr lang="en-US" sz="1100" b="1" i="0" u="none" strike="noStrike" noProof="0" dirty="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4</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4</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noProof="0" dirty="0" smtClean="0">
                          <a:solidFill>
                            <a:srgbClr val="000000"/>
                          </a:solidFill>
                          <a:latin typeface="Cambria" pitchFamily="18" charset="0"/>
                        </a:rPr>
                        <a:t>8</a:t>
                      </a:r>
                      <a:endParaRPr lang="en-US" sz="1100" b="1"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ctr" rtl="0" fontAlgn="ctr"/>
                      <a:r>
                        <a:rPr lang="en-US" sz="1100" b="0" i="0" u="none" strike="noStrike" noProof="0" smtClean="0">
                          <a:solidFill>
                            <a:srgbClr val="000000"/>
                          </a:solidFill>
                          <a:latin typeface="Cambria" pitchFamily="18" charset="0"/>
                        </a:rPr>
                        <a:t>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9,5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158811">
                <a:tc>
                  <a:txBody>
                    <a:bodyPr/>
                    <a:lstStyle/>
                    <a:p>
                      <a:pPr algn="ctr" rtl="0" fontAlgn="ctr"/>
                      <a:r>
                        <a:rPr lang="en-US" sz="1100" b="0" i="0" u="none" strike="noStrike" noProof="0" smtClean="0">
                          <a:solidFill>
                            <a:srgbClr val="000000"/>
                          </a:solidFill>
                          <a:latin typeface="Cambria" pitchFamily="18" charset="0"/>
                        </a:rPr>
                        <a:t>3</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noProof="0" dirty="0" smtClean="0">
                          <a:solidFill>
                            <a:srgbClr val="000000"/>
                          </a:solidFill>
                          <a:latin typeface="Cambria" pitchFamily="18" charset="0"/>
                        </a:rPr>
                        <a:t>2</a:t>
                      </a:r>
                      <a:endParaRPr lang="en-US" sz="1100" b="1" i="0" u="none" strike="noStrike" noProof="0" dirty="0">
                        <a:solidFill>
                          <a:srgbClr val="000000"/>
                        </a:solidFill>
                        <a:latin typeface="Cambria" pitchFamily="18" charset="0"/>
                      </a:endParaRPr>
                    </a:p>
                  </a:txBody>
                  <a:tcPr marL="9312" marR="9312" marT="9312" marB="0" anchor="ctr">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6</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6</a:t>
                      </a:r>
                      <a:endParaRPr lang="en-US" sz="1100" b="0" i="0" u="none" strike="noStrike" noProof="0" dirty="0">
                        <a:solidFill>
                          <a:srgbClr val="000000"/>
                        </a:solidFill>
                        <a:latin typeface="Cambria" pitchFamily="18" charset="0"/>
                      </a:endParaRPr>
                    </a:p>
                  </a:txBody>
                  <a:tcPr marL="9312" marR="9312" marT="9312" marB="0" anchor="ctr">
                    <a:lnL w="28575" cap="flat" cmpd="sng" algn="ctr">
                      <a:solidFill>
                        <a:schemeClr val="tx1"/>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rtl="0" fontAlgn="ctr"/>
                      <a:r>
                        <a:rPr lang="en-US" sz="1100" b="1" i="0" u="none" strike="noStrike" noProof="0" dirty="0" smtClean="0">
                          <a:solidFill>
                            <a:srgbClr val="000000"/>
                          </a:solidFill>
                          <a:latin typeface="Cambria" pitchFamily="18" charset="0"/>
                        </a:rPr>
                        <a:t>2</a:t>
                      </a:r>
                      <a:endParaRPr lang="en-US" sz="1100" b="1"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en-US" sz="1100" b="0" i="0" u="none" strike="noStrike" noProof="0" smtClean="0">
                          <a:solidFill>
                            <a:srgbClr val="000000"/>
                          </a:solidFill>
                          <a:latin typeface="Cambria" pitchFamily="18" charset="0"/>
                        </a:rPr>
                        <a:t> </a:t>
                      </a:r>
                      <a:endParaRPr lang="en-US" sz="1100" b="0" i="0" u="none" strike="noStrike" noProof="0">
                        <a:solidFill>
                          <a:srgbClr val="000000"/>
                        </a:solidFill>
                        <a:latin typeface="Cambria" pitchFamily="18" charset="0"/>
                      </a:endParaRPr>
                    </a:p>
                  </a:txBody>
                  <a:tcPr marL="9312" marR="9312" marT="9312"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smtClean="0">
                          <a:solidFill>
                            <a:srgbClr val="000000"/>
                          </a:solidFill>
                          <a:latin typeface="Cambria" pitchFamily="18" charset="0"/>
                        </a:rPr>
                        <a:t>4,5</a:t>
                      </a:r>
                      <a:endParaRPr lang="en-US" sz="1100" b="0" i="0" u="none" strike="noStrike" noProof="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rtl="0" fontAlgn="ctr"/>
                      <a:r>
                        <a:rPr lang="en-US" sz="1100" b="0" i="0" u="none" strike="noStrike" noProof="0" dirty="0" smtClean="0">
                          <a:solidFill>
                            <a:srgbClr val="000000"/>
                          </a:solidFill>
                          <a:latin typeface="Cambria" pitchFamily="18" charset="0"/>
                        </a:rPr>
                        <a:t>4,5</a:t>
                      </a:r>
                      <a:endParaRPr lang="en-US" sz="1100" b="0" i="0" u="none" strike="noStrike" noProof="0" dirty="0">
                        <a:solidFill>
                          <a:srgbClr val="000000"/>
                        </a:solidFill>
                        <a:latin typeface="Cambria" pitchFamily="18" charset="0"/>
                      </a:endParaRPr>
                    </a:p>
                  </a:txBody>
                  <a:tcPr marL="9312" marR="9312" marT="931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bl>
          </a:graphicData>
        </a:graphic>
      </p:graphicFrame>
    </p:spTree>
  </p:cSld>
  <p:clrMapOvr>
    <a:masterClrMapping/>
  </p:clrMapOvr>
  <p:transition xmlns:p14="http://schemas.microsoft.com/office/powerpoint/2010/mai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Intraclass correlation coefficient ICC III</a:t>
            </a:r>
            <a:endParaRPr lang="en-US" dirty="0"/>
          </a:p>
        </p:txBody>
      </p:sp>
      <p:sp>
        <p:nvSpPr>
          <p:cNvPr id="3" name="Inhaltsplatzhalter 2"/>
          <p:cNvSpPr>
            <a:spLocks noGrp="1"/>
          </p:cNvSpPr>
          <p:nvPr>
            <p:ph idx="1"/>
          </p:nvPr>
        </p:nvSpPr>
        <p:spPr/>
        <p:txBody>
          <a:bodyPr>
            <a:normAutofit fontScale="92500" lnSpcReduction="20000"/>
          </a:bodyPr>
          <a:lstStyle/>
          <a:p>
            <a:pPr>
              <a:buNone/>
            </a:pPr>
            <a:r>
              <a:rPr lang="en-US" sz="2400" dirty="0" smtClean="0"/>
              <a:t>The ICC</a:t>
            </a:r>
          </a:p>
          <a:p>
            <a:endParaRPr lang="en-US" dirty="0" smtClean="0"/>
          </a:p>
          <a:p>
            <a:r>
              <a:rPr lang="en-US" dirty="0" smtClean="0"/>
              <a:t>A measure of non-independence</a:t>
            </a:r>
          </a:p>
          <a:p>
            <a:pPr lvl="1"/>
            <a:r>
              <a:rPr lang="en-US" dirty="0" smtClean="0"/>
              <a:t>Correlation of scores between dyad members</a:t>
            </a:r>
          </a:p>
          <a:p>
            <a:pPr lvl="1"/>
            <a:r>
              <a:rPr lang="en-US" dirty="0" smtClean="0"/>
              <a:t>Ignoring means: Biased standard errors, Loss of information</a:t>
            </a:r>
          </a:p>
          <a:p>
            <a:endParaRPr lang="en-US" dirty="0" smtClean="0"/>
          </a:p>
          <a:p>
            <a:r>
              <a:rPr lang="en-US" dirty="0" smtClean="0"/>
              <a:t>Estimate of the relationship between scores from </a:t>
            </a:r>
            <a:r>
              <a:rPr lang="en-US" b="1" dirty="0" smtClean="0"/>
              <a:t>indistinguishable</a:t>
            </a:r>
            <a:r>
              <a:rPr lang="en-US" dirty="0" smtClean="0"/>
              <a:t> members of dyads</a:t>
            </a:r>
          </a:p>
          <a:p>
            <a:r>
              <a:rPr lang="en-US" dirty="0" smtClean="0"/>
              <a:t>Interpreted as the correlation between the scores from two individuals who are in the same group</a:t>
            </a:r>
          </a:p>
          <a:p>
            <a:pPr lvl="1"/>
            <a:r>
              <a:rPr lang="en-US" dirty="0" smtClean="0"/>
              <a:t>A common alternative interpretation of the intraclass correlation is the proportion of variation in the outcome measure that is accounted for by dyad or group</a:t>
            </a:r>
          </a:p>
          <a:p>
            <a:endParaRPr lang="en-US" dirty="0" smtClean="0"/>
          </a:p>
          <a:p>
            <a:r>
              <a:rPr lang="en-US" dirty="0" smtClean="0"/>
              <a:t>There is relatively little loss in power when data are treated as nonindependent when in fact they are independent (Kenny et al., 1998)</a:t>
            </a:r>
          </a:p>
          <a:p>
            <a:pPr>
              <a:buNone/>
            </a:pPr>
            <a:endParaRPr lang="en-US" dirty="0"/>
          </a:p>
        </p:txBody>
      </p:sp>
    </p:spTree>
  </p:cSld>
  <p:clrMapOvr>
    <a:masterClrMapping/>
  </p:clrMapOvr>
  <p:transition xmlns:p14="http://schemas.microsoft.com/office/powerpoint/2010/mai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Intraclass correlation coefficient ICC IV</a:t>
            </a:r>
            <a:endParaRPr lang="en-US" dirty="0"/>
          </a:p>
        </p:txBody>
      </p:sp>
      <p:sp>
        <p:nvSpPr>
          <p:cNvPr id="4" name="Inhaltsplatzhalter 2"/>
          <p:cNvSpPr>
            <a:spLocks noGrp="1"/>
          </p:cNvSpPr>
          <p:nvPr>
            <p:ph idx="1"/>
          </p:nvPr>
        </p:nvSpPr>
        <p:spPr>
          <a:xfrm>
            <a:off x="611188" y="1491473"/>
            <a:ext cx="8209284" cy="1583877"/>
          </a:xfrm>
        </p:spPr>
        <p:txBody>
          <a:bodyPr>
            <a:normAutofit fontScale="85000" lnSpcReduction="20000"/>
          </a:bodyPr>
          <a:lstStyle/>
          <a:p>
            <a:r>
              <a:rPr lang="en-US" dirty="0" smtClean="0"/>
              <a:t>Computed using </a:t>
            </a:r>
            <a:r>
              <a:rPr lang="en-US" b="1" dirty="0" smtClean="0"/>
              <a:t>MLM</a:t>
            </a:r>
          </a:p>
          <a:p>
            <a:r>
              <a:rPr lang="en-US" dirty="0" smtClean="0"/>
              <a:t>Can also be computed using </a:t>
            </a:r>
            <a:r>
              <a:rPr lang="en-US" b="1" dirty="0" smtClean="0"/>
              <a:t>ANOVA</a:t>
            </a:r>
          </a:p>
          <a:p>
            <a:pPr lvl="1"/>
            <a:r>
              <a:rPr lang="en-US" dirty="0" smtClean="0"/>
              <a:t>Independent variable = dyad (which has n levels)</a:t>
            </a:r>
          </a:p>
          <a:p>
            <a:pPr lvl="1"/>
            <a:r>
              <a:rPr lang="en-US" dirty="0" smtClean="0"/>
              <a:t>MS</a:t>
            </a:r>
            <a:r>
              <a:rPr lang="en-US" baseline="-25000" dirty="0" smtClean="0"/>
              <a:t>B</a:t>
            </a:r>
            <a:r>
              <a:rPr lang="en-US" dirty="0" smtClean="0"/>
              <a:t> = variance in dyad means / 2</a:t>
            </a:r>
          </a:p>
          <a:p>
            <a:pPr lvl="1"/>
            <a:r>
              <a:rPr lang="en-US" dirty="0" smtClean="0"/>
              <a:t>MS</a:t>
            </a:r>
            <a:r>
              <a:rPr lang="en-US" baseline="-25000" dirty="0" smtClean="0"/>
              <a:t>W</a:t>
            </a:r>
            <a:r>
              <a:rPr lang="en-US" dirty="0" smtClean="0"/>
              <a:t> = variance in the two scores in the dyad /2</a:t>
            </a:r>
          </a:p>
          <a:p>
            <a:pPr>
              <a:buNone/>
            </a:pPr>
            <a:endParaRPr lang="en-US" dirty="0" smtClean="0"/>
          </a:p>
          <a:p>
            <a:endParaRPr lang="en-US" dirty="0" smtClean="0"/>
          </a:p>
          <a:p>
            <a:endParaRPr lang="en-US" dirty="0" smtClean="0"/>
          </a:p>
          <a:p>
            <a:endParaRPr lang="en-US" dirty="0"/>
          </a:p>
        </p:txBody>
      </p:sp>
      <p:graphicFrame>
        <p:nvGraphicFramePr>
          <p:cNvPr id="5" name="Objekt 4"/>
          <p:cNvGraphicFramePr>
            <a:graphicFrameLocks noChangeAspect="1"/>
          </p:cNvGraphicFramePr>
          <p:nvPr/>
        </p:nvGraphicFramePr>
        <p:xfrm>
          <a:off x="1259632" y="3219614"/>
          <a:ext cx="1778408" cy="719832"/>
        </p:xfrm>
        <a:graphic>
          <a:graphicData uri="http://schemas.openxmlformats.org/presentationml/2006/ole">
            <mc:AlternateContent xmlns:mc="http://schemas.openxmlformats.org/markup-compatibility/2006">
              <mc:Choice xmlns:v="urn:schemas-microsoft-com:vml" Requires="v">
                <p:oleObj spid="_x0000_s1032" name="Formel" r:id="rId3" imgW="1066800" imgH="431800" progId="Equation.3">
                  <p:embed/>
                </p:oleObj>
              </mc:Choice>
              <mc:Fallback>
                <p:oleObj name="Formel" r:id="rId3" imgW="1066800" imgH="431800" progId="Equation.3">
                  <p:embed/>
                  <p:pic>
                    <p:nvPicPr>
                      <p:cNvPr id="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3219614"/>
                        <a:ext cx="1778408" cy="7198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6" name="Inhaltsplatzhalter 2"/>
          <p:cNvSpPr txBox="1">
            <a:spLocks/>
          </p:cNvSpPr>
          <p:nvPr/>
        </p:nvSpPr>
        <p:spPr bwMode="auto">
          <a:xfrm>
            <a:off x="3635896" y="3219614"/>
            <a:ext cx="4176464" cy="647773"/>
          </a:xfrm>
          <a:prstGeom prst="rect">
            <a:avLst/>
          </a:prstGeom>
          <a:noFill/>
          <a:ln w="9525">
            <a:noFill/>
            <a:miter lim="800000"/>
            <a:headEnd/>
            <a:tailEnd/>
          </a:ln>
        </p:spPr>
        <p:txBody>
          <a:bodyPr vert="horz" wrap="square" lIns="91440" tIns="45720" rIns="91440" bIns="45720" numCol="1" anchor="t" anchorCtr="0" compatLnSpc="1">
            <a:prstTxWarp prst="textNoShape">
              <a:avLst/>
            </a:prstTxWarp>
            <a:normAutofit fontScale="85000" lnSpcReduction="20000"/>
          </a:bodyPr>
          <a:lstStyle/>
          <a:p>
            <a:pPr marL="176213" marR="0" lvl="0" indent="-176213" algn="l" defTabSz="914400" rtl="0" eaLnBrk="1" fontAlgn="base" latinLnBrk="0" hangingPunct="1">
              <a:lnSpc>
                <a:spcPct val="100000"/>
              </a:lnSpc>
              <a:spcBef>
                <a:spcPct val="20000"/>
              </a:spcBef>
              <a:spcAft>
                <a:spcPct val="0"/>
              </a:spcAft>
              <a:buClrTx/>
              <a:buSzTx/>
              <a:buFontTx/>
              <a:buNone/>
              <a:tabLst/>
              <a:defRPr/>
            </a:pPr>
            <a:r>
              <a:rPr kumimoji="0" lang="en-US" sz="2400" b="0" i="0" u="none" strike="noStrike" kern="0" cap="none" spc="0" normalizeH="0" baseline="0" noProof="0" dirty="0" smtClean="0">
                <a:ln>
                  <a:noFill/>
                </a:ln>
                <a:solidFill>
                  <a:schemeClr val="tx1"/>
                </a:solidFill>
                <a:effectLst/>
                <a:uLnTx/>
                <a:uFillTx/>
                <a:latin typeface="+mn-lt"/>
                <a:ea typeface="+mn-ea"/>
                <a:cs typeface="+mn-cs"/>
              </a:rPr>
              <a:t>MS</a:t>
            </a:r>
            <a:r>
              <a:rPr kumimoji="0" lang="en-US" sz="2400" b="0" i="0" u="none" strike="noStrike" kern="0" cap="none" spc="0" normalizeH="0" baseline="-25000" noProof="0" dirty="0" smtClean="0">
                <a:ln>
                  <a:noFill/>
                </a:ln>
                <a:solidFill>
                  <a:schemeClr val="tx1"/>
                </a:solidFill>
                <a:effectLst/>
                <a:uLnTx/>
                <a:uFillTx/>
                <a:latin typeface="+mn-lt"/>
                <a:ea typeface="+mn-ea"/>
                <a:cs typeface="+mn-cs"/>
              </a:rPr>
              <a:t>B</a:t>
            </a:r>
            <a:r>
              <a:rPr kumimoji="0" lang="en-US" sz="2400" b="0" i="0" u="none" strike="noStrike" kern="0" cap="none" spc="0" normalizeH="0" noProof="0" dirty="0" smtClean="0">
                <a:ln>
                  <a:noFill/>
                </a:ln>
                <a:solidFill>
                  <a:schemeClr val="tx1"/>
                </a:solidFill>
                <a:effectLst/>
                <a:uLnTx/>
                <a:uFillTx/>
                <a:latin typeface="+mn-lt"/>
                <a:ea typeface="+mn-ea"/>
                <a:cs typeface="+mn-cs"/>
              </a:rPr>
              <a:t> = mean square between dyads</a:t>
            </a:r>
          </a:p>
          <a:p>
            <a:pPr marL="176213" indent="-176213" fontAlgn="base">
              <a:spcBef>
                <a:spcPct val="20000"/>
              </a:spcBef>
              <a:spcAft>
                <a:spcPct val="0"/>
              </a:spcAft>
            </a:pPr>
            <a:r>
              <a:rPr lang="en-US" sz="2400" kern="0" dirty="0" smtClean="0"/>
              <a:t>MS</a:t>
            </a:r>
            <a:r>
              <a:rPr lang="en-US" sz="2400" kern="0" baseline="-25000" dirty="0" smtClean="0"/>
              <a:t>W</a:t>
            </a:r>
            <a:r>
              <a:rPr lang="en-US" sz="2400" kern="0" dirty="0" smtClean="0"/>
              <a:t> = mean square within dyads</a:t>
            </a:r>
            <a:endParaRPr kumimoji="0" lang="en-US" sz="2400" b="0" i="0" u="none" strike="noStrike" kern="0" cap="none" spc="0" normalizeH="0" baseline="0" noProof="0" dirty="0">
              <a:ln>
                <a:noFill/>
              </a:ln>
              <a:solidFill>
                <a:schemeClr val="tx1"/>
              </a:solidFill>
              <a:effectLst/>
              <a:uLnTx/>
              <a:uFillTx/>
              <a:latin typeface="+mn-lt"/>
              <a:ea typeface="+mn-ea"/>
              <a:cs typeface="+mn-cs"/>
            </a:endParaRPr>
          </a:p>
        </p:txBody>
      </p:sp>
      <p:graphicFrame>
        <p:nvGraphicFramePr>
          <p:cNvPr id="7" name="Objekt 6"/>
          <p:cNvGraphicFramePr>
            <a:graphicFrameLocks noChangeAspect="1"/>
          </p:cNvGraphicFramePr>
          <p:nvPr/>
        </p:nvGraphicFramePr>
        <p:xfrm>
          <a:off x="3923928" y="3939694"/>
          <a:ext cx="1848203" cy="647824"/>
        </p:xfrm>
        <a:graphic>
          <a:graphicData uri="http://schemas.openxmlformats.org/presentationml/2006/ole">
            <mc:AlternateContent xmlns:mc="http://schemas.openxmlformats.org/markup-compatibility/2006">
              <mc:Choice xmlns:v="urn:schemas-microsoft-com:vml" Requires="v">
                <p:oleObj spid="_x0000_s1033" name="Formel" r:id="rId5" imgW="1231366" imgH="431613" progId="Equation.3">
                  <p:embed/>
                </p:oleObj>
              </mc:Choice>
              <mc:Fallback>
                <p:oleObj name="Formel" r:id="rId5" imgW="1231366" imgH="431613" progId="Equation.3">
                  <p:embed/>
                  <p:pic>
                    <p:nvPicPr>
                      <p:cNvPr id="0"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3928" y="3939694"/>
                        <a:ext cx="1848203" cy="6478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8" name="Objekt 7"/>
          <p:cNvGraphicFramePr>
            <a:graphicFrameLocks noChangeAspect="1"/>
          </p:cNvGraphicFramePr>
          <p:nvPr/>
        </p:nvGraphicFramePr>
        <p:xfrm>
          <a:off x="6444207" y="3867686"/>
          <a:ext cx="1503179" cy="719832"/>
        </p:xfrm>
        <a:graphic>
          <a:graphicData uri="http://schemas.openxmlformats.org/presentationml/2006/ole">
            <mc:AlternateContent xmlns:mc="http://schemas.openxmlformats.org/markup-compatibility/2006">
              <mc:Choice xmlns:v="urn:schemas-microsoft-com:vml" Requires="v">
                <p:oleObj spid="_x0000_s1034" name="Formel" r:id="rId7" imgW="901309" imgH="431613" progId="Equation.3">
                  <p:embed/>
                </p:oleObj>
              </mc:Choice>
              <mc:Fallback>
                <p:oleObj name="Formel" r:id="rId7" imgW="901309" imgH="431613" progId="Equation.3">
                  <p:embed/>
                  <p:pic>
                    <p:nvPicPr>
                      <p:cNvPr id="0"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44207" y="3867686"/>
                        <a:ext cx="1503179" cy="71983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9" name="Objekt 8"/>
          <p:cNvGraphicFramePr>
            <a:graphicFrameLocks noChangeAspect="1"/>
          </p:cNvGraphicFramePr>
          <p:nvPr/>
        </p:nvGraphicFramePr>
        <p:xfrm>
          <a:off x="1259632" y="4587518"/>
          <a:ext cx="1512169" cy="400280"/>
        </p:xfrm>
        <a:graphic>
          <a:graphicData uri="http://schemas.openxmlformats.org/presentationml/2006/ole">
            <mc:AlternateContent xmlns:mc="http://schemas.openxmlformats.org/markup-compatibility/2006">
              <mc:Choice xmlns:v="urn:schemas-microsoft-com:vml" Requires="v">
                <p:oleObj spid="_x0000_s1035" name="Formel" r:id="rId9" imgW="863225" imgH="228501" progId="Equation.3">
                  <p:embed/>
                </p:oleObj>
              </mc:Choice>
              <mc:Fallback>
                <p:oleObj name="Formel" r:id="rId9" imgW="863225" imgH="228501" progId="Equation.3">
                  <p:embed/>
                  <p:pic>
                    <p:nvPicPr>
                      <p:cNvPr id="0" name="Picture 5"/>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59632" y="4587518"/>
                        <a:ext cx="1512169" cy="4002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0" name="Textfeld 9"/>
          <p:cNvSpPr txBox="1"/>
          <p:nvPr/>
        </p:nvSpPr>
        <p:spPr>
          <a:xfrm>
            <a:off x="2915816" y="4587518"/>
            <a:ext cx="5184576" cy="369332"/>
          </a:xfrm>
          <a:prstGeom prst="rect">
            <a:avLst/>
          </a:prstGeom>
          <a:noFill/>
        </p:spPr>
        <p:txBody>
          <a:bodyPr wrap="square" rtlCol="0">
            <a:spAutoFit/>
          </a:bodyPr>
          <a:lstStyle/>
          <a:p>
            <a:r>
              <a:rPr lang="en-US" dirty="0" smtClean="0"/>
              <a:t>Difference between the dyad members’ scores</a:t>
            </a:r>
            <a:endParaRPr lang="en-US" dirty="0"/>
          </a:p>
        </p:txBody>
      </p:sp>
      <p:graphicFrame>
        <p:nvGraphicFramePr>
          <p:cNvPr id="11" name="Objekt 10"/>
          <p:cNvGraphicFramePr>
            <a:graphicFrameLocks noChangeAspect="1"/>
          </p:cNvGraphicFramePr>
          <p:nvPr/>
        </p:nvGraphicFramePr>
        <p:xfrm>
          <a:off x="1259631" y="5091574"/>
          <a:ext cx="1435801" cy="609724"/>
        </p:xfrm>
        <a:graphic>
          <a:graphicData uri="http://schemas.openxmlformats.org/presentationml/2006/ole">
            <mc:AlternateContent xmlns:mc="http://schemas.openxmlformats.org/markup-compatibility/2006">
              <mc:Choice xmlns:v="urn:schemas-microsoft-com:vml" Requires="v">
                <p:oleObj spid="_x0000_s1036" name="Formel" r:id="rId11" imgW="926698" imgH="393529" progId="Equation.3">
                  <p:embed/>
                </p:oleObj>
              </mc:Choice>
              <mc:Fallback>
                <p:oleObj name="Formel" r:id="rId11" imgW="926698" imgH="393529" progId="Equation.3">
                  <p:embed/>
                  <p:pic>
                    <p:nvPicPr>
                      <p:cNvPr id="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1259631" y="5091574"/>
                        <a:ext cx="1435801" cy="609724"/>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2" name="Textfeld 11"/>
          <p:cNvSpPr txBox="1"/>
          <p:nvPr/>
        </p:nvSpPr>
        <p:spPr>
          <a:xfrm>
            <a:off x="2915816" y="5154290"/>
            <a:ext cx="5184576" cy="369332"/>
          </a:xfrm>
          <a:prstGeom prst="rect">
            <a:avLst/>
          </a:prstGeom>
          <a:noFill/>
        </p:spPr>
        <p:txBody>
          <a:bodyPr wrap="square" rtlCol="0">
            <a:spAutoFit/>
          </a:bodyPr>
          <a:lstStyle/>
          <a:p>
            <a:r>
              <a:rPr lang="en-US" dirty="0" smtClean="0"/>
              <a:t>Average of the dyad members’ scores</a:t>
            </a:r>
            <a:endParaRPr lang="en-US" dirty="0"/>
          </a:p>
        </p:txBody>
      </p:sp>
      <p:sp>
        <p:nvSpPr>
          <p:cNvPr id="13" name="Textfeld 12"/>
          <p:cNvSpPr txBox="1"/>
          <p:nvPr/>
        </p:nvSpPr>
        <p:spPr>
          <a:xfrm>
            <a:off x="1187624" y="5658346"/>
            <a:ext cx="6336704" cy="369332"/>
          </a:xfrm>
          <a:prstGeom prst="rect">
            <a:avLst/>
          </a:prstGeom>
          <a:noFill/>
        </p:spPr>
        <p:txBody>
          <a:bodyPr wrap="square" rtlCol="0">
            <a:spAutoFit/>
          </a:bodyPr>
          <a:lstStyle/>
          <a:p>
            <a:r>
              <a:rPr lang="en-US" dirty="0" smtClean="0"/>
              <a:t>M … Average of all 2n scores / n … number of dyads</a:t>
            </a:r>
            <a:endParaRPr lang="en-US" dirty="0"/>
          </a:p>
        </p:txBody>
      </p:sp>
      <p:sp>
        <p:nvSpPr>
          <p:cNvPr id="14" name="Textfeld 13"/>
          <p:cNvSpPr txBox="1"/>
          <p:nvPr/>
        </p:nvSpPr>
        <p:spPr>
          <a:xfrm>
            <a:off x="5940152" y="1340768"/>
            <a:ext cx="3168352" cy="1446550"/>
          </a:xfrm>
          <a:prstGeom prst="rect">
            <a:avLst/>
          </a:prstGeom>
          <a:noFill/>
        </p:spPr>
        <p:txBody>
          <a:bodyPr wrap="square" rtlCol="0">
            <a:spAutoFit/>
          </a:bodyPr>
          <a:lstStyle/>
          <a:p>
            <a:pPr marL="92075" indent="-92075">
              <a:buFont typeface="Arial" pitchFamily="34" charset="0"/>
              <a:buChar char="•"/>
            </a:pPr>
            <a:r>
              <a:rPr lang="en-US" sz="1400" dirty="0" smtClean="0"/>
              <a:t>MS</a:t>
            </a:r>
            <a:r>
              <a:rPr lang="en-US" sz="1400" baseline="-25000" dirty="0" smtClean="0"/>
              <a:t>B</a:t>
            </a:r>
            <a:r>
              <a:rPr lang="en-US" sz="1400" dirty="0" smtClean="0"/>
              <a:t> = 0 when all the dyad means are equal</a:t>
            </a:r>
          </a:p>
          <a:p>
            <a:pPr marL="92075" indent="-92075">
              <a:buFont typeface="Arial" pitchFamily="34" charset="0"/>
              <a:buChar char="•"/>
            </a:pPr>
            <a:r>
              <a:rPr lang="en-US" sz="1400" dirty="0" smtClean="0"/>
              <a:t>MS</a:t>
            </a:r>
            <a:r>
              <a:rPr lang="en-US" sz="1400" baseline="-25000" dirty="0" smtClean="0"/>
              <a:t>W</a:t>
            </a:r>
            <a:r>
              <a:rPr lang="en-US" sz="1400" dirty="0" smtClean="0"/>
              <a:t> = 0 when the two members of each dyad both have the same score</a:t>
            </a:r>
          </a:p>
          <a:p>
            <a:pPr>
              <a:buFont typeface="Arial" pitchFamily="34" charset="0"/>
              <a:buChar char="•"/>
            </a:pPr>
            <a:r>
              <a:rPr lang="en-US" sz="1400" dirty="0" smtClean="0"/>
              <a:t> </a:t>
            </a:r>
            <a:r>
              <a:rPr lang="en-US" sz="1400" dirty="0" err="1" smtClean="0"/>
              <a:t>r</a:t>
            </a:r>
            <a:r>
              <a:rPr lang="en-US" sz="1400" baseline="-25000" dirty="0" err="1" smtClean="0"/>
              <a:t>I</a:t>
            </a:r>
            <a:r>
              <a:rPr lang="en-US" sz="1400" dirty="0" smtClean="0"/>
              <a:t> = 0 when MSB = MSW</a:t>
            </a:r>
          </a:p>
          <a:p>
            <a:endParaRPr lang="en-US" dirty="0"/>
          </a:p>
        </p:txBody>
      </p:sp>
    </p:spTree>
  </p:cSld>
  <p:clrMapOvr>
    <a:masterClrMapping/>
  </p:clrMapOvr>
  <p:transition xmlns:p14="http://schemas.microsoft.com/office/powerpoint/2010/mai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Actor-partner interdependence model (APIM) I</a:t>
            </a:r>
            <a:endParaRPr lang="en-US" dirty="0"/>
          </a:p>
        </p:txBody>
      </p:sp>
      <p:sp>
        <p:nvSpPr>
          <p:cNvPr id="3" name="Inhaltsplatzhalter 2"/>
          <p:cNvSpPr>
            <a:spLocks noGrp="1"/>
          </p:cNvSpPr>
          <p:nvPr>
            <p:ph idx="1"/>
          </p:nvPr>
        </p:nvSpPr>
        <p:spPr/>
        <p:txBody>
          <a:bodyPr>
            <a:normAutofit fontScale="92500"/>
          </a:bodyPr>
          <a:lstStyle/>
          <a:p>
            <a:pPr>
              <a:buNone/>
            </a:pPr>
            <a:r>
              <a:rPr lang="en-US" dirty="0" smtClean="0"/>
              <a:t>APIM estimates can be calculated via pooled-regression, MLM, SEM</a:t>
            </a:r>
          </a:p>
          <a:p>
            <a:r>
              <a:rPr lang="en-US" dirty="0" smtClean="0"/>
              <a:t>Illustration via pooled-regression (</a:t>
            </a:r>
            <a:r>
              <a:rPr lang="en-US" dirty="0" err="1" smtClean="0"/>
              <a:t>Kashy</a:t>
            </a:r>
            <a:r>
              <a:rPr lang="en-US" dirty="0" smtClean="0"/>
              <a:t> &amp; Kenny, 2000)</a:t>
            </a:r>
          </a:p>
          <a:p>
            <a:pPr lvl="1"/>
            <a:r>
              <a:rPr lang="en-US" dirty="0" smtClean="0"/>
              <a:t>Estimating two regression equation and pooling results</a:t>
            </a:r>
          </a:p>
          <a:p>
            <a:pPr lvl="2"/>
            <a:r>
              <a:rPr lang="en-US" dirty="0" smtClean="0"/>
              <a:t>Within-dyads regression: within-dyads effects of mixed independent variable</a:t>
            </a:r>
          </a:p>
          <a:p>
            <a:pPr lvl="3"/>
            <a:r>
              <a:rPr lang="en-US" dirty="0" smtClean="0"/>
              <a:t>Predicting (Y</a:t>
            </a:r>
            <a:r>
              <a:rPr lang="en-US" baseline="-25000" dirty="0" smtClean="0"/>
              <a:t>1</a:t>
            </a:r>
            <a:r>
              <a:rPr lang="en-US" dirty="0" smtClean="0"/>
              <a:t> – Y</a:t>
            </a:r>
            <a:r>
              <a:rPr lang="en-US" baseline="-25000" dirty="0" smtClean="0"/>
              <a:t>2</a:t>
            </a:r>
            <a:r>
              <a:rPr lang="en-US" dirty="0" smtClean="0"/>
              <a:t>) with (X</a:t>
            </a:r>
            <a:r>
              <a:rPr lang="en-US" baseline="-25000" dirty="0" smtClean="0"/>
              <a:t>1</a:t>
            </a:r>
            <a:r>
              <a:rPr lang="en-US" dirty="0" smtClean="0"/>
              <a:t> – X</a:t>
            </a:r>
            <a:r>
              <a:rPr lang="en-US" baseline="-25000" dirty="0" smtClean="0"/>
              <a:t>2</a:t>
            </a:r>
            <a:r>
              <a:rPr lang="en-US" dirty="0" smtClean="0"/>
              <a:t>) -&gt; differences</a:t>
            </a:r>
          </a:p>
          <a:p>
            <a:pPr lvl="3"/>
            <a:r>
              <a:rPr lang="en-US" dirty="0" smtClean="0"/>
              <a:t>Intercept is not estimated because the direction of differencing is arbitrary</a:t>
            </a:r>
          </a:p>
          <a:p>
            <a:pPr lvl="3"/>
            <a:r>
              <a:rPr lang="en-US" dirty="0" smtClean="0"/>
              <a:t>Equation: Y</a:t>
            </a:r>
            <a:r>
              <a:rPr lang="en-US" baseline="-25000" dirty="0" smtClean="0"/>
              <a:t>1i</a:t>
            </a:r>
            <a:r>
              <a:rPr lang="en-US" dirty="0" smtClean="0"/>
              <a:t> – Y</a:t>
            </a:r>
            <a:r>
              <a:rPr lang="en-US" baseline="-25000" dirty="0" smtClean="0"/>
              <a:t>2i</a:t>
            </a:r>
            <a:r>
              <a:rPr lang="en-US" dirty="0" smtClean="0"/>
              <a:t> = </a:t>
            </a:r>
            <a:r>
              <a:rPr lang="en-US" dirty="0" err="1" smtClean="0"/>
              <a:t>b</a:t>
            </a:r>
            <a:r>
              <a:rPr lang="en-US" baseline="-25000" dirty="0" err="1" smtClean="0"/>
              <a:t>w</a:t>
            </a:r>
            <a:r>
              <a:rPr lang="en-US" dirty="0" smtClean="0"/>
              <a:t>(X</a:t>
            </a:r>
            <a:r>
              <a:rPr lang="en-US" baseline="-25000" dirty="0" smtClean="0"/>
              <a:t>1i</a:t>
            </a:r>
            <a:r>
              <a:rPr lang="en-US" dirty="0" smtClean="0"/>
              <a:t> – X</a:t>
            </a:r>
            <a:r>
              <a:rPr lang="en-US" baseline="-25000" dirty="0" smtClean="0"/>
              <a:t>2i</a:t>
            </a:r>
            <a:r>
              <a:rPr lang="en-US" dirty="0" smtClean="0"/>
              <a:t>) + </a:t>
            </a:r>
            <a:r>
              <a:rPr lang="en-US" dirty="0" err="1" smtClean="0"/>
              <a:t>E</a:t>
            </a:r>
            <a:r>
              <a:rPr lang="en-US" baseline="-25000" dirty="0" err="1" smtClean="0"/>
              <a:t>wi</a:t>
            </a:r>
            <a:endParaRPr lang="en-US" baseline="-25000" dirty="0" smtClean="0"/>
          </a:p>
          <a:p>
            <a:pPr lvl="2"/>
            <a:r>
              <a:rPr lang="en-US" dirty="0" smtClean="0"/>
              <a:t>Between-dyads regression: between-dyads effects of mixed independent variable</a:t>
            </a:r>
          </a:p>
          <a:p>
            <a:pPr lvl="3"/>
            <a:r>
              <a:rPr lang="en-US" dirty="0" smtClean="0"/>
              <a:t>Predicting [(Y</a:t>
            </a:r>
            <a:r>
              <a:rPr lang="en-US" baseline="-25000" dirty="0" smtClean="0"/>
              <a:t>1</a:t>
            </a:r>
            <a:r>
              <a:rPr lang="en-US" dirty="0" smtClean="0"/>
              <a:t> + Y</a:t>
            </a:r>
            <a:r>
              <a:rPr lang="en-US" baseline="-25000" dirty="0" smtClean="0"/>
              <a:t>2</a:t>
            </a:r>
            <a:r>
              <a:rPr lang="en-US" dirty="0" smtClean="0"/>
              <a:t>)/2] with [(X</a:t>
            </a:r>
            <a:r>
              <a:rPr lang="en-US" baseline="-25000" dirty="0" smtClean="0"/>
              <a:t>1</a:t>
            </a:r>
            <a:r>
              <a:rPr lang="en-US" dirty="0" smtClean="0"/>
              <a:t> + X</a:t>
            </a:r>
            <a:r>
              <a:rPr lang="en-US" baseline="-25000" dirty="0" smtClean="0"/>
              <a:t>2</a:t>
            </a:r>
            <a:r>
              <a:rPr lang="en-US" dirty="0" smtClean="0"/>
              <a:t>)/2] -&gt; dyad means</a:t>
            </a:r>
          </a:p>
          <a:p>
            <a:pPr lvl="3"/>
            <a:r>
              <a:rPr lang="en-US" dirty="0" smtClean="0"/>
              <a:t>Equation: (Y</a:t>
            </a:r>
            <a:r>
              <a:rPr lang="en-US" baseline="-25000" dirty="0" smtClean="0"/>
              <a:t>1i</a:t>
            </a:r>
            <a:r>
              <a:rPr lang="en-US" dirty="0" smtClean="0"/>
              <a:t> + Y</a:t>
            </a:r>
            <a:r>
              <a:rPr lang="en-US" baseline="-25000" dirty="0" smtClean="0"/>
              <a:t>2i</a:t>
            </a:r>
            <a:r>
              <a:rPr lang="en-US" dirty="0" smtClean="0"/>
              <a:t>)/2 = b</a:t>
            </a:r>
            <a:r>
              <a:rPr lang="en-US" baseline="-25000" dirty="0" smtClean="0"/>
              <a:t>0</a:t>
            </a:r>
            <a:r>
              <a:rPr lang="en-US" dirty="0" smtClean="0"/>
              <a:t> + b</a:t>
            </a:r>
            <a:r>
              <a:rPr lang="en-US" baseline="-25000" dirty="0" smtClean="0"/>
              <a:t>b</a:t>
            </a:r>
            <a:r>
              <a:rPr lang="en-US" dirty="0" smtClean="0"/>
              <a:t>(X</a:t>
            </a:r>
            <a:r>
              <a:rPr lang="en-US" baseline="-25000" dirty="0" smtClean="0"/>
              <a:t>1i</a:t>
            </a:r>
            <a:r>
              <a:rPr lang="en-US" dirty="0" smtClean="0"/>
              <a:t> + X</a:t>
            </a:r>
            <a:r>
              <a:rPr lang="en-US" baseline="-25000" dirty="0" smtClean="0"/>
              <a:t>2i</a:t>
            </a:r>
            <a:r>
              <a:rPr lang="en-US" dirty="0" smtClean="0"/>
              <a:t>)/2 + </a:t>
            </a:r>
            <a:r>
              <a:rPr lang="en-US" dirty="0" err="1" smtClean="0"/>
              <a:t>E</a:t>
            </a:r>
            <a:r>
              <a:rPr lang="en-US" baseline="-25000" dirty="0" err="1" smtClean="0"/>
              <a:t>bi</a:t>
            </a:r>
            <a:endParaRPr lang="en-US" baseline="-25000" dirty="0" smtClean="0"/>
          </a:p>
          <a:p>
            <a:pPr lvl="2"/>
            <a:endParaRPr lang="en-US" dirty="0" smtClean="0"/>
          </a:p>
          <a:p>
            <a:pPr lvl="2"/>
            <a:r>
              <a:rPr lang="en-US" dirty="0" smtClean="0"/>
              <a:t>Actor effect = (b</a:t>
            </a:r>
            <a:r>
              <a:rPr lang="en-US" baseline="-25000" dirty="0" smtClean="0"/>
              <a:t>b</a:t>
            </a:r>
            <a:r>
              <a:rPr lang="en-US" dirty="0" smtClean="0"/>
              <a:t> + </a:t>
            </a:r>
            <a:r>
              <a:rPr lang="en-US" dirty="0" err="1" smtClean="0"/>
              <a:t>b</a:t>
            </a:r>
            <a:r>
              <a:rPr lang="en-US" baseline="-25000" dirty="0" err="1" smtClean="0"/>
              <a:t>w</a:t>
            </a:r>
            <a:r>
              <a:rPr lang="en-US" dirty="0" smtClean="0"/>
              <a:t>)/2</a:t>
            </a:r>
          </a:p>
          <a:p>
            <a:pPr lvl="2"/>
            <a:r>
              <a:rPr lang="en-US" dirty="0" smtClean="0"/>
              <a:t>Partner effect = (b</a:t>
            </a:r>
            <a:r>
              <a:rPr lang="en-US" baseline="-25000" dirty="0" smtClean="0"/>
              <a:t>b</a:t>
            </a:r>
            <a:r>
              <a:rPr lang="en-US" dirty="0" smtClean="0"/>
              <a:t> – </a:t>
            </a:r>
            <a:r>
              <a:rPr lang="en-US" dirty="0" err="1" smtClean="0"/>
              <a:t>b</a:t>
            </a:r>
            <a:r>
              <a:rPr lang="en-US" baseline="-25000" dirty="0" err="1" smtClean="0"/>
              <a:t>w</a:t>
            </a:r>
            <a:r>
              <a:rPr lang="en-US" dirty="0" smtClean="0"/>
              <a:t>)/2</a:t>
            </a:r>
          </a:p>
          <a:p>
            <a:pPr lvl="2"/>
            <a:r>
              <a:rPr lang="en-US" dirty="0" smtClean="0"/>
              <a:t>For significance testing pooled standard errors are calculated</a:t>
            </a:r>
          </a:p>
          <a:p>
            <a:pPr lvl="2"/>
            <a:r>
              <a:rPr lang="en-US" dirty="0" smtClean="0"/>
              <a:t>The </a:t>
            </a:r>
            <a:r>
              <a:rPr lang="en-US" dirty="0" err="1" smtClean="0"/>
              <a:t>df</a:t>
            </a:r>
            <a:r>
              <a:rPr lang="en-US" dirty="0" smtClean="0"/>
              <a:t> can be fractional (</a:t>
            </a:r>
            <a:r>
              <a:rPr lang="en-US" dirty="0" err="1" smtClean="0"/>
              <a:t>Satterthwaite</a:t>
            </a:r>
            <a:r>
              <a:rPr lang="en-US" dirty="0" smtClean="0"/>
              <a:t>, 1946)</a:t>
            </a:r>
            <a:endParaRPr lang="en-US" dirty="0"/>
          </a:p>
        </p:txBody>
      </p:sp>
    </p:spTree>
  </p:cSld>
  <p:clrMapOvr>
    <a:masterClrMapping/>
  </p:clrMapOvr>
  <p:transition xmlns:p14="http://schemas.microsoft.com/office/powerpoint/2010/mai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Actor-partner interdependence model (APIM) II</a:t>
            </a:r>
            <a:endParaRPr lang="en-US" dirty="0"/>
          </a:p>
        </p:txBody>
      </p:sp>
      <p:sp>
        <p:nvSpPr>
          <p:cNvPr id="3" name="Inhaltsplatzhalter 2"/>
          <p:cNvSpPr>
            <a:spLocks noGrp="1"/>
          </p:cNvSpPr>
          <p:nvPr>
            <p:ph idx="1"/>
          </p:nvPr>
        </p:nvSpPr>
        <p:spPr>
          <a:xfrm>
            <a:off x="611188" y="1052736"/>
            <a:ext cx="7594600" cy="5472607"/>
          </a:xfrm>
        </p:spPr>
        <p:txBody>
          <a:bodyPr>
            <a:normAutofit fontScale="85000" lnSpcReduction="20000"/>
          </a:bodyPr>
          <a:lstStyle/>
          <a:p>
            <a:pPr>
              <a:buNone/>
            </a:pPr>
            <a:r>
              <a:rPr lang="en-US" dirty="0" smtClean="0"/>
              <a:t>APIM estimation via MLM</a:t>
            </a:r>
          </a:p>
          <a:p>
            <a:r>
              <a:rPr lang="en-US" dirty="0" smtClean="0"/>
              <a:t>Levels of analysis: Level 1 (negotiator), level 2 (dyad)</a:t>
            </a:r>
          </a:p>
          <a:p>
            <a:r>
              <a:rPr lang="en-US" dirty="0" smtClean="0"/>
              <a:t>MLM for dyadic data is a special case:</a:t>
            </a:r>
          </a:p>
          <a:p>
            <a:pPr lvl="1"/>
            <a:r>
              <a:rPr lang="en-US" dirty="0" smtClean="0"/>
              <a:t>The slopes (the effect of X on Y for each dyad) must be constrained to be equal across all dyads -&gt; a fixed effect</a:t>
            </a:r>
          </a:p>
          <a:p>
            <a:pPr lvl="2"/>
            <a:r>
              <a:rPr lang="en-US" dirty="0" smtClean="0"/>
              <a:t>Reason: Dyads do not have enough level 1 units to allow the slopes to vary from dyad to dyad (there must be more level 1 units within each level 2 unit than there are random variables)</a:t>
            </a:r>
          </a:p>
          <a:p>
            <a:pPr lvl="2"/>
            <a:r>
              <a:rPr lang="en-US" dirty="0" smtClean="0"/>
              <a:t>Thus we can allow for only one random variable: the intercept</a:t>
            </a:r>
          </a:p>
          <a:p>
            <a:pPr lvl="1"/>
            <a:r>
              <a:rPr lang="en-US" dirty="0" smtClean="0"/>
              <a:t>Intercepts can vary -&gt; modeling of nonindependence</a:t>
            </a:r>
          </a:p>
          <a:p>
            <a:pPr lvl="1"/>
            <a:r>
              <a:rPr lang="en-US" kern="1200" dirty="0" smtClean="0"/>
              <a:t>Unable to estimate a model with different slopes for each dyad</a:t>
            </a:r>
            <a:endParaRPr lang="en-US" dirty="0" smtClean="0"/>
          </a:p>
          <a:p>
            <a:pPr lvl="1"/>
            <a:r>
              <a:rPr lang="en-US" dirty="0" smtClean="0"/>
              <a:t>This does not bias the estimates, but confounds the variance of the slopes with error variance</a:t>
            </a:r>
          </a:p>
          <a:p>
            <a:pPr lvl="1"/>
            <a:endParaRPr lang="en-US" dirty="0" smtClean="0"/>
          </a:p>
          <a:p>
            <a:pPr lvl="1"/>
            <a:r>
              <a:rPr lang="en-US" dirty="0" smtClean="0"/>
              <a:t>The (exemplary) SPSS syntax:</a:t>
            </a:r>
          </a:p>
          <a:p>
            <a:pPr lvl="2">
              <a:buNone/>
            </a:pPr>
            <a:r>
              <a:rPr lang="en-US" dirty="0" smtClean="0"/>
              <a:t>	MIXED</a:t>
            </a:r>
            <a:br>
              <a:rPr lang="en-US" dirty="0" smtClean="0"/>
            </a:br>
            <a:r>
              <a:rPr lang="en-US" dirty="0" smtClean="0"/>
              <a:t>	affect_a_ph2 WITH affect_a_ph1 affect_p_ph1</a:t>
            </a:r>
            <a:br>
              <a:rPr lang="en-US" dirty="0" smtClean="0"/>
            </a:br>
            <a:r>
              <a:rPr lang="en-US" dirty="0" smtClean="0"/>
              <a:t>	/FIXED = affect_a_ph1 affect_p_ph1</a:t>
            </a:r>
            <a:br>
              <a:rPr lang="en-US" dirty="0" smtClean="0"/>
            </a:br>
            <a:r>
              <a:rPr lang="en-US" dirty="0" smtClean="0"/>
              <a:t>	/PRINT = SOLUTION TESTCOV</a:t>
            </a:r>
            <a:br>
              <a:rPr lang="en-US" dirty="0" smtClean="0"/>
            </a:br>
            <a:r>
              <a:rPr lang="en-US" dirty="0" smtClean="0"/>
              <a:t>	/REPEATED = </a:t>
            </a:r>
            <a:r>
              <a:rPr lang="en-US" dirty="0" err="1" smtClean="0"/>
              <a:t>partnum</a:t>
            </a:r>
            <a:r>
              <a:rPr lang="en-US" dirty="0" smtClean="0"/>
              <a:t> | SUBJECT(</a:t>
            </a:r>
            <a:r>
              <a:rPr lang="en-US" dirty="0" err="1" smtClean="0"/>
              <a:t>dyadID</a:t>
            </a:r>
            <a:r>
              <a:rPr lang="en-US" dirty="0" smtClean="0"/>
              <a:t>) COVTYPE(CS).</a:t>
            </a:r>
          </a:p>
        </p:txBody>
      </p:sp>
    </p:spTree>
  </p:cSld>
  <p:clrMapOvr>
    <a:masterClrMapping/>
  </p:clrMapOvr>
  <p:transition xmlns:p14="http://schemas.microsoft.com/office/powerpoint/2010/mai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Actor-partner interdependence model (APIM) III</a:t>
            </a:r>
            <a:endParaRPr lang="en-US" dirty="0"/>
          </a:p>
        </p:txBody>
      </p:sp>
      <p:sp>
        <p:nvSpPr>
          <p:cNvPr id="3" name="Inhaltsplatzhalter 2"/>
          <p:cNvSpPr>
            <a:spLocks noGrp="1"/>
          </p:cNvSpPr>
          <p:nvPr>
            <p:ph idx="1"/>
          </p:nvPr>
        </p:nvSpPr>
        <p:spPr/>
        <p:txBody>
          <a:bodyPr/>
          <a:lstStyle/>
          <a:p>
            <a:pPr>
              <a:buNone/>
            </a:pPr>
            <a:r>
              <a:rPr lang="en-US" dirty="0" smtClean="0"/>
              <a:t>Pseudo-R² (</a:t>
            </a:r>
            <a:r>
              <a:rPr lang="en-US" dirty="0" err="1" smtClean="0"/>
              <a:t>Snijders</a:t>
            </a:r>
            <a:r>
              <a:rPr lang="en-US" dirty="0" smtClean="0"/>
              <a:t> &amp; </a:t>
            </a:r>
            <a:r>
              <a:rPr lang="en-US" dirty="0" err="1" smtClean="0"/>
              <a:t>Bosker</a:t>
            </a:r>
            <a:r>
              <a:rPr lang="en-US" dirty="0" smtClean="0"/>
              <a:t>, 1999)</a:t>
            </a:r>
          </a:p>
          <a:p>
            <a:pPr lvl="1"/>
            <a:r>
              <a:rPr lang="en-US" dirty="0" smtClean="0"/>
              <a:t>True R² values cannot be obtained for multilevel models</a:t>
            </a:r>
          </a:p>
          <a:p>
            <a:pPr lvl="1"/>
            <a:r>
              <a:rPr lang="en-US" dirty="0" smtClean="0"/>
              <a:t>Pseudo-R² = </a:t>
            </a:r>
            <a:r>
              <a:rPr lang="de-AT" dirty="0" smtClean="0"/>
              <a:t>1- (</a:t>
            </a:r>
            <a:r>
              <a:rPr lang="de-AT" dirty="0" err="1" smtClean="0"/>
              <a:t>dyad</a:t>
            </a:r>
            <a:r>
              <a:rPr lang="de-AT" dirty="0" smtClean="0"/>
              <a:t> </a:t>
            </a:r>
            <a:r>
              <a:rPr lang="de-AT" dirty="0" err="1" smtClean="0"/>
              <a:t>covariance</a:t>
            </a:r>
            <a:r>
              <a:rPr lang="de-AT" dirty="0" smtClean="0"/>
              <a:t> </a:t>
            </a:r>
            <a:r>
              <a:rPr lang="de-AT" dirty="0" err="1" smtClean="0"/>
              <a:t>s</a:t>
            </a:r>
            <a:r>
              <a:rPr lang="de-AT" baseline="-25000" dirty="0" err="1" smtClean="0"/>
              <a:t>dd</a:t>
            </a:r>
            <a:r>
              <a:rPr lang="de-AT" dirty="0" smtClean="0"/>
              <a:t> + </a:t>
            </a:r>
            <a:r>
              <a:rPr lang="de-AT" dirty="0" err="1" smtClean="0"/>
              <a:t>error</a:t>
            </a:r>
            <a:r>
              <a:rPr lang="de-AT" dirty="0" smtClean="0"/>
              <a:t> </a:t>
            </a:r>
            <a:r>
              <a:rPr lang="de-AT" dirty="0" err="1" smtClean="0"/>
              <a:t>variance</a:t>
            </a:r>
            <a:r>
              <a:rPr lang="de-AT" dirty="0" smtClean="0"/>
              <a:t> s</a:t>
            </a:r>
            <a:r>
              <a:rPr lang="de-AT" baseline="-25000" dirty="0" smtClean="0"/>
              <a:t>e</a:t>
            </a:r>
            <a:r>
              <a:rPr lang="de-AT" dirty="0" smtClean="0"/>
              <a:t>²) / (</a:t>
            </a:r>
            <a:r>
              <a:rPr lang="de-AT" dirty="0" err="1" smtClean="0"/>
              <a:t>dyad</a:t>
            </a:r>
            <a:r>
              <a:rPr lang="de-AT" dirty="0" smtClean="0"/>
              <a:t> </a:t>
            </a:r>
            <a:r>
              <a:rPr lang="de-AT" dirty="0" err="1" smtClean="0"/>
              <a:t>covariance</a:t>
            </a:r>
            <a:r>
              <a:rPr lang="de-AT" dirty="0" smtClean="0"/>
              <a:t> </a:t>
            </a:r>
            <a:r>
              <a:rPr lang="de-AT" dirty="0" err="1" smtClean="0"/>
              <a:t>s</a:t>
            </a:r>
            <a:r>
              <a:rPr lang="de-AT" baseline="-25000" dirty="0" err="1" smtClean="0"/>
              <a:t>dd</a:t>
            </a:r>
            <a:r>
              <a:rPr lang="de-AT" dirty="0" smtClean="0"/>
              <a:t>’ + </a:t>
            </a:r>
            <a:r>
              <a:rPr lang="de-AT" dirty="0" err="1" smtClean="0"/>
              <a:t>error</a:t>
            </a:r>
            <a:r>
              <a:rPr lang="de-AT" dirty="0" smtClean="0"/>
              <a:t> </a:t>
            </a:r>
            <a:r>
              <a:rPr lang="de-AT" dirty="0" err="1" smtClean="0"/>
              <a:t>variance</a:t>
            </a:r>
            <a:r>
              <a:rPr lang="de-AT" dirty="0" smtClean="0"/>
              <a:t> s</a:t>
            </a:r>
            <a:r>
              <a:rPr lang="de-AT" baseline="-25000" dirty="0" smtClean="0"/>
              <a:t>e</a:t>
            </a:r>
            <a:r>
              <a:rPr lang="de-AT" dirty="0" smtClean="0"/>
              <a:t>²’)</a:t>
            </a:r>
          </a:p>
          <a:p>
            <a:pPr lvl="2"/>
            <a:r>
              <a:rPr lang="en-US" dirty="0" err="1" smtClean="0"/>
              <a:t>s</a:t>
            </a:r>
            <a:r>
              <a:rPr lang="en-US" baseline="-25000" dirty="0" err="1" smtClean="0"/>
              <a:t>dd</a:t>
            </a:r>
            <a:r>
              <a:rPr lang="en-US" dirty="0" smtClean="0"/>
              <a:t>’ and s</a:t>
            </a:r>
            <a:r>
              <a:rPr lang="en-US" baseline="-25000" dirty="0" smtClean="0"/>
              <a:t>e</a:t>
            </a:r>
            <a:r>
              <a:rPr lang="en-US" dirty="0" smtClean="0"/>
              <a:t>²’ refer to the dyad covariance and the error variance of the unrestricted model without predictors</a:t>
            </a:r>
            <a:endParaRPr lang="en-US" dirty="0"/>
          </a:p>
        </p:txBody>
      </p:sp>
    </p:spTree>
  </p:cSld>
  <p:clrMapOvr>
    <a:masterClrMapping/>
  </p:clrMapOvr>
  <p:transition xmlns:p14="http://schemas.microsoft.com/office/powerpoint/2010/mai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Actor-partner interdependence model (APIM) IV</a:t>
            </a:r>
            <a:endParaRPr lang="en-US" dirty="0"/>
          </a:p>
        </p:txBody>
      </p:sp>
      <p:sp>
        <p:nvSpPr>
          <p:cNvPr id="3" name="Inhaltsplatzhalter 2"/>
          <p:cNvSpPr>
            <a:spLocks noGrp="1"/>
          </p:cNvSpPr>
          <p:nvPr>
            <p:ph idx="1"/>
          </p:nvPr>
        </p:nvSpPr>
        <p:spPr/>
        <p:txBody>
          <a:bodyPr>
            <a:normAutofit fontScale="92500" lnSpcReduction="10000"/>
          </a:bodyPr>
          <a:lstStyle/>
          <a:p>
            <a:pPr>
              <a:buNone/>
            </a:pPr>
            <a:r>
              <a:rPr lang="en-US" dirty="0" smtClean="0"/>
              <a:t>Some might think it would be more appropriate to compare </a:t>
            </a:r>
            <a:r>
              <a:rPr lang="en-US" b="1" dirty="0" smtClean="0"/>
              <a:t>standardized</a:t>
            </a:r>
            <a:r>
              <a:rPr lang="en-US" dirty="0" smtClean="0"/>
              <a:t> instead of </a:t>
            </a:r>
            <a:r>
              <a:rPr lang="en-US" b="1" dirty="0" err="1" smtClean="0"/>
              <a:t>unstandardized</a:t>
            </a:r>
            <a:r>
              <a:rPr lang="en-US" dirty="0" smtClean="0"/>
              <a:t> coefficients. </a:t>
            </a:r>
          </a:p>
          <a:p>
            <a:pPr>
              <a:buNone/>
            </a:pPr>
            <a:endParaRPr lang="en-US" dirty="0" smtClean="0"/>
          </a:p>
          <a:p>
            <a:pPr>
              <a:buNone/>
            </a:pPr>
            <a:r>
              <a:rPr lang="en-US" dirty="0" smtClean="0"/>
              <a:t>Almost everyone who has studied this problem (e.g., </a:t>
            </a:r>
            <a:r>
              <a:rPr lang="en-US" dirty="0" err="1" smtClean="0"/>
              <a:t>Tukey</a:t>
            </a:r>
            <a:r>
              <a:rPr lang="en-US" dirty="0" smtClean="0"/>
              <a:t>, 1954) has recommended that the appropriate null hypothesis to be evaluated is that the two regression coefficients are equal. If we want to determine whether </a:t>
            </a:r>
            <a:r>
              <a:rPr lang="en-US" i="1" dirty="0" smtClean="0"/>
              <a:t>X has a stronger effect on Y for husbands than for wives, </a:t>
            </a:r>
            <a:r>
              <a:rPr lang="en-US" dirty="0" smtClean="0"/>
              <a:t>we want to know that if we increase a husband’s </a:t>
            </a:r>
            <a:r>
              <a:rPr lang="en-US" i="1" dirty="0" smtClean="0"/>
              <a:t>X score by 1 unit, </a:t>
            </a:r>
            <a:r>
              <a:rPr lang="en-US" dirty="0" smtClean="0"/>
              <a:t>do we get a bigger increase in </a:t>
            </a:r>
            <a:r>
              <a:rPr lang="en-US" i="1" dirty="0" smtClean="0"/>
              <a:t>Y than when we increase a wife’s X </a:t>
            </a:r>
            <a:r>
              <a:rPr lang="en-US" dirty="0" smtClean="0"/>
              <a:t>score by 1 unit?</a:t>
            </a:r>
          </a:p>
          <a:p>
            <a:pPr>
              <a:buNone/>
            </a:pPr>
            <a:endParaRPr lang="en-US" dirty="0" smtClean="0"/>
          </a:p>
          <a:p>
            <a:pPr>
              <a:buNone/>
            </a:pPr>
            <a:r>
              <a:rPr lang="en-US" dirty="0" smtClean="0"/>
              <a:t>This is what the difference in </a:t>
            </a:r>
            <a:r>
              <a:rPr lang="en-US" dirty="0" err="1" smtClean="0"/>
              <a:t>unstandardized</a:t>
            </a:r>
            <a:r>
              <a:rPr lang="en-US" dirty="0" smtClean="0"/>
              <a:t> regression coefficients evaluates. If we </a:t>
            </a:r>
            <a:r>
              <a:rPr lang="en-US" b="1" dirty="0" smtClean="0"/>
              <a:t>standardize</a:t>
            </a:r>
            <a:r>
              <a:rPr lang="en-US" dirty="0" smtClean="0"/>
              <a:t> within the two groups, then we have </a:t>
            </a:r>
            <a:r>
              <a:rPr lang="en-US" b="1" dirty="0" smtClean="0"/>
              <a:t>lost metric equivalence</a:t>
            </a:r>
            <a:r>
              <a:rPr lang="en-US" dirty="0" smtClean="0"/>
              <a:t>, and we are </a:t>
            </a:r>
            <a:r>
              <a:rPr lang="en-US" b="1" dirty="0" smtClean="0"/>
              <a:t>no longer comparing the same thing</a:t>
            </a:r>
            <a:r>
              <a:rPr lang="en-US" dirty="0" smtClean="0"/>
              <a:t>.</a:t>
            </a:r>
          </a:p>
          <a:p>
            <a:pPr>
              <a:buNone/>
            </a:pPr>
            <a:endParaRPr lang="en-US" dirty="0" smtClean="0"/>
          </a:p>
          <a:p>
            <a:pPr>
              <a:buNone/>
            </a:pPr>
            <a:r>
              <a:rPr lang="en-US" dirty="0" smtClean="0"/>
              <a:t>(Kenny &amp; </a:t>
            </a:r>
            <a:r>
              <a:rPr lang="en-US" dirty="0" err="1" smtClean="0"/>
              <a:t>Ledermann</a:t>
            </a:r>
            <a:r>
              <a:rPr lang="en-US" dirty="0" smtClean="0"/>
              <a:t>, 2010)</a:t>
            </a:r>
            <a:endParaRPr lang="en-US" dirty="0"/>
          </a:p>
        </p:txBody>
      </p:sp>
    </p:spTree>
  </p:cSld>
  <p:clrMapOvr>
    <a:masterClrMapping/>
  </p:clrMapOvr>
  <p:transition xmlns:p14="http://schemas.microsoft.com/office/powerpoint/2010/mai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False discovery rate (FDR)</a:t>
            </a:r>
            <a:endParaRPr lang="en-US" dirty="0"/>
          </a:p>
        </p:txBody>
      </p:sp>
      <p:sp>
        <p:nvSpPr>
          <p:cNvPr id="3" name="Inhaltsplatzhalter 2"/>
          <p:cNvSpPr>
            <a:spLocks noGrp="1"/>
          </p:cNvSpPr>
          <p:nvPr>
            <p:ph idx="1"/>
          </p:nvPr>
        </p:nvSpPr>
        <p:spPr/>
        <p:txBody>
          <a:bodyPr/>
          <a:lstStyle/>
          <a:p>
            <a:r>
              <a:rPr lang="en-US" dirty="0" smtClean="0"/>
              <a:t>Controls for the expected proportion of falsely rejected hypotheses (</a:t>
            </a:r>
            <a:r>
              <a:rPr lang="en-US" dirty="0" err="1" smtClean="0"/>
              <a:t>Benjamini</a:t>
            </a:r>
            <a:r>
              <a:rPr lang="en-US" dirty="0" smtClean="0"/>
              <a:t> &amp; Hochberg, 1995)</a:t>
            </a:r>
          </a:p>
          <a:p>
            <a:pPr lvl="1"/>
            <a:r>
              <a:rPr lang="en-US" dirty="0" smtClean="0"/>
              <a:t>Compromise between the unadjusted analysis of the multiple tests, and the traditionally adjusted approaches (e.g. </a:t>
            </a:r>
            <a:r>
              <a:rPr lang="en-US" dirty="0" err="1" smtClean="0"/>
              <a:t>Bonferroni</a:t>
            </a:r>
            <a:r>
              <a:rPr lang="en-US" dirty="0" smtClean="0"/>
              <a:t>)</a:t>
            </a:r>
          </a:p>
          <a:p>
            <a:pPr lvl="1"/>
            <a:r>
              <a:rPr lang="en-US" dirty="0" smtClean="0"/>
              <a:t>Traditional approaches focus on limiting the chance of making a type I error, which can result in more type II errors (</a:t>
            </a:r>
            <a:r>
              <a:rPr lang="en-US" dirty="0" err="1" smtClean="0"/>
              <a:t>Verhoeven</a:t>
            </a:r>
            <a:r>
              <a:rPr lang="en-US" dirty="0" smtClean="0"/>
              <a:t> et al., 2005)</a:t>
            </a:r>
            <a:endParaRPr lang="en-US" dirty="0"/>
          </a:p>
        </p:txBody>
      </p:sp>
    </p:spTree>
  </p:cSld>
  <p:clrMapOvr>
    <a:masterClrMapping/>
  </p:clrMapOvr>
  <p:transition xmlns:p14="http://schemas.microsoft.com/office/powerpoint/2010/mai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t>
            </a:r>
            <a:r>
              <a:rPr lang="en-US" dirty="0" err="1" smtClean="0"/>
              <a:t>Negoisst</a:t>
            </a:r>
            <a:r>
              <a:rPr lang="en-US" dirty="0" smtClean="0"/>
              <a:t>: The support system I</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611560" y="1556792"/>
            <a:ext cx="7022828" cy="4378248"/>
          </a:xfrm>
          <a:prstGeom prst="rect">
            <a:avLst/>
          </a:prstGeom>
          <a:noFill/>
          <a:ln w="3240">
            <a:solidFill>
              <a:schemeClr val="accent1">
                <a:lumMod val="50000"/>
              </a:schemeClr>
            </a:solidFill>
            <a:miter lim="800000"/>
            <a:headEnd/>
            <a:tailEnd/>
          </a:ln>
        </p:spPr>
      </p:pic>
      <p:sp>
        <p:nvSpPr>
          <p:cNvPr id="5" name="AutoShape 8"/>
          <p:cNvSpPr>
            <a:spLocks noChangeArrowheads="1"/>
          </p:cNvSpPr>
          <p:nvPr/>
        </p:nvSpPr>
        <p:spPr bwMode="auto">
          <a:xfrm>
            <a:off x="2699792" y="3501008"/>
            <a:ext cx="1500198" cy="357187"/>
          </a:xfrm>
          <a:prstGeom prst="wedgeRoundRectCallout">
            <a:avLst>
              <a:gd name="adj1" fmla="val -54322"/>
              <a:gd name="adj2" fmla="val 180699"/>
              <a:gd name="adj3" fmla="val 16667"/>
            </a:avLst>
          </a:prstGeom>
          <a:solidFill>
            <a:srgbClr val="E6EBF2"/>
          </a:solidFill>
          <a:ln w="9360">
            <a:solidFill>
              <a:srgbClr val="40458C"/>
            </a:solidFill>
            <a:round/>
            <a:headEnd/>
            <a:tailEnd/>
          </a:ln>
          <a:effectLst>
            <a:outerShdw blurRad="50800" dist="38100" dir="13500000" algn="br" rotWithShape="0">
              <a:prstClr val="black">
                <a:alpha val="40000"/>
              </a:prstClr>
            </a:outerShdw>
          </a:effectLst>
        </p:spPr>
        <p:txBody>
          <a:bodyPr wrap="none" lIns="90000" tIns="46800" rIns="90000" bIns="46800"/>
          <a:lstStyle>
            <a:defPPr>
              <a:defRPr lang="en-GB"/>
            </a:defPPr>
            <a:lvl1pPr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1pPr>
            <a:lvl2pPr marL="742950" indent="-28575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2pPr>
            <a:lvl3pPr marL="11430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3pPr>
            <a:lvl4pPr marL="16002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4pPr>
            <a:lvl5pPr marL="20574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5pPr>
            <a:lvl6pPr marL="2286000" algn="l" defTabSz="914400" rtl="0" eaLnBrk="1" latinLnBrk="0" hangingPunct="1">
              <a:defRPr sz="2400" kern="1200">
                <a:solidFill>
                  <a:schemeClr val="bg1"/>
                </a:solidFill>
                <a:latin typeface="Arial" pitchFamily="34" charset="0"/>
                <a:ea typeface="+mn-ea"/>
                <a:cs typeface="Lucida Sans Unicode" pitchFamily="34" charset="0"/>
              </a:defRPr>
            </a:lvl6pPr>
            <a:lvl7pPr marL="2743200" algn="l" defTabSz="914400" rtl="0" eaLnBrk="1" latinLnBrk="0" hangingPunct="1">
              <a:defRPr sz="2400" kern="1200">
                <a:solidFill>
                  <a:schemeClr val="bg1"/>
                </a:solidFill>
                <a:latin typeface="Arial" pitchFamily="34" charset="0"/>
                <a:ea typeface="+mn-ea"/>
                <a:cs typeface="Lucida Sans Unicode" pitchFamily="34" charset="0"/>
              </a:defRPr>
            </a:lvl7pPr>
            <a:lvl8pPr marL="3200400" algn="l" defTabSz="914400" rtl="0" eaLnBrk="1" latinLnBrk="0" hangingPunct="1">
              <a:defRPr sz="2400" kern="1200">
                <a:solidFill>
                  <a:schemeClr val="bg1"/>
                </a:solidFill>
                <a:latin typeface="Arial" pitchFamily="34" charset="0"/>
                <a:ea typeface="+mn-ea"/>
                <a:cs typeface="Lucida Sans Unicode" pitchFamily="34" charset="0"/>
              </a:defRPr>
            </a:lvl8pPr>
            <a:lvl9pPr marL="3657600" algn="l" defTabSz="914400" rtl="0" eaLnBrk="1" latinLnBrk="0" hangingPunct="1">
              <a:defRPr sz="2400" kern="1200">
                <a:solidFill>
                  <a:schemeClr val="bg1"/>
                </a:solidFill>
                <a:latin typeface="Arial" pitchFamily="34" charset="0"/>
                <a:ea typeface="+mn-ea"/>
                <a:cs typeface="Lucida Sans Unicode" pitchFamily="34" charset="0"/>
              </a:defRPr>
            </a:lvl9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600" dirty="0">
                <a:solidFill>
                  <a:schemeClr val="tx1"/>
                </a:solidFill>
                <a:latin typeface="+mn-lt"/>
              </a:rPr>
              <a:t>Utility </a:t>
            </a:r>
            <a:r>
              <a:rPr lang="de-DE" sz="1600" dirty="0" smtClean="0">
                <a:solidFill>
                  <a:schemeClr val="tx1"/>
                </a:solidFill>
                <a:latin typeface="+mn-lt"/>
              </a:rPr>
              <a:t>Tracking</a:t>
            </a:r>
            <a:endParaRPr lang="de-DE" sz="1600" dirty="0">
              <a:solidFill>
                <a:schemeClr val="tx1"/>
              </a:solidFill>
              <a:latin typeface="+mn-lt"/>
            </a:endParaRPr>
          </a:p>
        </p:txBody>
      </p:sp>
      <p:sp>
        <p:nvSpPr>
          <p:cNvPr id="6" name="AutoShape 4"/>
          <p:cNvSpPr>
            <a:spLocks noChangeArrowheads="1"/>
          </p:cNvSpPr>
          <p:nvPr/>
        </p:nvSpPr>
        <p:spPr bwMode="auto">
          <a:xfrm>
            <a:off x="4283968" y="1484784"/>
            <a:ext cx="1571636" cy="357187"/>
          </a:xfrm>
          <a:prstGeom prst="wedgeRoundRectCallout">
            <a:avLst>
              <a:gd name="adj1" fmla="val -86089"/>
              <a:gd name="adj2" fmla="val 205645"/>
              <a:gd name="adj3" fmla="val 16667"/>
            </a:avLst>
          </a:prstGeom>
          <a:solidFill>
            <a:srgbClr val="E6EBF2"/>
          </a:solidFill>
          <a:ln w="9360">
            <a:solidFill>
              <a:srgbClr val="40458C"/>
            </a:solidFill>
            <a:round/>
            <a:headEnd/>
            <a:tailEnd/>
          </a:ln>
          <a:effectLst>
            <a:outerShdw blurRad="50800" dist="38100" dir="13500000" algn="br" rotWithShape="0">
              <a:prstClr val="black">
                <a:alpha val="40000"/>
              </a:prstClr>
            </a:outerShdw>
          </a:effectLst>
        </p:spPr>
        <p:txBody>
          <a:bodyPr wrap="none" lIns="90000" tIns="46800" rIns="90000" bIns="46800"/>
          <a:lstStyle>
            <a:defPPr>
              <a:defRPr lang="en-GB"/>
            </a:defPPr>
            <a:lvl1pPr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1pPr>
            <a:lvl2pPr marL="742950" indent="-28575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2pPr>
            <a:lvl3pPr marL="11430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3pPr>
            <a:lvl4pPr marL="16002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4pPr>
            <a:lvl5pPr marL="20574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5pPr>
            <a:lvl6pPr marL="2286000" algn="l" defTabSz="914400" rtl="0" eaLnBrk="1" latinLnBrk="0" hangingPunct="1">
              <a:defRPr sz="2400" kern="1200">
                <a:solidFill>
                  <a:schemeClr val="bg1"/>
                </a:solidFill>
                <a:latin typeface="Arial" pitchFamily="34" charset="0"/>
                <a:ea typeface="+mn-ea"/>
                <a:cs typeface="Lucida Sans Unicode" pitchFamily="34" charset="0"/>
              </a:defRPr>
            </a:lvl6pPr>
            <a:lvl7pPr marL="2743200" algn="l" defTabSz="914400" rtl="0" eaLnBrk="1" latinLnBrk="0" hangingPunct="1">
              <a:defRPr sz="2400" kern="1200">
                <a:solidFill>
                  <a:schemeClr val="bg1"/>
                </a:solidFill>
                <a:latin typeface="Arial" pitchFamily="34" charset="0"/>
                <a:ea typeface="+mn-ea"/>
                <a:cs typeface="Lucida Sans Unicode" pitchFamily="34" charset="0"/>
              </a:defRPr>
            </a:lvl7pPr>
            <a:lvl8pPr marL="3200400" algn="l" defTabSz="914400" rtl="0" eaLnBrk="1" latinLnBrk="0" hangingPunct="1">
              <a:defRPr sz="2400" kern="1200">
                <a:solidFill>
                  <a:schemeClr val="bg1"/>
                </a:solidFill>
                <a:latin typeface="Arial" pitchFamily="34" charset="0"/>
                <a:ea typeface="+mn-ea"/>
                <a:cs typeface="Lucida Sans Unicode" pitchFamily="34" charset="0"/>
              </a:defRPr>
            </a:lvl8pPr>
            <a:lvl9pPr marL="3657600" algn="l" defTabSz="914400" rtl="0" eaLnBrk="1" latinLnBrk="0" hangingPunct="1">
              <a:defRPr sz="2400" kern="1200">
                <a:solidFill>
                  <a:schemeClr val="bg1"/>
                </a:solidFill>
                <a:latin typeface="Arial" pitchFamily="34" charset="0"/>
                <a:ea typeface="+mn-ea"/>
                <a:cs typeface="Lucida Sans Unicode" pitchFamily="34" charset="0"/>
              </a:defRPr>
            </a:lvl9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600" dirty="0">
                <a:solidFill>
                  <a:schemeClr val="tx1"/>
                </a:solidFill>
                <a:latin typeface="+mn-lt"/>
              </a:rPr>
              <a:t>Message </a:t>
            </a:r>
            <a:r>
              <a:rPr lang="de-DE" sz="1600" dirty="0" err="1">
                <a:solidFill>
                  <a:schemeClr val="tx1"/>
                </a:solidFill>
                <a:latin typeface="+mn-lt"/>
              </a:rPr>
              <a:t>history</a:t>
            </a:r>
            <a:endParaRPr lang="de-DE" sz="1600" dirty="0">
              <a:solidFill>
                <a:schemeClr val="tx1"/>
              </a:solidFill>
              <a:latin typeface="+mn-lt"/>
            </a:endParaRPr>
          </a:p>
        </p:txBody>
      </p:sp>
      <p:sp>
        <p:nvSpPr>
          <p:cNvPr id="7" name="AutoShape 6"/>
          <p:cNvSpPr>
            <a:spLocks noChangeArrowheads="1"/>
          </p:cNvSpPr>
          <p:nvPr/>
        </p:nvSpPr>
        <p:spPr bwMode="auto">
          <a:xfrm>
            <a:off x="5148064" y="3068960"/>
            <a:ext cx="2143151" cy="357190"/>
          </a:xfrm>
          <a:prstGeom prst="wedgeRoundRectCallout">
            <a:avLst>
              <a:gd name="adj1" fmla="val 50655"/>
              <a:gd name="adj2" fmla="val -152693"/>
              <a:gd name="adj3" fmla="val 16667"/>
            </a:avLst>
          </a:prstGeom>
          <a:solidFill>
            <a:srgbClr val="E6EBF2"/>
          </a:solidFill>
          <a:ln w="9360">
            <a:solidFill>
              <a:srgbClr val="40458C"/>
            </a:solidFill>
            <a:round/>
            <a:headEnd/>
            <a:tailEnd/>
          </a:ln>
          <a:effectLst>
            <a:outerShdw blurRad="50800" dist="38100" dir="13500000" algn="br" rotWithShape="0">
              <a:prstClr val="black">
                <a:alpha val="40000"/>
              </a:prstClr>
            </a:outerShdw>
          </a:effectLst>
        </p:spPr>
        <p:txBody>
          <a:bodyPr wrap="none" lIns="90000" tIns="46800" rIns="90000" bIns="46800"/>
          <a:lstStyle>
            <a:defPPr>
              <a:defRPr lang="en-GB"/>
            </a:defPPr>
            <a:lvl1pPr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1pPr>
            <a:lvl2pPr marL="742950" indent="-28575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2pPr>
            <a:lvl3pPr marL="11430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3pPr>
            <a:lvl4pPr marL="16002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4pPr>
            <a:lvl5pPr marL="20574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5pPr>
            <a:lvl6pPr marL="2286000" algn="l" defTabSz="914400" rtl="0" eaLnBrk="1" latinLnBrk="0" hangingPunct="1">
              <a:defRPr sz="2400" kern="1200">
                <a:solidFill>
                  <a:schemeClr val="bg1"/>
                </a:solidFill>
                <a:latin typeface="Arial" pitchFamily="34" charset="0"/>
                <a:ea typeface="+mn-ea"/>
                <a:cs typeface="Lucida Sans Unicode" pitchFamily="34" charset="0"/>
              </a:defRPr>
            </a:lvl6pPr>
            <a:lvl7pPr marL="2743200" algn="l" defTabSz="914400" rtl="0" eaLnBrk="1" latinLnBrk="0" hangingPunct="1">
              <a:defRPr sz="2400" kern="1200">
                <a:solidFill>
                  <a:schemeClr val="bg1"/>
                </a:solidFill>
                <a:latin typeface="Arial" pitchFamily="34" charset="0"/>
                <a:ea typeface="+mn-ea"/>
                <a:cs typeface="Lucida Sans Unicode" pitchFamily="34" charset="0"/>
              </a:defRPr>
            </a:lvl7pPr>
            <a:lvl8pPr marL="3200400" algn="l" defTabSz="914400" rtl="0" eaLnBrk="1" latinLnBrk="0" hangingPunct="1">
              <a:defRPr sz="2400" kern="1200">
                <a:solidFill>
                  <a:schemeClr val="bg1"/>
                </a:solidFill>
                <a:latin typeface="Arial" pitchFamily="34" charset="0"/>
                <a:ea typeface="+mn-ea"/>
                <a:cs typeface="Lucida Sans Unicode" pitchFamily="34" charset="0"/>
              </a:defRPr>
            </a:lvl8pPr>
            <a:lvl9pPr marL="3657600" algn="l" defTabSz="914400" rtl="0" eaLnBrk="1" latinLnBrk="0" hangingPunct="1">
              <a:defRPr sz="2400" kern="1200">
                <a:solidFill>
                  <a:schemeClr val="bg1"/>
                </a:solidFill>
                <a:latin typeface="Arial" pitchFamily="34" charset="0"/>
                <a:ea typeface="+mn-ea"/>
                <a:cs typeface="Lucida Sans Unicode" pitchFamily="34" charset="0"/>
              </a:defRPr>
            </a:lvl9pPr>
          </a:lstStyle>
          <a:p>
            <a:pP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600" smtClean="0">
                <a:solidFill>
                  <a:schemeClr val="tx1"/>
                </a:solidFill>
                <a:latin typeface="+mn-lt"/>
              </a:rPr>
              <a:t>Utility of each message</a:t>
            </a:r>
            <a:endParaRPr lang="de-DE" sz="1600" dirty="0">
              <a:solidFill>
                <a:schemeClr val="tx1"/>
              </a:solidFill>
              <a:latin typeface="+mn-lt"/>
            </a:endParaRPr>
          </a:p>
        </p:txBody>
      </p:sp>
    </p:spTree>
  </p:cSld>
  <p:clrMapOvr>
    <a:masterClrMapping/>
  </p:clrMapOvr>
  <p:transition xmlns:p14="http://schemas.microsoft.com/office/powerpoint/2010/mai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t>
            </a:r>
            <a:r>
              <a:rPr lang="en-US" dirty="0" err="1" smtClean="0"/>
              <a:t>Negoisst</a:t>
            </a:r>
            <a:r>
              <a:rPr lang="en-US" dirty="0" smtClean="0"/>
              <a:t>: The support system II</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611560" y="1700808"/>
            <a:ext cx="5978242" cy="4306945"/>
          </a:xfrm>
          <a:prstGeom prst="rect">
            <a:avLst/>
          </a:prstGeom>
          <a:noFill/>
          <a:ln w="9525">
            <a:solidFill>
              <a:schemeClr val="accent1">
                <a:lumMod val="75000"/>
              </a:schemeClr>
            </a:solidFill>
            <a:prstDash val="solid"/>
            <a:miter lim="800000"/>
            <a:headEnd/>
            <a:tailEnd/>
          </a:ln>
        </p:spPr>
      </p:pic>
      <p:sp>
        <p:nvSpPr>
          <p:cNvPr id="5" name="AutoShape 9"/>
          <p:cNvSpPr>
            <a:spLocks noChangeArrowheads="1"/>
          </p:cNvSpPr>
          <p:nvPr/>
        </p:nvSpPr>
        <p:spPr bwMode="auto">
          <a:xfrm>
            <a:off x="4355976" y="1556792"/>
            <a:ext cx="2928938" cy="714375"/>
          </a:xfrm>
          <a:prstGeom prst="wedgeRoundRectCallout">
            <a:avLst>
              <a:gd name="adj1" fmla="val -81340"/>
              <a:gd name="adj2" fmla="val 95008"/>
              <a:gd name="adj3" fmla="val 16667"/>
            </a:avLst>
          </a:prstGeom>
          <a:solidFill>
            <a:srgbClr val="E6EBF2"/>
          </a:solidFill>
          <a:ln>
            <a:solidFill>
              <a:schemeClr val="accent1">
                <a:lumMod val="50000"/>
              </a:schemeClr>
            </a:solidFill>
            <a:headEnd/>
            <a:tailEnd/>
          </a:ln>
          <a:effectLst>
            <a:outerShdw blurRad="50800" dist="38100" dir="16200000" rotWithShape="0">
              <a:prstClr val="black">
                <a:alpha val="40000"/>
              </a:prstClr>
            </a:outerShdw>
          </a:effectLst>
        </p:spPr>
        <p:style>
          <a:lnRef idx="1">
            <a:schemeClr val="accent2"/>
          </a:lnRef>
          <a:fillRef idx="2">
            <a:schemeClr val="accent2"/>
          </a:fillRef>
          <a:effectRef idx="1">
            <a:schemeClr val="accent2"/>
          </a:effectRef>
          <a:fontRef idx="minor">
            <a:schemeClr val="dk1"/>
          </a:fontRef>
        </p:style>
        <p:txBody>
          <a:bodyPr wrap="none" lIns="90000" tIns="46800" rIns="90000" bIns="46800"/>
          <a:lstStyle>
            <a:defPPr>
              <a:defRPr lang="en-GB"/>
            </a:defPPr>
            <a:lvl1pPr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1pPr>
            <a:lvl2pPr marL="742950" indent="-28575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2pPr>
            <a:lvl3pPr marL="11430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3pPr>
            <a:lvl4pPr marL="16002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4pPr>
            <a:lvl5pPr marL="2057400" indent="-228600" algn="l" defTabSz="449263" rtl="0" fontAlgn="base">
              <a:spcBef>
                <a:spcPct val="0"/>
              </a:spcBef>
              <a:spcAft>
                <a:spcPct val="0"/>
              </a:spcAft>
              <a:buClr>
                <a:srgbClr val="000000"/>
              </a:buClr>
              <a:buSzPct val="100000"/>
              <a:buFont typeface="Times New Roman" pitchFamily="18" charset="0"/>
              <a:defRPr sz="2400" kern="1200">
                <a:solidFill>
                  <a:schemeClr val="bg1"/>
                </a:solidFill>
                <a:latin typeface="Arial" pitchFamily="34" charset="0"/>
                <a:ea typeface="+mn-ea"/>
                <a:cs typeface="Lucida Sans Unicode" pitchFamily="34" charset="0"/>
              </a:defRPr>
            </a:lvl5pPr>
            <a:lvl6pPr marL="2286000" algn="l" defTabSz="914400" rtl="0" eaLnBrk="1" latinLnBrk="0" hangingPunct="1">
              <a:defRPr sz="2400" kern="1200">
                <a:solidFill>
                  <a:schemeClr val="bg1"/>
                </a:solidFill>
                <a:latin typeface="Arial" pitchFamily="34" charset="0"/>
                <a:ea typeface="+mn-ea"/>
                <a:cs typeface="Lucida Sans Unicode" pitchFamily="34" charset="0"/>
              </a:defRPr>
            </a:lvl6pPr>
            <a:lvl7pPr marL="2743200" algn="l" defTabSz="914400" rtl="0" eaLnBrk="1" latinLnBrk="0" hangingPunct="1">
              <a:defRPr sz="2400" kern="1200">
                <a:solidFill>
                  <a:schemeClr val="bg1"/>
                </a:solidFill>
                <a:latin typeface="Arial" pitchFamily="34" charset="0"/>
                <a:ea typeface="+mn-ea"/>
                <a:cs typeface="Lucida Sans Unicode" pitchFamily="34" charset="0"/>
              </a:defRPr>
            </a:lvl7pPr>
            <a:lvl8pPr marL="3200400" algn="l" defTabSz="914400" rtl="0" eaLnBrk="1" latinLnBrk="0" hangingPunct="1">
              <a:defRPr sz="2400" kern="1200">
                <a:solidFill>
                  <a:schemeClr val="bg1"/>
                </a:solidFill>
                <a:latin typeface="Arial" pitchFamily="34" charset="0"/>
                <a:ea typeface="+mn-ea"/>
                <a:cs typeface="Lucida Sans Unicode" pitchFamily="34" charset="0"/>
              </a:defRPr>
            </a:lvl8pPr>
            <a:lvl9pPr marL="3657600" algn="l" defTabSz="914400" rtl="0" eaLnBrk="1" latinLnBrk="0" hangingPunct="1">
              <a:defRPr sz="2400" kern="1200">
                <a:solidFill>
                  <a:schemeClr val="bg1"/>
                </a:solidFill>
                <a:latin typeface="Arial" pitchFamily="34" charset="0"/>
                <a:ea typeface="+mn-ea"/>
                <a:cs typeface="Lucida Sans Unicode" pitchFamily="34" charset="0"/>
              </a:defRPr>
            </a:lvl9p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600" b="1" dirty="0" smtClean="0">
                <a:solidFill>
                  <a:schemeClr val="tx1"/>
                </a:solidFill>
                <a:latin typeface="+mn-lt"/>
              </a:rPr>
              <a:t>relative </a:t>
            </a:r>
            <a:r>
              <a:rPr lang="de-DE" sz="1600" b="1" dirty="0" err="1">
                <a:solidFill>
                  <a:schemeClr val="tx1"/>
                </a:solidFill>
                <a:latin typeface="+mn-lt"/>
              </a:rPr>
              <a:t>importance</a:t>
            </a:r>
            <a:r>
              <a:rPr lang="de-DE" sz="1600" b="1" dirty="0">
                <a:solidFill>
                  <a:schemeClr val="tx1"/>
                </a:solidFill>
                <a:latin typeface="+mn-lt"/>
              </a:rPr>
              <a:t> </a:t>
            </a:r>
          </a:p>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de-DE" sz="1600" b="1" dirty="0">
                <a:solidFill>
                  <a:schemeClr val="tx1"/>
                </a:solidFill>
                <a:latin typeface="+mn-lt"/>
              </a:rPr>
              <a:t>(</a:t>
            </a:r>
            <a:r>
              <a:rPr lang="de-DE" sz="1600" b="1" dirty="0" err="1">
                <a:solidFill>
                  <a:schemeClr val="tx1"/>
                </a:solidFill>
                <a:latin typeface="+mn-lt"/>
              </a:rPr>
              <a:t>weighting</a:t>
            </a:r>
            <a:r>
              <a:rPr lang="de-DE" sz="1600" b="1" dirty="0">
                <a:solidFill>
                  <a:schemeClr val="tx1"/>
                </a:solidFill>
                <a:latin typeface="+mn-lt"/>
              </a:rPr>
              <a:t>)</a:t>
            </a:r>
          </a:p>
        </p:txBody>
      </p:sp>
    </p:spTree>
  </p:cSld>
  <p:clrMapOvr>
    <a:masterClrMapping/>
  </p:clrMapOvr>
  <p:transition xmlns:p14="http://schemas.microsoft.com/office/powerpoint/2010/mai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smtClean="0"/>
              <a:t>B – </a:t>
            </a:r>
            <a:r>
              <a:rPr lang="en-US" dirty="0" err="1" smtClean="0"/>
              <a:t>Negoisst</a:t>
            </a:r>
            <a:r>
              <a:rPr lang="en-US" dirty="0" smtClean="0"/>
              <a:t>: The support system III</a:t>
            </a:r>
            <a:endParaRPr lang="en-US" dirty="0"/>
          </a:p>
        </p:txBody>
      </p:sp>
      <p:pic>
        <p:nvPicPr>
          <p:cNvPr id="4" name="Picture 2"/>
          <p:cNvPicPr>
            <a:picLocks noChangeAspect="1" noChangeArrowheads="1"/>
          </p:cNvPicPr>
          <p:nvPr/>
        </p:nvPicPr>
        <p:blipFill>
          <a:blip r:embed="rId2" cstate="print"/>
          <a:srcRect/>
          <a:stretch>
            <a:fillRect/>
          </a:stretch>
        </p:blipFill>
        <p:spPr bwMode="auto">
          <a:xfrm>
            <a:off x="539552" y="1772816"/>
            <a:ext cx="7864646" cy="3554941"/>
          </a:xfrm>
          <a:prstGeom prst="rect">
            <a:avLst/>
          </a:prstGeom>
          <a:noFill/>
          <a:ln w="9525">
            <a:solidFill>
              <a:schemeClr val="accent1">
                <a:lumMod val="75000"/>
              </a:schemeClr>
            </a:solidFill>
            <a:prstDash val="solid"/>
            <a:miter lim="800000"/>
            <a:headEnd/>
            <a:tailEnd/>
          </a:ln>
        </p:spPr>
      </p:pic>
    </p:spTree>
  </p:cSld>
  <p:clrMapOvr>
    <a:masterClrMapping/>
  </p:clrMapOvr>
  <p:transition xmlns:p14="http://schemas.microsoft.com/office/powerpoint/2010/mai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188640"/>
            <a:ext cx="7705228" cy="504825"/>
          </a:xfrm>
        </p:spPr>
        <p:txBody>
          <a:bodyPr>
            <a:normAutofit fontScale="90000"/>
          </a:bodyPr>
          <a:lstStyle/>
          <a:p>
            <a:r>
              <a:rPr lang="en-US" dirty="0" smtClean="0"/>
              <a:t>Results: Actor and Partner Effects of Affective Expressions between Phases – Successful Negotiations</a:t>
            </a:r>
            <a:endParaRPr lang="en-US" dirty="0"/>
          </a:p>
        </p:txBody>
      </p:sp>
      <p:graphicFrame>
        <p:nvGraphicFramePr>
          <p:cNvPr id="33" name="Tabelle 32"/>
          <p:cNvGraphicFramePr>
            <a:graphicFrameLocks noGrp="1"/>
          </p:cNvGraphicFramePr>
          <p:nvPr/>
        </p:nvGraphicFramePr>
        <p:xfrm>
          <a:off x="467544" y="836712"/>
          <a:ext cx="4896176" cy="5669280"/>
        </p:xfrm>
        <a:graphic>
          <a:graphicData uri="http://schemas.openxmlformats.org/drawingml/2006/table">
            <a:tbl>
              <a:tblPr firstRow="1" bandRow="1">
                <a:tableStyleId>{5940675A-B579-460E-94D1-54222C63F5DA}</a:tableStyleId>
              </a:tblPr>
              <a:tblGrid>
                <a:gridCol w="1584176"/>
                <a:gridCol w="828000"/>
                <a:gridCol w="828000"/>
                <a:gridCol w="828000"/>
                <a:gridCol w="828000"/>
              </a:tblGrid>
              <a:tr h="25200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4. APIMs (Actor-Partner Interdependence Models)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rgbClr val="00FF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Valence (phase 2)</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solidFill>
                        <a:srgbClr val="00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Activation (phase 2)</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28575" cap="flat" cmpd="sng" algn="ctr">
                      <a:solidFill>
                        <a:srgbClr val="00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1" noProof="0" dirty="0" smtClean="0">
                          <a:latin typeface="Cambria" pitchFamily="18" charset="0"/>
                        </a:rPr>
                        <a:t>Model 2</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4</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noProof="0" dirty="0" smtClean="0">
                          <a:latin typeface="Cambria" pitchFamily="18" charset="0"/>
                        </a:rPr>
                        <a:t>Predictors (phase 1)</a:t>
                      </a:r>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AT" sz="1000" b="0" baseline="0" noProof="0" dirty="0" smtClean="0">
                          <a:noFill/>
                          <a:latin typeface="Cambria" pitchFamily="18" charset="0"/>
                          <a:cs typeface="Times New Roman"/>
                        </a:rPr>
                        <a:t> </a:t>
                      </a:r>
                      <a:r>
                        <a:rPr lang="en-US" sz="1000" b="0" noProof="0" dirty="0" smtClean="0">
                          <a:latin typeface="Cambria" pitchFamily="18" charset="0"/>
                        </a:rPr>
                        <a:t>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solidFill>
                            <a:srgbClr val="000000"/>
                          </a:solidFill>
                          <a:latin typeface="Cambria" pitchFamily="18" charset="0"/>
                          <a:ea typeface="Calibri"/>
                          <a:cs typeface="Times New Roman"/>
                        </a:rPr>
                        <a:t>-</a:t>
                      </a:r>
                      <a:r>
                        <a:rPr lang="de-AT" sz="1000" dirty="0">
                          <a:solidFill>
                            <a:srgbClr val="000000"/>
                          </a:solidFill>
                          <a:latin typeface="Cambria" pitchFamily="18" charset="0"/>
                          <a:ea typeface="Calibri"/>
                          <a:cs typeface="Times New Roman"/>
                        </a:rPr>
                        <a:t>0.180 **</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-0.292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-0.014</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0.203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solidFill>
                            <a:srgbClr val="000000"/>
                          </a:solidFill>
                          <a:latin typeface="Cambria" pitchFamily="18" charset="0"/>
                          <a:ea typeface="Calibri"/>
                          <a:cs typeface="Times New Roman"/>
                        </a:rPr>
                        <a:t>-0.038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0.096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0.290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0.282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-0.152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-0.163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Valence</a:t>
                      </a:r>
                      <a:r>
                        <a:rPr lang="en-US" sz="1000" b="0" baseline="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0.185</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0.143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0.086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-0.104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r>
                        <a:rPr lang="en-US" sz="1000" b="0" dirty="0" smtClean="0">
                          <a:latin typeface="Cambria" pitchFamily="18" charset="0"/>
                        </a:rPr>
                        <a:t>Valence (partner)</a:t>
                      </a:r>
                      <a:endParaRPr lang="en-US" sz="1000" b="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solidFill>
                            <a:srgbClr val="000000"/>
                          </a:solidFill>
                          <a:latin typeface="Cambria" pitchFamily="18" charset="0"/>
                          <a:ea typeface="Calibri"/>
                          <a:cs typeface="Times New Roman"/>
                        </a:rPr>
                        <a:t>-</a:t>
                      </a:r>
                      <a:r>
                        <a:rPr lang="de-AT" sz="1000" dirty="0">
                          <a:solidFill>
                            <a:srgbClr val="000000"/>
                          </a:solidFill>
                          <a:latin typeface="Cambria" pitchFamily="18" charset="0"/>
                          <a:ea typeface="Calibri"/>
                          <a:cs typeface="Times New Roman"/>
                        </a:rPr>
                        <a:t>0.039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0.030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-0.299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noProof="0" dirty="0" smtClean="0">
                          <a:latin typeface="Cambria" pitchFamily="18" charset="0"/>
                        </a:rPr>
                        <a:t>Activation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-0.120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-0.423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0.192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Activation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-0.100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0.334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0.265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0.183</a:t>
                      </a:r>
                      <a:endParaRPr lang="en-US"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0.133</a:t>
                      </a:r>
                      <a:endParaRPr lang="en-US"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0.155</a:t>
                      </a:r>
                      <a:endParaRPr lang="en-US"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0.180</a:t>
                      </a:r>
                      <a:endParaRPr lang="en-US"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AP/DD (phase 2)</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AD/DP (phase 2)</a:t>
                      </a: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5</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6</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7</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8</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latin typeface="Cambria" pitchFamily="18" charset="0"/>
                        </a:rPr>
                        <a:t>Predictors (phase 1)</a:t>
                      </a: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-0.135 **</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-0.063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0.119</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0.350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0.043</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0.095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-0.006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0.093</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0.086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-0.314 **</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-0.314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AP/DD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-0.105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-0.097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0.186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AP/DD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0.083</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0.093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0.218</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-0.387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AD/DP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-0.302 **</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-0.142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0.436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AD/DP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0.088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0.237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0.144</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0.072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latin typeface="Cambria" pitchFamily="18" charset="0"/>
                          <a:ea typeface="Calibri"/>
                          <a:cs typeface="Times New Roman"/>
                        </a:rPr>
                        <a:t>0.220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latin typeface="Cambria" pitchFamily="18" charset="0"/>
                          <a:ea typeface="Calibri"/>
                          <a:cs typeface="Times New Roman"/>
                        </a:rPr>
                        <a:t>0.043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latin typeface="Cambria" pitchFamily="18" charset="0"/>
                          <a:ea typeface="Calibri"/>
                          <a:cs typeface="Times New Roman"/>
                        </a:rPr>
                        <a:t>0.146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latin typeface="Cambria" pitchFamily="18" charset="0"/>
                          <a:ea typeface="Calibri"/>
                          <a:cs typeface="Times New Roman"/>
                        </a:rPr>
                        <a:t>0.228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27"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3079993"/>
            <a:ext cx="3744416" cy="2232054"/>
          </a:xfrm>
          <a:prstGeom prst="rect">
            <a:avLst/>
          </a:prstGeom>
          <a:noFill/>
          <a:ln w="9525">
            <a:noFill/>
            <a:miter lim="800000"/>
            <a:headEnd/>
            <a:tailEnd/>
          </a:ln>
          <a:effectLst/>
        </p:spPr>
      </p:pic>
      <p:pic>
        <p:nvPicPr>
          <p:cNvPr id="52" name="Picture 6"/>
          <p:cNvPicPr>
            <a:picLocks noChangeAspect="1" noChangeArrowheads="1"/>
          </p:cNvPicPr>
          <p:nvPr/>
        </p:nvPicPr>
        <p:blipFill>
          <a:blip r:embed="rId4" cstate="print">
            <a:clrChange>
              <a:clrFrom>
                <a:srgbClr val="FFFFFF"/>
              </a:clrFrom>
              <a:clrTo>
                <a:srgbClr val="FFFFFF">
                  <a:alpha val="0"/>
                </a:srgbClr>
              </a:clrTo>
            </a:clrChange>
          </a:blip>
          <a:srcRect l="16464" t="17644" r="16464" b="17644"/>
          <a:stretch>
            <a:fillRect/>
          </a:stretch>
        </p:blipFill>
        <p:spPr bwMode="auto">
          <a:xfrm>
            <a:off x="6660232" y="3664921"/>
            <a:ext cx="1399503" cy="1260000"/>
          </a:xfrm>
          <a:prstGeom prst="rect">
            <a:avLst/>
          </a:prstGeom>
          <a:noFill/>
          <a:ln w="9525">
            <a:noFill/>
            <a:miter lim="800000"/>
            <a:headEnd/>
            <a:tailEnd/>
          </a:ln>
          <a:effectLst/>
        </p:spPr>
      </p:pic>
      <p:pic>
        <p:nvPicPr>
          <p:cNvPr id="53" name="Picture 5"/>
          <p:cNvPicPr>
            <a:picLocks noChangeAspect="1" noChangeArrowheads="1"/>
          </p:cNvPicPr>
          <p:nvPr/>
        </p:nvPicPr>
        <p:blipFill>
          <a:blip r:embed="rId5" cstate="print">
            <a:clrChange>
              <a:clrFrom>
                <a:srgbClr val="FFFFFF"/>
              </a:clrFrom>
              <a:clrTo>
                <a:srgbClr val="FFFFFF">
                  <a:alpha val="0"/>
                </a:srgbClr>
              </a:clrTo>
            </a:clrChange>
          </a:blip>
          <a:srcRect l="16464" t="17644" r="16464" b="17644"/>
          <a:stretch>
            <a:fillRect/>
          </a:stretch>
        </p:blipFill>
        <p:spPr bwMode="auto">
          <a:xfrm>
            <a:off x="6628926" y="3592913"/>
            <a:ext cx="1399458" cy="1260000"/>
          </a:xfrm>
          <a:prstGeom prst="rect">
            <a:avLst/>
          </a:prstGeom>
          <a:noFill/>
          <a:ln w="9525">
            <a:noFill/>
            <a:miter lim="800000"/>
            <a:headEnd/>
            <a:tailEnd/>
          </a:ln>
          <a:effectLst/>
        </p:spPr>
      </p:pic>
      <p:sp>
        <p:nvSpPr>
          <p:cNvPr id="63" name="Ellipse 62"/>
          <p:cNvSpPr>
            <a:spLocks noChangeAspect="1"/>
          </p:cNvSpPr>
          <p:nvPr/>
        </p:nvSpPr>
        <p:spPr>
          <a:xfrm>
            <a:off x="7007915" y="5719658"/>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64" name="Gerade Verbindung 63"/>
          <p:cNvCxnSpPr>
            <a:stCxn id="63" idx="2"/>
            <a:endCxn id="63" idx="6"/>
          </p:cNvCxnSpPr>
          <p:nvPr/>
        </p:nvCxnSpPr>
        <p:spPr>
          <a:xfrm>
            <a:off x="7007915" y="6092014"/>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 Verbindung 64"/>
          <p:cNvCxnSpPr>
            <a:stCxn id="63" idx="0"/>
            <a:endCxn id="63" idx="4"/>
          </p:cNvCxnSpPr>
          <p:nvPr/>
        </p:nvCxnSpPr>
        <p:spPr>
          <a:xfrm>
            <a:off x="7380312" y="5719658"/>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 Verbindung 65"/>
          <p:cNvCxnSpPr>
            <a:stCxn id="63" idx="1"/>
            <a:endCxn id="63" idx="5"/>
          </p:cNvCxnSpPr>
          <p:nvPr/>
        </p:nvCxnSpPr>
        <p:spPr>
          <a:xfrm>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Gerade Verbindung 66"/>
          <p:cNvCxnSpPr>
            <a:stCxn id="63" idx="3"/>
            <a:endCxn id="63" idx="7"/>
          </p:cNvCxnSpPr>
          <p:nvPr/>
        </p:nvCxnSpPr>
        <p:spPr>
          <a:xfrm flipV="1">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8" name="Textfeld 67"/>
          <p:cNvSpPr txBox="1"/>
          <p:nvPr/>
        </p:nvSpPr>
        <p:spPr>
          <a:xfrm>
            <a:off x="6352333" y="5960313"/>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69" name="Textfeld 68"/>
          <p:cNvSpPr txBox="1"/>
          <p:nvPr/>
        </p:nvSpPr>
        <p:spPr>
          <a:xfrm>
            <a:off x="6960621" y="5456257"/>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70" name="Textfeld 69"/>
          <p:cNvSpPr txBox="1"/>
          <p:nvPr/>
        </p:nvSpPr>
        <p:spPr>
          <a:xfrm>
            <a:off x="7616885" y="5672281"/>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71" name="Textfeld 70"/>
          <p:cNvSpPr txBox="1"/>
          <p:nvPr/>
        </p:nvSpPr>
        <p:spPr>
          <a:xfrm>
            <a:off x="6752789" y="5672281"/>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72" name="Textfeld 71"/>
          <p:cNvSpPr txBox="1"/>
          <p:nvPr/>
        </p:nvSpPr>
        <p:spPr>
          <a:xfrm>
            <a:off x="7616885" y="6248345"/>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73" name="Textfeld 72"/>
          <p:cNvSpPr txBox="1"/>
          <p:nvPr/>
        </p:nvSpPr>
        <p:spPr>
          <a:xfrm>
            <a:off x="6752789" y="6248345"/>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83" name="Richtungspfeil 82"/>
          <p:cNvSpPr/>
          <p:nvPr/>
        </p:nvSpPr>
        <p:spPr>
          <a:xfrm>
            <a:off x="5868144" y="1124744"/>
            <a:ext cx="1584177" cy="288032"/>
          </a:xfrm>
          <a:prstGeom prst="homePlate">
            <a:avLst/>
          </a:prstGeom>
          <a:solidFill>
            <a:srgbClr val="006699">
              <a:alpha val="34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4" name="Eingekerbter Richtungspfeil 83"/>
          <p:cNvSpPr/>
          <p:nvPr/>
        </p:nvSpPr>
        <p:spPr>
          <a:xfrm>
            <a:off x="7250015" y="1124744"/>
            <a:ext cx="1570458"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5" name="Textfeld 84"/>
          <p:cNvSpPr txBox="1"/>
          <p:nvPr/>
        </p:nvSpPr>
        <p:spPr>
          <a:xfrm>
            <a:off x="6156177" y="1104999"/>
            <a:ext cx="792088" cy="307777"/>
          </a:xfrm>
          <a:prstGeom prst="rect">
            <a:avLst/>
          </a:prstGeom>
          <a:noFill/>
        </p:spPr>
        <p:txBody>
          <a:bodyPr wrap="square" rtlCol="0">
            <a:spAutoFit/>
          </a:bodyPr>
          <a:lstStyle/>
          <a:p>
            <a:r>
              <a:rPr lang="en-US" sz="1400" dirty="0" smtClean="0">
                <a:latin typeface="Cambria" pitchFamily="18" charset="0"/>
              </a:rPr>
              <a:t>Phase 1</a:t>
            </a:r>
            <a:endParaRPr lang="en-US" sz="1400" dirty="0">
              <a:latin typeface="Cambria" pitchFamily="18" charset="0"/>
            </a:endParaRPr>
          </a:p>
        </p:txBody>
      </p:sp>
      <p:sp>
        <p:nvSpPr>
          <p:cNvPr id="86" name="Textfeld 85"/>
          <p:cNvSpPr txBox="1"/>
          <p:nvPr/>
        </p:nvSpPr>
        <p:spPr>
          <a:xfrm>
            <a:off x="7668345" y="1104999"/>
            <a:ext cx="792088" cy="307777"/>
          </a:xfrm>
          <a:prstGeom prst="rect">
            <a:avLst/>
          </a:prstGeom>
          <a:noFill/>
        </p:spPr>
        <p:txBody>
          <a:bodyPr wrap="square" rtlCol="0">
            <a:spAutoFit/>
          </a:bodyPr>
          <a:lstStyle/>
          <a:p>
            <a:r>
              <a:rPr lang="en-US" sz="1400" dirty="0" smtClean="0">
                <a:latin typeface="Cambria" pitchFamily="18" charset="0"/>
              </a:rPr>
              <a:t>Phase 2</a:t>
            </a:r>
            <a:endParaRPr lang="en-US" sz="1400" dirty="0">
              <a:latin typeface="Cambria" pitchFamily="18" charset="0"/>
            </a:endParaRPr>
          </a:p>
        </p:txBody>
      </p:sp>
      <p:sp>
        <p:nvSpPr>
          <p:cNvPr id="87" name="Textfeld 86"/>
          <p:cNvSpPr txBox="1"/>
          <p:nvPr/>
        </p:nvSpPr>
        <p:spPr>
          <a:xfrm>
            <a:off x="5940153" y="1393031"/>
            <a:ext cx="1296144" cy="307777"/>
          </a:xfrm>
          <a:prstGeom prst="rect">
            <a:avLst/>
          </a:prstGeom>
          <a:noFill/>
        </p:spPr>
        <p:txBody>
          <a:bodyPr wrap="square" rtlCol="0">
            <a:spAutoFit/>
          </a:bodyPr>
          <a:lstStyle/>
          <a:p>
            <a:pPr algn="ctr"/>
            <a:r>
              <a:rPr lang="en-US" sz="1400" dirty="0" smtClean="0">
                <a:latin typeface="Cambria" pitchFamily="18" charset="0"/>
              </a:rPr>
              <a:t>Initiation</a:t>
            </a:r>
            <a:endParaRPr lang="en-US" sz="1400" dirty="0">
              <a:latin typeface="Cambria" pitchFamily="18" charset="0"/>
            </a:endParaRPr>
          </a:p>
        </p:txBody>
      </p:sp>
      <p:sp>
        <p:nvSpPr>
          <p:cNvPr id="88" name="Textfeld 87"/>
          <p:cNvSpPr txBox="1"/>
          <p:nvPr/>
        </p:nvSpPr>
        <p:spPr>
          <a:xfrm>
            <a:off x="7308305" y="1393031"/>
            <a:ext cx="1512168" cy="307777"/>
          </a:xfrm>
          <a:prstGeom prst="rect">
            <a:avLst/>
          </a:prstGeom>
          <a:noFill/>
        </p:spPr>
        <p:txBody>
          <a:bodyPr wrap="square" rtlCol="0">
            <a:spAutoFit/>
          </a:bodyPr>
          <a:lstStyle/>
          <a:p>
            <a:pPr algn="ctr"/>
            <a:r>
              <a:rPr lang="en-US" sz="1400" dirty="0" smtClean="0">
                <a:latin typeface="Cambria" pitchFamily="18" charset="0"/>
              </a:rPr>
              <a:t>Problem Solving</a:t>
            </a:r>
            <a:endParaRPr lang="en-US" sz="1400" dirty="0">
              <a:latin typeface="Cambria" pitchFamily="18" charset="0"/>
            </a:endParaRPr>
          </a:p>
        </p:txBody>
      </p:sp>
      <p:sp>
        <p:nvSpPr>
          <p:cNvPr id="98" name="Rechteck 97"/>
          <p:cNvSpPr/>
          <p:nvPr/>
        </p:nvSpPr>
        <p:spPr>
          <a:xfrm>
            <a:off x="5940153"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t-1</a:t>
            </a:r>
            <a:endParaRPr lang="en-US" sz="1200" baseline="-25000" dirty="0">
              <a:latin typeface="Cambria" pitchFamily="18" charset="0"/>
            </a:endParaRPr>
          </a:p>
        </p:txBody>
      </p:sp>
      <p:sp>
        <p:nvSpPr>
          <p:cNvPr id="99" name="Rechteck 98"/>
          <p:cNvSpPr/>
          <p:nvPr/>
        </p:nvSpPr>
        <p:spPr>
          <a:xfrm>
            <a:off x="5940153"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t-1</a:t>
            </a:r>
            <a:endParaRPr lang="en-US" sz="1200" baseline="-25000" dirty="0">
              <a:latin typeface="Cambria" pitchFamily="18" charset="0"/>
            </a:endParaRPr>
          </a:p>
        </p:txBody>
      </p:sp>
      <p:sp>
        <p:nvSpPr>
          <p:cNvPr id="100" name="Rechteck 99"/>
          <p:cNvSpPr/>
          <p:nvPr/>
        </p:nvSpPr>
        <p:spPr>
          <a:xfrm>
            <a:off x="7812360"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01" name="Rechteck 100"/>
          <p:cNvSpPr/>
          <p:nvPr/>
        </p:nvSpPr>
        <p:spPr>
          <a:xfrm>
            <a:off x="7812360"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102" name="Gerade Verbindung mit Pfeil 101"/>
          <p:cNvCxnSpPr>
            <a:stCxn id="98" idx="3"/>
            <a:endCxn id="100" idx="1"/>
          </p:cNvCxnSpPr>
          <p:nvPr/>
        </p:nvCxnSpPr>
        <p:spPr>
          <a:xfrm>
            <a:off x="6948265" y="1988840"/>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3" name="Gerade Verbindung mit Pfeil 102"/>
          <p:cNvCxnSpPr>
            <a:stCxn id="99" idx="3"/>
            <a:endCxn id="101" idx="1"/>
          </p:cNvCxnSpPr>
          <p:nvPr/>
        </p:nvCxnSpPr>
        <p:spPr>
          <a:xfrm>
            <a:off x="6948265" y="2420888"/>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a:stCxn id="99" idx="3"/>
            <a:endCxn id="100" idx="1"/>
          </p:cNvCxnSpPr>
          <p:nvPr/>
        </p:nvCxnSpPr>
        <p:spPr>
          <a:xfrm flipV="1">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Gerade Verbindung mit Pfeil 104"/>
          <p:cNvCxnSpPr>
            <a:stCxn id="98" idx="3"/>
            <a:endCxn id="101" idx="1"/>
          </p:cNvCxnSpPr>
          <p:nvPr/>
        </p:nvCxnSpPr>
        <p:spPr>
          <a:xfrm>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6" name="Gekrümmte Verbindung 105"/>
          <p:cNvCxnSpPr>
            <a:stCxn id="98" idx="1"/>
            <a:endCxn id="99" idx="1"/>
          </p:cNvCxnSpPr>
          <p:nvPr/>
        </p:nvCxnSpPr>
        <p:spPr>
          <a:xfrm rot="10800000" flipV="1">
            <a:off x="5940153" y="1988840"/>
            <a:ext cx="12700" cy="432048"/>
          </a:xfrm>
          <a:prstGeom prst="curvedConnector3">
            <a:avLst>
              <a:gd name="adj1" fmla="val 1800000"/>
            </a:avLst>
          </a:prstGeom>
          <a:ln>
            <a:solidFill>
              <a:schemeClr val="tx1"/>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188640"/>
            <a:ext cx="7705228" cy="504825"/>
          </a:xfrm>
        </p:spPr>
        <p:txBody>
          <a:bodyPr>
            <a:normAutofit fontScale="90000"/>
          </a:bodyPr>
          <a:lstStyle/>
          <a:p>
            <a:r>
              <a:rPr lang="en-US" dirty="0" smtClean="0"/>
              <a:t>Results: Actor and Partner Effects of Affective Expressions between Phases – Successful Negotiations</a:t>
            </a:r>
            <a:endParaRPr lang="en-US" dirty="0"/>
          </a:p>
        </p:txBody>
      </p:sp>
      <p:graphicFrame>
        <p:nvGraphicFramePr>
          <p:cNvPr id="33" name="Tabelle 32"/>
          <p:cNvGraphicFramePr>
            <a:graphicFrameLocks noGrp="1"/>
          </p:cNvGraphicFramePr>
          <p:nvPr/>
        </p:nvGraphicFramePr>
        <p:xfrm>
          <a:off x="467544" y="836712"/>
          <a:ext cx="4896176" cy="5669280"/>
        </p:xfrm>
        <a:graphic>
          <a:graphicData uri="http://schemas.openxmlformats.org/drawingml/2006/table">
            <a:tbl>
              <a:tblPr firstRow="1" bandRow="1">
                <a:tableStyleId>{5940675A-B579-460E-94D1-54222C63F5DA}</a:tableStyleId>
              </a:tblPr>
              <a:tblGrid>
                <a:gridCol w="1584176"/>
                <a:gridCol w="828000"/>
                <a:gridCol w="828000"/>
                <a:gridCol w="828000"/>
                <a:gridCol w="828000"/>
              </a:tblGrid>
              <a:tr h="25200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5. APIMs (Actor-Partner Interdependence Models)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rgbClr val="00FF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rgbClr val="00FF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Valence (phase 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solidFill>
                        <a:srgbClr val="00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Activation (phase 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28575" cap="flat" cmpd="sng" algn="ctr">
                      <a:solidFill>
                        <a:srgbClr val="00FF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9</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1" noProof="0" dirty="0" smtClean="0">
                          <a:latin typeface="Cambria" pitchFamily="18" charset="0"/>
                        </a:rPr>
                        <a:t>Model 10</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11</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12</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noProof="0" dirty="0" smtClean="0">
                          <a:latin typeface="Cambria" pitchFamily="18" charset="0"/>
                        </a:rPr>
                        <a:t>Predictors (phase 2)</a:t>
                      </a:r>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AT" sz="1000" b="0" baseline="0" noProof="0" dirty="0" smtClean="0">
                          <a:noFill/>
                          <a:latin typeface="Cambria" pitchFamily="18" charset="0"/>
                          <a:cs typeface="Times New Roman"/>
                        </a:rPr>
                        <a:t> </a:t>
                      </a:r>
                      <a:r>
                        <a:rPr lang="en-US" sz="1000" b="0" noProof="0" dirty="0" smtClean="0">
                          <a:latin typeface="Cambria" pitchFamily="18" charset="0"/>
                        </a:rPr>
                        <a:t>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0.301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0.164</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-0.460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0.062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-0.172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0.045</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-0.261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0.204</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-0.056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Valence</a:t>
                      </a:r>
                      <a:r>
                        <a:rPr lang="en-US" sz="1000" b="0" baseline="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0.378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-0.004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0.038</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r>
                        <a:rPr lang="en-US" sz="1000" b="0" dirty="0" smtClean="0">
                          <a:latin typeface="Cambria" pitchFamily="18" charset="0"/>
                        </a:rPr>
                        <a:t>Valence (partner)</a:t>
                      </a:r>
                      <a:endParaRPr lang="en-US" sz="1000" b="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-0.025</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0.058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0.235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-0.169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noProof="0" dirty="0" smtClean="0">
                          <a:latin typeface="Cambria" pitchFamily="18" charset="0"/>
                        </a:rPr>
                        <a:t>Activation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0.070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0.293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Activation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-0.150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-0.003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0.252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-0.196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0.188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0.135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0.146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0.118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AP/DD (phase 3)</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AD/DP (phase 3)</a:t>
                      </a: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14</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15</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16</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latin typeface="Cambria" pitchFamily="18" charset="0"/>
                        </a:rPr>
                        <a:t>Predictors (phase 2)</a:t>
                      </a: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-0.024</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-0.025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-0.212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-0.448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-0.075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0.205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-0.225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0.110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0.143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AP/DD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0.341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0.207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AP/DD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-0.160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0.329</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AD/DP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-0.075</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0.331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0.097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AD/DP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-0.056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0.067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0.316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0.142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0.108</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0.107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pic>
        <p:nvPicPr>
          <p:cNvPr id="28"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3079993"/>
            <a:ext cx="3744416" cy="2232054"/>
          </a:xfrm>
          <a:prstGeom prst="rect">
            <a:avLst/>
          </a:prstGeom>
          <a:noFill/>
          <a:ln w="9525">
            <a:noFill/>
            <a:miter lim="800000"/>
            <a:headEnd/>
            <a:tailEnd/>
          </a:ln>
          <a:effectLst/>
        </p:spPr>
      </p:pic>
      <p:pic>
        <p:nvPicPr>
          <p:cNvPr id="29" name="Picture 6"/>
          <p:cNvPicPr>
            <a:picLocks noChangeAspect="1" noChangeArrowheads="1"/>
          </p:cNvPicPr>
          <p:nvPr/>
        </p:nvPicPr>
        <p:blipFill>
          <a:blip r:embed="rId4" cstate="print">
            <a:clrChange>
              <a:clrFrom>
                <a:srgbClr val="FFFFFF"/>
              </a:clrFrom>
              <a:clrTo>
                <a:srgbClr val="FFFFFF">
                  <a:alpha val="0"/>
                </a:srgbClr>
              </a:clrTo>
            </a:clrChange>
          </a:blip>
          <a:srcRect l="16464" t="17644" r="16464" b="17644"/>
          <a:stretch>
            <a:fillRect/>
          </a:stretch>
        </p:blipFill>
        <p:spPr bwMode="auto">
          <a:xfrm>
            <a:off x="6660232" y="3664921"/>
            <a:ext cx="1399503" cy="1260000"/>
          </a:xfrm>
          <a:prstGeom prst="rect">
            <a:avLst/>
          </a:prstGeom>
          <a:noFill/>
          <a:ln w="9525">
            <a:noFill/>
            <a:miter lim="800000"/>
            <a:headEnd/>
            <a:tailEnd/>
          </a:ln>
          <a:effectLst/>
        </p:spPr>
      </p:pic>
      <p:pic>
        <p:nvPicPr>
          <p:cNvPr id="30" name="Picture 5"/>
          <p:cNvPicPr>
            <a:picLocks noChangeAspect="1" noChangeArrowheads="1"/>
          </p:cNvPicPr>
          <p:nvPr/>
        </p:nvPicPr>
        <p:blipFill>
          <a:blip r:embed="rId5" cstate="print">
            <a:clrChange>
              <a:clrFrom>
                <a:srgbClr val="FFFFFF"/>
              </a:clrFrom>
              <a:clrTo>
                <a:srgbClr val="FFFFFF">
                  <a:alpha val="0"/>
                </a:srgbClr>
              </a:clrTo>
            </a:clrChange>
          </a:blip>
          <a:srcRect l="16464" t="17644" r="16464" b="17644"/>
          <a:stretch>
            <a:fillRect/>
          </a:stretch>
        </p:blipFill>
        <p:spPr bwMode="auto">
          <a:xfrm>
            <a:off x="6628926" y="3592913"/>
            <a:ext cx="1399458" cy="1260000"/>
          </a:xfrm>
          <a:prstGeom prst="rect">
            <a:avLst/>
          </a:prstGeom>
          <a:noFill/>
          <a:ln w="9525">
            <a:noFill/>
            <a:miter lim="800000"/>
            <a:headEnd/>
            <a:tailEnd/>
          </a:ln>
          <a:effectLst/>
        </p:spPr>
      </p:pic>
      <p:sp>
        <p:nvSpPr>
          <p:cNvPr id="31" name="Ellipse 30"/>
          <p:cNvSpPr>
            <a:spLocks noChangeAspect="1"/>
          </p:cNvSpPr>
          <p:nvPr/>
        </p:nvSpPr>
        <p:spPr>
          <a:xfrm>
            <a:off x="7007915" y="5719658"/>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32" name="Gerade Verbindung 31"/>
          <p:cNvCxnSpPr>
            <a:stCxn id="31" idx="2"/>
            <a:endCxn id="31" idx="6"/>
          </p:cNvCxnSpPr>
          <p:nvPr/>
        </p:nvCxnSpPr>
        <p:spPr>
          <a:xfrm>
            <a:off x="7007915" y="6092014"/>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Gerade Verbindung 33"/>
          <p:cNvCxnSpPr>
            <a:stCxn id="31" idx="0"/>
            <a:endCxn id="31" idx="4"/>
          </p:cNvCxnSpPr>
          <p:nvPr/>
        </p:nvCxnSpPr>
        <p:spPr>
          <a:xfrm>
            <a:off x="7380312" y="5719658"/>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Gerade Verbindung 34"/>
          <p:cNvCxnSpPr>
            <a:stCxn id="31" idx="1"/>
            <a:endCxn id="31" idx="5"/>
          </p:cNvCxnSpPr>
          <p:nvPr/>
        </p:nvCxnSpPr>
        <p:spPr>
          <a:xfrm>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 name="Gerade Verbindung 35"/>
          <p:cNvCxnSpPr>
            <a:stCxn id="31" idx="3"/>
            <a:endCxn id="31" idx="7"/>
          </p:cNvCxnSpPr>
          <p:nvPr/>
        </p:nvCxnSpPr>
        <p:spPr>
          <a:xfrm flipV="1">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37" name="Textfeld 36"/>
          <p:cNvSpPr txBox="1"/>
          <p:nvPr/>
        </p:nvSpPr>
        <p:spPr>
          <a:xfrm>
            <a:off x="6352333" y="5960313"/>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38" name="Textfeld 37"/>
          <p:cNvSpPr txBox="1"/>
          <p:nvPr/>
        </p:nvSpPr>
        <p:spPr>
          <a:xfrm>
            <a:off x="6960621" y="5456257"/>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39" name="Textfeld 38"/>
          <p:cNvSpPr txBox="1"/>
          <p:nvPr/>
        </p:nvSpPr>
        <p:spPr>
          <a:xfrm>
            <a:off x="7616885" y="5672281"/>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40" name="Textfeld 39"/>
          <p:cNvSpPr txBox="1"/>
          <p:nvPr/>
        </p:nvSpPr>
        <p:spPr>
          <a:xfrm>
            <a:off x="6752789" y="5672281"/>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41" name="Textfeld 40"/>
          <p:cNvSpPr txBox="1"/>
          <p:nvPr/>
        </p:nvSpPr>
        <p:spPr>
          <a:xfrm>
            <a:off x="7616885" y="6248345"/>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42" name="Textfeld 41"/>
          <p:cNvSpPr txBox="1"/>
          <p:nvPr/>
        </p:nvSpPr>
        <p:spPr>
          <a:xfrm>
            <a:off x="6752789" y="6248345"/>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80" name="Eingekerbter Richtungspfeil 79"/>
          <p:cNvSpPr/>
          <p:nvPr/>
        </p:nvSpPr>
        <p:spPr>
          <a:xfrm>
            <a:off x="5868144" y="1124744"/>
            <a:ext cx="1570458"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1" name="Eingekerbter Richtungspfeil 80"/>
          <p:cNvSpPr/>
          <p:nvPr/>
        </p:nvSpPr>
        <p:spPr>
          <a:xfrm>
            <a:off x="7294586" y="1124744"/>
            <a:ext cx="1368152" cy="288032"/>
          </a:xfrm>
          <a:prstGeom prst="chevron">
            <a:avLst/>
          </a:prstGeom>
          <a:solidFill>
            <a:srgbClr val="0066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2" name="Textfeld 81"/>
          <p:cNvSpPr txBox="1"/>
          <p:nvPr/>
        </p:nvSpPr>
        <p:spPr>
          <a:xfrm>
            <a:off x="6286474" y="1104999"/>
            <a:ext cx="792088" cy="307777"/>
          </a:xfrm>
          <a:prstGeom prst="rect">
            <a:avLst/>
          </a:prstGeom>
          <a:noFill/>
        </p:spPr>
        <p:txBody>
          <a:bodyPr wrap="square" rtlCol="0">
            <a:spAutoFit/>
          </a:bodyPr>
          <a:lstStyle/>
          <a:p>
            <a:r>
              <a:rPr lang="en-US" sz="1400" dirty="0" smtClean="0">
                <a:latin typeface="Cambria" pitchFamily="18" charset="0"/>
              </a:rPr>
              <a:t>Phase 2</a:t>
            </a:r>
            <a:endParaRPr lang="en-US" sz="1400" dirty="0">
              <a:latin typeface="Cambria" pitchFamily="18" charset="0"/>
            </a:endParaRPr>
          </a:p>
        </p:txBody>
      </p:sp>
      <p:sp>
        <p:nvSpPr>
          <p:cNvPr id="83" name="Textfeld 82"/>
          <p:cNvSpPr txBox="1"/>
          <p:nvPr/>
        </p:nvSpPr>
        <p:spPr>
          <a:xfrm>
            <a:off x="7582618" y="1104999"/>
            <a:ext cx="792088" cy="307777"/>
          </a:xfrm>
          <a:prstGeom prst="rect">
            <a:avLst/>
          </a:prstGeom>
          <a:noFill/>
        </p:spPr>
        <p:txBody>
          <a:bodyPr wrap="square" rtlCol="0">
            <a:spAutoFit/>
          </a:bodyPr>
          <a:lstStyle/>
          <a:p>
            <a:r>
              <a:rPr lang="en-US" sz="1400" dirty="0" smtClean="0">
                <a:latin typeface="Cambria" pitchFamily="18" charset="0"/>
              </a:rPr>
              <a:t>Phase 3</a:t>
            </a:r>
            <a:endParaRPr lang="en-US" sz="1400" dirty="0">
              <a:latin typeface="Cambria" pitchFamily="18" charset="0"/>
            </a:endParaRPr>
          </a:p>
        </p:txBody>
      </p:sp>
      <p:sp>
        <p:nvSpPr>
          <p:cNvPr id="84" name="Textfeld 83"/>
          <p:cNvSpPr txBox="1"/>
          <p:nvPr/>
        </p:nvSpPr>
        <p:spPr>
          <a:xfrm>
            <a:off x="5926434" y="1393031"/>
            <a:ext cx="1512168" cy="307777"/>
          </a:xfrm>
          <a:prstGeom prst="rect">
            <a:avLst/>
          </a:prstGeom>
          <a:noFill/>
        </p:spPr>
        <p:txBody>
          <a:bodyPr wrap="square" rtlCol="0">
            <a:spAutoFit/>
          </a:bodyPr>
          <a:lstStyle/>
          <a:p>
            <a:pPr algn="ctr"/>
            <a:r>
              <a:rPr lang="en-US" sz="1400" dirty="0" smtClean="0">
                <a:latin typeface="Cambria" pitchFamily="18" charset="0"/>
              </a:rPr>
              <a:t>Problem Solving</a:t>
            </a:r>
            <a:endParaRPr lang="en-US" sz="1400" dirty="0">
              <a:latin typeface="Cambria" pitchFamily="18" charset="0"/>
            </a:endParaRPr>
          </a:p>
        </p:txBody>
      </p:sp>
      <p:sp>
        <p:nvSpPr>
          <p:cNvPr id="85" name="Textfeld 84"/>
          <p:cNvSpPr txBox="1"/>
          <p:nvPr/>
        </p:nvSpPr>
        <p:spPr>
          <a:xfrm>
            <a:off x="7294586" y="1393031"/>
            <a:ext cx="1403648" cy="307777"/>
          </a:xfrm>
          <a:prstGeom prst="rect">
            <a:avLst/>
          </a:prstGeom>
          <a:noFill/>
        </p:spPr>
        <p:txBody>
          <a:bodyPr wrap="square" rtlCol="0">
            <a:spAutoFit/>
          </a:bodyPr>
          <a:lstStyle/>
          <a:p>
            <a:pPr algn="ctr"/>
            <a:r>
              <a:rPr lang="en-US" sz="1400" dirty="0" smtClean="0">
                <a:latin typeface="Cambria" pitchFamily="18" charset="0"/>
              </a:rPr>
              <a:t>Resolution</a:t>
            </a:r>
            <a:endParaRPr lang="en-US" sz="1400" dirty="0">
              <a:latin typeface="Cambria" pitchFamily="18" charset="0"/>
            </a:endParaRPr>
          </a:p>
        </p:txBody>
      </p:sp>
      <p:sp>
        <p:nvSpPr>
          <p:cNvPr id="86" name="Rechteck 85"/>
          <p:cNvSpPr/>
          <p:nvPr/>
        </p:nvSpPr>
        <p:spPr>
          <a:xfrm>
            <a:off x="5940153"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t-1</a:t>
            </a:r>
            <a:endParaRPr lang="en-US" sz="1200" baseline="-25000" dirty="0">
              <a:latin typeface="Cambria" pitchFamily="18" charset="0"/>
            </a:endParaRPr>
          </a:p>
        </p:txBody>
      </p:sp>
      <p:sp>
        <p:nvSpPr>
          <p:cNvPr id="87" name="Rechteck 86"/>
          <p:cNvSpPr/>
          <p:nvPr/>
        </p:nvSpPr>
        <p:spPr>
          <a:xfrm>
            <a:off x="5940153"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t-1</a:t>
            </a:r>
            <a:endParaRPr lang="en-US" sz="1200" baseline="-25000" dirty="0">
              <a:latin typeface="Cambria" pitchFamily="18" charset="0"/>
            </a:endParaRPr>
          </a:p>
        </p:txBody>
      </p:sp>
      <p:sp>
        <p:nvSpPr>
          <p:cNvPr id="88" name="Rechteck 87"/>
          <p:cNvSpPr/>
          <p:nvPr/>
        </p:nvSpPr>
        <p:spPr>
          <a:xfrm>
            <a:off x="7812360"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89" name="Rechteck 88"/>
          <p:cNvSpPr/>
          <p:nvPr/>
        </p:nvSpPr>
        <p:spPr>
          <a:xfrm>
            <a:off x="7812360"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90" name="Gerade Verbindung mit Pfeil 89"/>
          <p:cNvCxnSpPr>
            <a:stCxn id="86" idx="3"/>
            <a:endCxn id="88" idx="1"/>
          </p:cNvCxnSpPr>
          <p:nvPr/>
        </p:nvCxnSpPr>
        <p:spPr>
          <a:xfrm>
            <a:off x="6948265" y="1988840"/>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1" name="Gerade Verbindung mit Pfeil 90"/>
          <p:cNvCxnSpPr>
            <a:stCxn id="87" idx="3"/>
            <a:endCxn id="89" idx="1"/>
          </p:cNvCxnSpPr>
          <p:nvPr/>
        </p:nvCxnSpPr>
        <p:spPr>
          <a:xfrm>
            <a:off x="6948265" y="2420888"/>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92" name="Gerade Verbindung mit Pfeil 91"/>
          <p:cNvCxnSpPr>
            <a:stCxn id="87" idx="3"/>
            <a:endCxn id="88" idx="1"/>
          </p:cNvCxnSpPr>
          <p:nvPr/>
        </p:nvCxnSpPr>
        <p:spPr>
          <a:xfrm flipV="1">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93" name="Gerade Verbindung mit Pfeil 92"/>
          <p:cNvCxnSpPr>
            <a:stCxn id="86" idx="3"/>
            <a:endCxn id="89" idx="1"/>
          </p:cNvCxnSpPr>
          <p:nvPr/>
        </p:nvCxnSpPr>
        <p:spPr>
          <a:xfrm>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94" name="Gekrümmte Verbindung 93"/>
          <p:cNvCxnSpPr>
            <a:stCxn id="86" idx="1"/>
            <a:endCxn id="87" idx="1"/>
          </p:cNvCxnSpPr>
          <p:nvPr/>
        </p:nvCxnSpPr>
        <p:spPr>
          <a:xfrm rot="10800000" flipV="1">
            <a:off x="5940153" y="1988840"/>
            <a:ext cx="12700" cy="432048"/>
          </a:xfrm>
          <a:prstGeom prst="curvedConnector3">
            <a:avLst>
              <a:gd name="adj1" fmla="val 1800000"/>
            </a:avLst>
          </a:prstGeom>
          <a:ln>
            <a:solidFill>
              <a:schemeClr val="tx1"/>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188640"/>
            <a:ext cx="7705228" cy="504825"/>
          </a:xfrm>
        </p:spPr>
        <p:txBody>
          <a:bodyPr>
            <a:normAutofit fontScale="90000"/>
          </a:bodyPr>
          <a:lstStyle/>
          <a:p>
            <a:r>
              <a:rPr lang="en-US" dirty="0" smtClean="0"/>
              <a:t>Results: Actor and Partner Effects of Affective Expressions between Phases – Successful Negotiations</a:t>
            </a:r>
            <a:endParaRPr lang="en-US" dirty="0"/>
          </a:p>
        </p:txBody>
      </p:sp>
      <p:graphicFrame>
        <p:nvGraphicFramePr>
          <p:cNvPr id="33" name="Tabelle 32"/>
          <p:cNvGraphicFramePr>
            <a:graphicFrameLocks noGrp="1"/>
          </p:cNvGraphicFramePr>
          <p:nvPr/>
        </p:nvGraphicFramePr>
        <p:xfrm>
          <a:off x="467544" y="836712"/>
          <a:ext cx="4896176" cy="5669280"/>
        </p:xfrm>
        <a:graphic>
          <a:graphicData uri="http://schemas.openxmlformats.org/drawingml/2006/table">
            <a:tbl>
              <a:tblPr firstRow="1" bandRow="1">
                <a:tableStyleId>{5940675A-B579-460E-94D1-54222C63F5DA}</a:tableStyleId>
              </a:tblPr>
              <a:tblGrid>
                <a:gridCol w="1584176"/>
                <a:gridCol w="828000"/>
                <a:gridCol w="828000"/>
                <a:gridCol w="828000"/>
                <a:gridCol w="828000"/>
              </a:tblGrid>
              <a:tr h="25200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6. </a:t>
                      </a:r>
                      <a:r>
                        <a:rPr lang="en-US" sz="1400" b="1" noProof="0" dirty="0" smtClean="0">
                          <a:solidFill>
                            <a:schemeClr val="tx1"/>
                          </a:solidFill>
                          <a:latin typeface="Cambria" pitchFamily="18" charset="0"/>
                        </a:rPr>
                        <a:t>APIMs</a:t>
                      </a:r>
                      <a:r>
                        <a:rPr lang="en-US" sz="1400" b="1" noProof="0" dirty="0" smtClean="0">
                          <a:latin typeface="Cambria" pitchFamily="18" charset="0"/>
                        </a:rPr>
                        <a:t> (Actor-Partner Interdependence Models)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Valence (phase 2)</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Activation (phase 2)</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17</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1" noProof="0" dirty="0" smtClean="0">
                          <a:latin typeface="Cambria" pitchFamily="18" charset="0"/>
                        </a:rPr>
                        <a:t>Model 18</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19</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20</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noProof="0" dirty="0" smtClean="0">
                          <a:latin typeface="Cambria" pitchFamily="18" charset="0"/>
                        </a:rPr>
                        <a:t>Predictors (phase 1)</a:t>
                      </a:r>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AT" sz="1000" b="0" baseline="0" noProof="0" dirty="0" smtClean="0">
                          <a:noFill/>
                          <a:latin typeface="Cambria" pitchFamily="18" charset="0"/>
                          <a:cs typeface="Times New Roman"/>
                        </a:rPr>
                        <a:t> </a:t>
                      </a:r>
                      <a:r>
                        <a:rPr lang="en-US" sz="1000" b="0" noProof="0" dirty="0" smtClean="0">
                          <a:latin typeface="Cambria" pitchFamily="18" charset="0"/>
                        </a:rPr>
                        <a:t>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-0.188 **</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a:solidFill>
                            <a:srgbClr val="000000"/>
                          </a:solidFill>
                          <a:latin typeface="Cambria" pitchFamily="18" charset="0"/>
                          <a:ea typeface="Calibri"/>
                          <a:cs typeface="Times New Roman"/>
                        </a:rPr>
                        <a:t>-0.039</a:t>
                      </a:r>
                      <a:endParaRPr lang="de-AT" sz="100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0.241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0.213</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0.023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-0.186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-0.119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0.018</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0.070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Valence</a:t>
                      </a:r>
                      <a:r>
                        <a:rPr lang="en-US" sz="1000" b="0" baseline="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0.285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a:solidFill>
                            <a:srgbClr val="000000"/>
                          </a:solidFill>
                          <a:latin typeface="Cambria" pitchFamily="18" charset="0"/>
                          <a:ea typeface="Calibri"/>
                          <a:cs typeface="Times New Roman"/>
                        </a:rPr>
                        <a:t>-0.288</a:t>
                      </a:r>
                      <a:endParaRPr lang="de-AT" sz="100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-0.051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0.139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r>
                        <a:rPr lang="en-US" sz="1000" b="0" dirty="0" smtClean="0">
                          <a:latin typeface="Cambria" pitchFamily="18" charset="0"/>
                        </a:rPr>
                        <a:t>Valence (partner)</a:t>
                      </a:r>
                      <a:endParaRPr lang="en-US" sz="1000" b="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-0.053</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0.240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-0.305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noProof="0" dirty="0" smtClean="0">
                          <a:latin typeface="Cambria" pitchFamily="18" charset="0"/>
                        </a:rPr>
                        <a:t>Activation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-0.545 ***</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0.628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0.656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-0.562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Activation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-0.089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-0.264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0.485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-0.576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0.407</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0.216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0.246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0.371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AP/DD (phase 2)</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AD/DP (phase 2)</a:t>
                      </a: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21</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22</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23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24</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latin typeface="Cambria" pitchFamily="18" charset="0"/>
                        </a:rPr>
                        <a:t>Predictors (phase 1)</a:t>
                      </a: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0.043</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0.303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-0.003</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-0.299</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0.026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-0.116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0.147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0.133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AP/DD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-0.048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0.443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-0.382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AP/DD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0.026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-0.192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AD/DP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-0.052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0.100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0.762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-0.798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AD/DP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0.383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-0.605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0.405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-0.118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0.208</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0.175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0.338</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0.356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3" name="Ellipse 62"/>
          <p:cNvSpPr>
            <a:spLocks noChangeAspect="1"/>
          </p:cNvSpPr>
          <p:nvPr/>
        </p:nvSpPr>
        <p:spPr>
          <a:xfrm>
            <a:off x="7007915" y="5719658"/>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64" name="Gerade Verbindung 63"/>
          <p:cNvCxnSpPr>
            <a:stCxn id="63" idx="2"/>
            <a:endCxn id="63" idx="6"/>
          </p:cNvCxnSpPr>
          <p:nvPr/>
        </p:nvCxnSpPr>
        <p:spPr>
          <a:xfrm>
            <a:off x="7007915" y="6092014"/>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 Verbindung 64"/>
          <p:cNvCxnSpPr>
            <a:stCxn id="63" idx="0"/>
            <a:endCxn id="63" idx="4"/>
          </p:cNvCxnSpPr>
          <p:nvPr/>
        </p:nvCxnSpPr>
        <p:spPr>
          <a:xfrm>
            <a:off x="7380312" y="5719658"/>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 Verbindung 65"/>
          <p:cNvCxnSpPr>
            <a:stCxn id="63" idx="1"/>
            <a:endCxn id="63" idx="5"/>
          </p:cNvCxnSpPr>
          <p:nvPr/>
        </p:nvCxnSpPr>
        <p:spPr>
          <a:xfrm>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Gerade Verbindung 66"/>
          <p:cNvCxnSpPr>
            <a:stCxn id="63" idx="3"/>
            <a:endCxn id="63" idx="7"/>
          </p:cNvCxnSpPr>
          <p:nvPr/>
        </p:nvCxnSpPr>
        <p:spPr>
          <a:xfrm flipV="1">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8" name="Textfeld 67"/>
          <p:cNvSpPr txBox="1"/>
          <p:nvPr/>
        </p:nvSpPr>
        <p:spPr>
          <a:xfrm>
            <a:off x="6352333" y="5960313"/>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69" name="Textfeld 68"/>
          <p:cNvSpPr txBox="1"/>
          <p:nvPr/>
        </p:nvSpPr>
        <p:spPr>
          <a:xfrm>
            <a:off x="6960621" y="5456257"/>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70" name="Textfeld 69"/>
          <p:cNvSpPr txBox="1"/>
          <p:nvPr/>
        </p:nvSpPr>
        <p:spPr>
          <a:xfrm>
            <a:off x="7616885" y="5672281"/>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71" name="Textfeld 70"/>
          <p:cNvSpPr txBox="1"/>
          <p:nvPr/>
        </p:nvSpPr>
        <p:spPr>
          <a:xfrm>
            <a:off x="6752789" y="5672281"/>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72" name="Textfeld 71"/>
          <p:cNvSpPr txBox="1"/>
          <p:nvPr/>
        </p:nvSpPr>
        <p:spPr>
          <a:xfrm>
            <a:off x="7616885" y="6248345"/>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73" name="Textfeld 72"/>
          <p:cNvSpPr txBox="1"/>
          <p:nvPr/>
        </p:nvSpPr>
        <p:spPr>
          <a:xfrm>
            <a:off x="6752789" y="6248345"/>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83" name="Richtungspfeil 82"/>
          <p:cNvSpPr/>
          <p:nvPr/>
        </p:nvSpPr>
        <p:spPr>
          <a:xfrm>
            <a:off x="5868144" y="1124744"/>
            <a:ext cx="1584177" cy="288032"/>
          </a:xfrm>
          <a:prstGeom prst="homePlate">
            <a:avLst/>
          </a:prstGeom>
          <a:solidFill>
            <a:srgbClr val="006699">
              <a:alpha val="34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4" name="Eingekerbter Richtungspfeil 83"/>
          <p:cNvSpPr/>
          <p:nvPr/>
        </p:nvSpPr>
        <p:spPr>
          <a:xfrm>
            <a:off x="7250015" y="1124744"/>
            <a:ext cx="1570458"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85" name="Textfeld 84"/>
          <p:cNvSpPr txBox="1"/>
          <p:nvPr/>
        </p:nvSpPr>
        <p:spPr>
          <a:xfrm>
            <a:off x="6156177" y="1104999"/>
            <a:ext cx="792088" cy="307777"/>
          </a:xfrm>
          <a:prstGeom prst="rect">
            <a:avLst/>
          </a:prstGeom>
          <a:noFill/>
        </p:spPr>
        <p:txBody>
          <a:bodyPr wrap="square" rtlCol="0">
            <a:spAutoFit/>
          </a:bodyPr>
          <a:lstStyle/>
          <a:p>
            <a:r>
              <a:rPr lang="en-US" sz="1400" dirty="0" smtClean="0">
                <a:latin typeface="Cambria" pitchFamily="18" charset="0"/>
              </a:rPr>
              <a:t>Phase 1</a:t>
            </a:r>
            <a:endParaRPr lang="en-US" sz="1400" dirty="0">
              <a:latin typeface="Cambria" pitchFamily="18" charset="0"/>
            </a:endParaRPr>
          </a:p>
        </p:txBody>
      </p:sp>
      <p:sp>
        <p:nvSpPr>
          <p:cNvPr id="86" name="Textfeld 85"/>
          <p:cNvSpPr txBox="1"/>
          <p:nvPr/>
        </p:nvSpPr>
        <p:spPr>
          <a:xfrm>
            <a:off x="7668345" y="1104999"/>
            <a:ext cx="792088" cy="307777"/>
          </a:xfrm>
          <a:prstGeom prst="rect">
            <a:avLst/>
          </a:prstGeom>
          <a:noFill/>
        </p:spPr>
        <p:txBody>
          <a:bodyPr wrap="square" rtlCol="0">
            <a:spAutoFit/>
          </a:bodyPr>
          <a:lstStyle/>
          <a:p>
            <a:r>
              <a:rPr lang="en-US" sz="1400" dirty="0" smtClean="0">
                <a:latin typeface="Cambria" pitchFamily="18" charset="0"/>
              </a:rPr>
              <a:t>Phase 2</a:t>
            </a:r>
            <a:endParaRPr lang="en-US" sz="1400" dirty="0">
              <a:latin typeface="Cambria" pitchFamily="18" charset="0"/>
            </a:endParaRPr>
          </a:p>
        </p:txBody>
      </p:sp>
      <p:sp>
        <p:nvSpPr>
          <p:cNvPr id="87" name="Textfeld 86"/>
          <p:cNvSpPr txBox="1"/>
          <p:nvPr/>
        </p:nvSpPr>
        <p:spPr>
          <a:xfrm>
            <a:off x="5940153" y="1393031"/>
            <a:ext cx="1296144" cy="307777"/>
          </a:xfrm>
          <a:prstGeom prst="rect">
            <a:avLst/>
          </a:prstGeom>
          <a:noFill/>
        </p:spPr>
        <p:txBody>
          <a:bodyPr wrap="square" rtlCol="0">
            <a:spAutoFit/>
          </a:bodyPr>
          <a:lstStyle/>
          <a:p>
            <a:pPr algn="ctr"/>
            <a:r>
              <a:rPr lang="en-US" sz="1400" dirty="0" smtClean="0">
                <a:latin typeface="Cambria" pitchFamily="18" charset="0"/>
              </a:rPr>
              <a:t>Initiation</a:t>
            </a:r>
            <a:endParaRPr lang="en-US" sz="1400" dirty="0">
              <a:latin typeface="Cambria" pitchFamily="18" charset="0"/>
            </a:endParaRPr>
          </a:p>
        </p:txBody>
      </p:sp>
      <p:sp>
        <p:nvSpPr>
          <p:cNvPr id="88" name="Textfeld 87"/>
          <p:cNvSpPr txBox="1"/>
          <p:nvPr/>
        </p:nvSpPr>
        <p:spPr>
          <a:xfrm>
            <a:off x="7308305" y="1393031"/>
            <a:ext cx="1512168" cy="307777"/>
          </a:xfrm>
          <a:prstGeom prst="rect">
            <a:avLst/>
          </a:prstGeom>
          <a:noFill/>
        </p:spPr>
        <p:txBody>
          <a:bodyPr wrap="square" rtlCol="0">
            <a:spAutoFit/>
          </a:bodyPr>
          <a:lstStyle/>
          <a:p>
            <a:pPr algn="ctr"/>
            <a:r>
              <a:rPr lang="en-US" sz="1400" dirty="0" smtClean="0">
                <a:latin typeface="Cambria" pitchFamily="18" charset="0"/>
              </a:rPr>
              <a:t>Problem Solving</a:t>
            </a:r>
            <a:endParaRPr lang="en-US" sz="1400" dirty="0">
              <a:latin typeface="Cambria" pitchFamily="18" charset="0"/>
            </a:endParaRPr>
          </a:p>
        </p:txBody>
      </p:sp>
      <p:sp>
        <p:nvSpPr>
          <p:cNvPr id="98" name="Rechteck 97"/>
          <p:cNvSpPr/>
          <p:nvPr/>
        </p:nvSpPr>
        <p:spPr>
          <a:xfrm>
            <a:off x="5940153"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t-1</a:t>
            </a:r>
            <a:endParaRPr lang="en-US" sz="1200" baseline="-25000" dirty="0">
              <a:latin typeface="Cambria" pitchFamily="18" charset="0"/>
            </a:endParaRPr>
          </a:p>
        </p:txBody>
      </p:sp>
      <p:sp>
        <p:nvSpPr>
          <p:cNvPr id="99" name="Rechteck 98"/>
          <p:cNvSpPr/>
          <p:nvPr/>
        </p:nvSpPr>
        <p:spPr>
          <a:xfrm>
            <a:off x="5940153"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t-1</a:t>
            </a:r>
            <a:endParaRPr lang="en-US" sz="1200" baseline="-25000" dirty="0">
              <a:latin typeface="Cambria" pitchFamily="18" charset="0"/>
            </a:endParaRPr>
          </a:p>
        </p:txBody>
      </p:sp>
      <p:sp>
        <p:nvSpPr>
          <p:cNvPr id="100" name="Rechteck 99"/>
          <p:cNvSpPr/>
          <p:nvPr/>
        </p:nvSpPr>
        <p:spPr>
          <a:xfrm>
            <a:off x="7812360"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01" name="Rechteck 100"/>
          <p:cNvSpPr/>
          <p:nvPr/>
        </p:nvSpPr>
        <p:spPr>
          <a:xfrm>
            <a:off x="7812360"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102" name="Gerade Verbindung mit Pfeil 101"/>
          <p:cNvCxnSpPr>
            <a:stCxn id="98" idx="3"/>
            <a:endCxn id="100" idx="1"/>
          </p:cNvCxnSpPr>
          <p:nvPr/>
        </p:nvCxnSpPr>
        <p:spPr>
          <a:xfrm>
            <a:off x="6948265" y="1988840"/>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3" name="Gerade Verbindung mit Pfeil 102"/>
          <p:cNvCxnSpPr>
            <a:stCxn id="99" idx="3"/>
            <a:endCxn id="101" idx="1"/>
          </p:cNvCxnSpPr>
          <p:nvPr/>
        </p:nvCxnSpPr>
        <p:spPr>
          <a:xfrm>
            <a:off x="6948265" y="2420888"/>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a:stCxn id="99" idx="3"/>
            <a:endCxn id="100" idx="1"/>
          </p:cNvCxnSpPr>
          <p:nvPr/>
        </p:nvCxnSpPr>
        <p:spPr>
          <a:xfrm flipV="1">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Gerade Verbindung mit Pfeil 104"/>
          <p:cNvCxnSpPr>
            <a:stCxn id="98" idx="3"/>
            <a:endCxn id="101" idx="1"/>
          </p:cNvCxnSpPr>
          <p:nvPr/>
        </p:nvCxnSpPr>
        <p:spPr>
          <a:xfrm>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6" name="Gekrümmte Verbindung 105"/>
          <p:cNvCxnSpPr>
            <a:stCxn id="98" idx="1"/>
            <a:endCxn id="99" idx="1"/>
          </p:cNvCxnSpPr>
          <p:nvPr/>
        </p:nvCxnSpPr>
        <p:spPr>
          <a:xfrm rot="10800000" flipV="1">
            <a:off x="5940153" y="1988840"/>
            <a:ext cx="12700" cy="432048"/>
          </a:xfrm>
          <a:prstGeom prst="curvedConnector3">
            <a:avLst>
              <a:gd name="adj1" fmla="val 1800000"/>
            </a:avLst>
          </a:prstGeom>
          <a:ln>
            <a:solidFill>
              <a:schemeClr val="tx1"/>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pic>
        <p:nvPicPr>
          <p:cNvPr id="34"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3081600"/>
            <a:ext cx="3744416" cy="2232054"/>
          </a:xfrm>
          <a:prstGeom prst="rect">
            <a:avLst/>
          </a:prstGeom>
          <a:noFill/>
          <a:ln w="9525">
            <a:noFill/>
            <a:miter lim="800000"/>
            <a:headEnd/>
            <a:tailEnd/>
          </a:ln>
          <a:effectLst/>
        </p:spPr>
      </p:pic>
      <p:pic>
        <p:nvPicPr>
          <p:cNvPr id="35" name="Picture 2"/>
          <p:cNvPicPr>
            <a:picLocks noChangeAspect="1" noChangeArrowheads="1"/>
          </p:cNvPicPr>
          <p:nvPr/>
        </p:nvPicPr>
        <p:blipFill>
          <a:blip r:embed="rId4" cstate="print">
            <a:clrChange>
              <a:clrFrom>
                <a:srgbClr val="FFFFFF"/>
              </a:clrFrom>
              <a:clrTo>
                <a:srgbClr val="FFFFFF">
                  <a:alpha val="0"/>
                </a:srgbClr>
              </a:clrTo>
            </a:clrChange>
          </a:blip>
          <a:srcRect l="10976" t="11763" r="10976" b="11763"/>
          <a:stretch>
            <a:fillRect/>
          </a:stretch>
        </p:blipFill>
        <p:spPr bwMode="auto">
          <a:xfrm>
            <a:off x="6807899" y="3681168"/>
            <a:ext cx="1220485" cy="1115984"/>
          </a:xfrm>
          <a:prstGeom prst="rect">
            <a:avLst/>
          </a:prstGeom>
          <a:noFill/>
          <a:ln w="9525">
            <a:noFill/>
            <a:miter lim="800000"/>
            <a:headEnd/>
            <a:tailEnd/>
          </a:ln>
          <a:effectLst/>
        </p:spPr>
      </p:pic>
      <p:pic>
        <p:nvPicPr>
          <p:cNvPr id="36" name="Picture 3"/>
          <p:cNvPicPr>
            <a:picLocks noChangeAspect="1" noChangeArrowheads="1"/>
          </p:cNvPicPr>
          <p:nvPr/>
        </p:nvPicPr>
        <p:blipFill>
          <a:blip r:embed="rId5" cstate="print">
            <a:clrChange>
              <a:clrFrom>
                <a:srgbClr val="FFFFFF"/>
              </a:clrFrom>
              <a:clrTo>
                <a:srgbClr val="FFFFFF">
                  <a:alpha val="0"/>
                </a:srgbClr>
              </a:clrTo>
            </a:clrChange>
          </a:blip>
          <a:srcRect l="10976" t="11763" r="10976" b="11763"/>
          <a:stretch>
            <a:fillRect/>
          </a:stretch>
        </p:blipFill>
        <p:spPr bwMode="auto">
          <a:xfrm>
            <a:off x="6807899" y="3645024"/>
            <a:ext cx="1220485" cy="1115984"/>
          </a:xfrm>
          <a:prstGeom prst="rect">
            <a:avLst/>
          </a:prstGeom>
          <a:noFill/>
          <a:ln w="9525">
            <a:noFill/>
            <a:miter lim="800000"/>
            <a:headEnd/>
            <a:tailEnd/>
          </a:ln>
          <a:effectLst/>
        </p:spPr>
      </p:pic>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611188" y="188640"/>
            <a:ext cx="7705228" cy="504825"/>
          </a:xfrm>
        </p:spPr>
        <p:txBody>
          <a:bodyPr>
            <a:normAutofit fontScale="90000"/>
          </a:bodyPr>
          <a:lstStyle/>
          <a:p>
            <a:r>
              <a:rPr lang="en-US" dirty="0" smtClean="0"/>
              <a:t>Results: Actor and Partner Effects of Affective Expressions between Phases – Successful Negotiations</a:t>
            </a:r>
            <a:endParaRPr lang="en-US" dirty="0"/>
          </a:p>
        </p:txBody>
      </p:sp>
      <p:graphicFrame>
        <p:nvGraphicFramePr>
          <p:cNvPr id="33" name="Tabelle 32"/>
          <p:cNvGraphicFramePr>
            <a:graphicFrameLocks noGrp="1"/>
          </p:cNvGraphicFramePr>
          <p:nvPr/>
        </p:nvGraphicFramePr>
        <p:xfrm>
          <a:off x="467544" y="836712"/>
          <a:ext cx="4896176" cy="5669280"/>
        </p:xfrm>
        <a:graphic>
          <a:graphicData uri="http://schemas.openxmlformats.org/drawingml/2006/table">
            <a:tbl>
              <a:tblPr firstRow="1" bandRow="1">
                <a:tableStyleId>{5940675A-B579-460E-94D1-54222C63F5DA}</a:tableStyleId>
              </a:tblPr>
              <a:tblGrid>
                <a:gridCol w="1584176"/>
                <a:gridCol w="828000"/>
                <a:gridCol w="828000"/>
                <a:gridCol w="828000"/>
                <a:gridCol w="828000"/>
              </a:tblGrid>
              <a:tr h="252000">
                <a:tc gridSpan="5">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b="1" noProof="0" dirty="0" smtClean="0">
                          <a:latin typeface="Cambria" pitchFamily="18" charset="0"/>
                        </a:rPr>
                        <a:t>Table 7. </a:t>
                      </a:r>
                      <a:r>
                        <a:rPr lang="en-US" sz="1400" b="1" noProof="0" dirty="0" smtClean="0">
                          <a:solidFill>
                            <a:schemeClr val="tx1"/>
                          </a:solidFill>
                          <a:latin typeface="Cambria" pitchFamily="18" charset="0"/>
                        </a:rPr>
                        <a:t>APIMs</a:t>
                      </a:r>
                      <a:r>
                        <a:rPr lang="en-US" sz="1400" b="1" noProof="0" dirty="0" smtClean="0">
                          <a:latin typeface="Cambria" pitchFamily="18" charset="0"/>
                        </a:rPr>
                        <a:t> (Actor-Partner Interdependence Models)</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rgbClr val="FF0000"/>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600" b="1" noProof="0" dirty="0" smtClean="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noFill/>
                      <a:prstDash val="dash"/>
                      <a:round/>
                      <a:headEnd type="none" w="med" len="med"/>
                      <a:tailEnd type="none" w="med" len="med"/>
                    </a:lnT>
                    <a:lnB w="28575"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Valence (phase 3)</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l"/>
                      <a:endParaRPr lang="en-US" sz="1600" noProof="0" dirty="0"/>
                    </a:p>
                  </a:txBody>
                  <a:tcPr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2">
                  <a:txBody>
                    <a:bodyPr/>
                    <a:lstStyle/>
                    <a:p>
                      <a:pPr algn="ctr"/>
                      <a:r>
                        <a:rPr lang="en-US" sz="1000" b="1" noProof="0" dirty="0" smtClean="0">
                          <a:latin typeface="Cambria" pitchFamily="18" charset="0"/>
                        </a:rPr>
                        <a:t>Activation (phase 3)</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28575" cap="flat" cmpd="sng" algn="ctr">
                      <a:solidFill>
                        <a:srgbClr val="FF0000"/>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algn="ctr"/>
                      <a:endParaRPr lang="en-US" sz="1200" b="1" noProof="0" dirty="0">
                        <a:latin typeface="Cambria" pitchFamily="18" charset="0"/>
                      </a:endParaRPr>
                    </a:p>
                  </a:txBody>
                  <a:tcPr anchor="ctr">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25</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1" noProof="0" dirty="0" smtClean="0">
                          <a:latin typeface="Cambria" pitchFamily="18" charset="0"/>
                        </a:rPr>
                        <a:t>Model 26</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27</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1" noProof="0" dirty="0" smtClean="0">
                          <a:latin typeface="Cambria" pitchFamily="18" charset="0"/>
                        </a:rPr>
                        <a:t>Model 28</a:t>
                      </a:r>
                      <a:endParaRPr lang="en-US" sz="1000" b="1"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noProof="0" dirty="0" smtClean="0">
                          <a:latin typeface="Cambria" pitchFamily="18" charset="0"/>
                        </a:rPr>
                        <a:t>Predictors (phase 2)</a:t>
                      </a:r>
                      <a:endParaRPr lang="en-US" sz="100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de-AT" sz="1000" b="0" baseline="0" noProof="0" dirty="0" smtClean="0">
                          <a:noFill/>
                          <a:latin typeface="Cambria" pitchFamily="18" charset="0"/>
                          <a:cs typeface="Times New Roman"/>
                        </a:rPr>
                        <a:t> </a:t>
                      </a:r>
                      <a:r>
                        <a:rPr lang="en-US" sz="1000" b="0" noProof="0" dirty="0" smtClean="0">
                          <a:latin typeface="Cambria" pitchFamily="18" charset="0"/>
                        </a:rPr>
                        <a:t>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-0.060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-0.346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0.182</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0.035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-0.190</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0.580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0.001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0.053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a:solidFill>
                            <a:srgbClr val="000000"/>
                          </a:solidFill>
                          <a:latin typeface="Cambria" pitchFamily="18" charset="0"/>
                          <a:ea typeface="Calibri"/>
                          <a:cs typeface="Times New Roman"/>
                        </a:rPr>
                        <a:t>-0.149</a:t>
                      </a:r>
                      <a:endParaRPr lang="de-AT" sz="100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0.326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-0.095</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-0.076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Valence</a:t>
                      </a:r>
                      <a:r>
                        <a:rPr lang="en-US" sz="1000" b="0" baseline="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0.480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0.616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-0.419</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0.614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r>
                        <a:rPr lang="en-US" sz="1000" b="0" dirty="0" smtClean="0">
                          <a:latin typeface="Cambria" pitchFamily="18" charset="0"/>
                        </a:rPr>
                        <a:t>Valence (partner)</a:t>
                      </a:r>
                      <a:endParaRPr lang="en-US" sz="1000" b="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-0.032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0.120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0.639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0.040</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noProof="0" dirty="0" smtClean="0">
                          <a:latin typeface="Cambria" pitchFamily="18" charset="0"/>
                        </a:rPr>
                        <a:t>Activation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0.314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-0.266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-0.010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Activation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0.355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-0.636</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0.499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0.339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0.362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0.284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0.373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0.213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AP/DD (phase 3)</a:t>
                      </a: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000" b="1" noProof="0" dirty="0" smtClean="0">
                          <a:latin typeface="Cambria" pitchFamily="18" charset="0"/>
                        </a:rPr>
                        <a:t>AD/DP (phase 3)</a:t>
                      </a:r>
                    </a:p>
                  </a:txBody>
                  <a:tcPr anchor="ctr">
                    <a:lnL w="12700" cap="flat" cmpd="sng" algn="ctr">
                      <a:no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pPr marL="0" marR="0" indent="0" algn="ctr" defTabSz="914400" rtl="0" eaLnBrk="1" fontAlgn="auto" latinLnBrk="0" hangingPunct="1">
                        <a:lnSpc>
                          <a:spcPct val="100000"/>
                        </a:lnSpc>
                        <a:spcBef>
                          <a:spcPts val="0"/>
                        </a:spcBef>
                        <a:spcAft>
                          <a:spcPts val="0"/>
                        </a:spcAft>
                        <a:buClrTx/>
                        <a:buSzTx/>
                        <a:buFontTx/>
                        <a:buNone/>
                        <a:tabLst/>
                        <a:defRPr/>
                      </a:pPr>
                      <a:endParaRPr lang="en-US" sz="1200" b="1" noProof="0" dirty="0" smtClean="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29</a:t>
                      </a:r>
                      <a:endParaRPr lang="en-US" sz="1000" b="1"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30</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31</a:t>
                      </a:r>
                      <a:endParaRPr lang="en-US" sz="1000" b="1"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1" noProof="0" dirty="0" smtClean="0">
                          <a:latin typeface="Cambria" pitchFamily="18" charset="0"/>
                        </a:rPr>
                        <a:t>Model 32</a:t>
                      </a:r>
                      <a:endParaRPr lang="en-US" sz="1000" b="1"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noProof="0" dirty="0" smtClean="0">
                          <a:latin typeface="Cambria" pitchFamily="18" charset="0"/>
                        </a:rPr>
                        <a:t>Predictors (phase 2)</a:t>
                      </a: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DSS</a:t>
                      </a:r>
                      <a:endParaRPr lang="en-US" sz="1000" b="0" noProof="0" dirty="0">
                        <a:latin typeface="Cambria" pitchFamily="18" charset="0"/>
                      </a:endParaRPr>
                    </a:p>
                  </a:txBody>
                  <a:tcPr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000" b="0" noProof="0" dirty="0" smtClean="0">
                          <a:latin typeface="Cambria" pitchFamily="18" charset="0"/>
                        </a:rPr>
                        <a:t> </a:t>
                      </a:r>
                      <a:r>
                        <a:rPr lang="en-US" sz="1000" b="0" noProof="0" dirty="0" err="1" smtClean="0">
                          <a:latin typeface="Cambria" pitchFamily="18" charset="0"/>
                        </a:rPr>
                        <a:t>noDSS</a:t>
                      </a:r>
                      <a:endParaRPr lang="en-US" sz="1000" b="0" noProof="0" dirty="0">
                        <a:latin typeface="Cambria"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Intercept</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0.089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0.170</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0.279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-0.132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0.429</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0.137</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-0.391</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err="1" smtClean="0">
                          <a:latin typeface="Cambria" pitchFamily="18" charset="0"/>
                        </a:rPr>
                        <a:t>c_CI</a:t>
                      </a:r>
                      <a:r>
                        <a:rPr lang="en-US" sz="1000" b="0" noProof="0" dirty="0" smtClean="0">
                          <a:latin typeface="Cambria" pitchFamily="18" charset="0"/>
                        </a:rPr>
                        <a:t>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-0.172</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0.163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0.041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-0.302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AP/DD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0.176</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0.498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-0.611 *</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0.155</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AP/DD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0.739 </a:t>
                      </a:r>
                      <a:r>
                        <a:rPr lang="de-AT" sz="1000" dirty="0">
                          <a:solidFill>
                            <a:srgbClr val="000000"/>
                          </a:solidFill>
                          <a:latin typeface="Cambria" pitchFamily="18" charset="0"/>
                          <a:ea typeface="Calibri"/>
                          <a:cs typeface="Times New Roman"/>
                        </a:rPr>
                        <a:t>***</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-0.048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0.393</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0.467</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lumMod val="85000"/>
                      </a:schemeClr>
                    </a:solidFill>
                  </a:tcPr>
                </a:tc>
              </a:tr>
              <a:tr h="216000">
                <a:tc>
                  <a:txBody>
                    <a:bodyPr/>
                    <a:lstStyle/>
                    <a:p>
                      <a:pPr algn="l"/>
                      <a:r>
                        <a:rPr lang="en-US" sz="1000" b="0" baseline="0" noProof="0" dirty="0" smtClean="0">
                          <a:latin typeface="Cambria" pitchFamily="18" charset="0"/>
                        </a:rPr>
                        <a:t>AD/DP (actor)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0.124</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-0.734 *</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0.296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0.152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baseline="0" noProof="0" dirty="0" smtClean="0">
                          <a:latin typeface="Cambria" pitchFamily="18" charset="0"/>
                        </a:rPr>
                        <a:t>AD/DP (partner)</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0.107</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-0.218</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a:solidFill>
                            <a:srgbClr val="000000"/>
                          </a:solidFill>
                          <a:latin typeface="Cambria" pitchFamily="18" charset="0"/>
                          <a:ea typeface="Calibri"/>
                          <a:cs typeface="Times New Roman"/>
                        </a:rPr>
                        <a:t>-0.271</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de-AT" sz="1000" dirty="0" smtClean="0">
                          <a:solidFill>
                            <a:srgbClr val="000000"/>
                          </a:solidFill>
                          <a:latin typeface="Cambria" pitchFamily="18" charset="0"/>
                          <a:ea typeface="Calibri"/>
                          <a:cs typeface="Times New Roman"/>
                        </a:rPr>
                        <a:t>0.534</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r>
              <a:tr h="216000">
                <a:tc>
                  <a:txBody>
                    <a:bodyPr/>
                    <a:lstStyle/>
                    <a:p>
                      <a:pPr algn="l"/>
                      <a:r>
                        <a:rPr lang="en-US" sz="1000" b="0" noProof="0" dirty="0" smtClean="0">
                          <a:latin typeface="Cambria" pitchFamily="18" charset="0"/>
                        </a:rPr>
                        <a:t>Pseudo R²</a:t>
                      </a:r>
                      <a:endParaRPr lang="en-US" sz="1000" b="0" noProof="0" dirty="0">
                        <a:latin typeface="Cambria" pitchFamily="18" charset="0"/>
                      </a:endParaRPr>
                    </a:p>
                  </a:txBody>
                  <a:tcPr anchor="ctr">
                    <a:lnL w="12700" cap="flat" cmpd="sng" algn="ctr">
                      <a:noFill/>
                      <a:prstDash val="dash"/>
                      <a:round/>
                      <a:headEnd type="none" w="med" len="med"/>
                      <a:tailEnd type="none" w="med" len="med"/>
                    </a:lnL>
                    <a:lnR w="28575"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0.479</a:t>
                      </a:r>
                      <a:endParaRPr lang="de-AT" sz="1000" dirty="0">
                        <a:latin typeface="Cambria" pitchFamily="18" charset="0"/>
                        <a:ea typeface="Calibri"/>
                        <a:cs typeface="Times New Roman"/>
                      </a:endParaRPr>
                    </a:p>
                  </a:txBody>
                  <a:tcPr marL="68580" marR="68580" marT="0" marB="0" anchor="ctr">
                    <a:lnL w="28575"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0.443</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solidFill>
                        <a:schemeClr val="tx1"/>
                      </a:solidFill>
                      <a:prstDash val="dash"/>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0.286</a:t>
                      </a:r>
                      <a:endParaRPr lang="de-AT" sz="1000" dirty="0">
                        <a:latin typeface="Cambria" pitchFamily="18" charset="0"/>
                        <a:ea typeface="Calibri"/>
                        <a:cs typeface="Times New Roman"/>
                      </a:endParaRPr>
                    </a:p>
                  </a:txBody>
                  <a:tcPr marL="68580" marR="68580" marT="0" marB="0" anchor="ctr">
                    <a:lnL w="12700" cap="flat" cmpd="sng" algn="ctr">
                      <a:solidFill>
                        <a:schemeClr val="tx1"/>
                      </a:solidFill>
                      <a:prstDash val="dash"/>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nSpc>
                          <a:spcPct val="150000"/>
                        </a:lnSpc>
                        <a:spcAft>
                          <a:spcPts val="0"/>
                        </a:spcAft>
                      </a:pPr>
                      <a:r>
                        <a:rPr lang="de-AT" sz="1000" dirty="0" smtClean="0">
                          <a:noFill/>
                          <a:latin typeface="Cambria" pitchFamily="18" charset="0"/>
                          <a:ea typeface="Calibri"/>
                          <a:cs typeface="Times New Roman"/>
                        </a:rPr>
                        <a:t>-</a:t>
                      </a:r>
                      <a:r>
                        <a:rPr lang="en-US" sz="1000" dirty="0" smtClean="0">
                          <a:latin typeface="Cambria" pitchFamily="18" charset="0"/>
                          <a:ea typeface="Calibri"/>
                          <a:cs typeface="Times New Roman"/>
                        </a:rPr>
                        <a:t>0.092</a:t>
                      </a:r>
                      <a:endParaRPr lang="de-AT" sz="1000" dirty="0">
                        <a:latin typeface="Cambria" pitchFamily="18" charset="0"/>
                        <a:ea typeface="Calibri"/>
                        <a:cs typeface="Times New Roman"/>
                      </a:endParaRPr>
                    </a:p>
                  </a:txBody>
                  <a:tcPr marL="68580" marR="68580" marT="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r>
            </a:tbl>
          </a:graphicData>
        </a:graphic>
      </p:graphicFrame>
      <p:sp>
        <p:nvSpPr>
          <p:cNvPr id="63" name="Ellipse 62"/>
          <p:cNvSpPr>
            <a:spLocks noChangeAspect="1"/>
          </p:cNvSpPr>
          <p:nvPr/>
        </p:nvSpPr>
        <p:spPr>
          <a:xfrm>
            <a:off x="7007915" y="5719658"/>
            <a:ext cx="744794" cy="744711"/>
          </a:xfrm>
          <a:prstGeom prst="ellipse">
            <a:avLst/>
          </a:prstGeom>
          <a:ln w="12700"/>
        </p:spPr>
        <p:style>
          <a:lnRef idx="2">
            <a:schemeClr val="accent4"/>
          </a:lnRef>
          <a:fillRef idx="1">
            <a:schemeClr val="lt1"/>
          </a:fillRef>
          <a:effectRef idx="0">
            <a:schemeClr val="accent4"/>
          </a:effectRef>
          <a:fontRef idx="minor">
            <a:schemeClr val="dk1"/>
          </a:fontRef>
        </p:style>
        <p:txBody>
          <a:bodyPr rtlCol="0" anchor="ctr"/>
          <a:lstStyle/>
          <a:p>
            <a:pPr algn="ctr"/>
            <a:endParaRPr lang="en-US"/>
          </a:p>
        </p:txBody>
      </p:sp>
      <p:cxnSp>
        <p:nvCxnSpPr>
          <p:cNvPr id="64" name="Gerade Verbindung 63"/>
          <p:cNvCxnSpPr>
            <a:stCxn id="63" idx="2"/>
            <a:endCxn id="63" idx="6"/>
          </p:cNvCxnSpPr>
          <p:nvPr/>
        </p:nvCxnSpPr>
        <p:spPr>
          <a:xfrm>
            <a:off x="7007915" y="6092014"/>
            <a:ext cx="744794"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Gerade Verbindung 64"/>
          <p:cNvCxnSpPr>
            <a:stCxn id="63" idx="0"/>
            <a:endCxn id="63" idx="4"/>
          </p:cNvCxnSpPr>
          <p:nvPr/>
        </p:nvCxnSpPr>
        <p:spPr>
          <a:xfrm>
            <a:off x="7380312" y="5719658"/>
            <a:ext cx="0" cy="74471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6" name="Gerade Verbindung 65"/>
          <p:cNvCxnSpPr>
            <a:stCxn id="63" idx="1"/>
            <a:endCxn id="63" idx="5"/>
          </p:cNvCxnSpPr>
          <p:nvPr/>
        </p:nvCxnSpPr>
        <p:spPr>
          <a:xfrm>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7" name="Gerade Verbindung 66"/>
          <p:cNvCxnSpPr>
            <a:stCxn id="63" idx="3"/>
            <a:endCxn id="63" idx="7"/>
          </p:cNvCxnSpPr>
          <p:nvPr/>
        </p:nvCxnSpPr>
        <p:spPr>
          <a:xfrm flipV="1">
            <a:off x="7116988" y="5828718"/>
            <a:ext cx="526648" cy="526591"/>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8" name="Textfeld 67"/>
          <p:cNvSpPr txBox="1"/>
          <p:nvPr/>
        </p:nvSpPr>
        <p:spPr>
          <a:xfrm>
            <a:off x="6352333" y="5960313"/>
            <a:ext cx="799598" cy="276999"/>
          </a:xfrm>
          <a:prstGeom prst="rect">
            <a:avLst/>
          </a:prstGeom>
          <a:noFill/>
        </p:spPr>
        <p:txBody>
          <a:bodyPr wrap="square" rtlCol="0">
            <a:spAutoFit/>
          </a:bodyPr>
          <a:lstStyle/>
          <a:p>
            <a:r>
              <a:rPr lang="en-US" sz="1200" dirty="0" smtClean="0">
                <a:latin typeface="Cambria" pitchFamily="18" charset="0"/>
              </a:rPr>
              <a:t>Valence</a:t>
            </a:r>
            <a:endParaRPr lang="en-US" sz="1200" dirty="0">
              <a:latin typeface="Cambria" pitchFamily="18" charset="0"/>
            </a:endParaRPr>
          </a:p>
        </p:txBody>
      </p:sp>
      <p:sp>
        <p:nvSpPr>
          <p:cNvPr id="69" name="Textfeld 68"/>
          <p:cNvSpPr txBox="1"/>
          <p:nvPr/>
        </p:nvSpPr>
        <p:spPr>
          <a:xfrm>
            <a:off x="6960621" y="5456257"/>
            <a:ext cx="872288" cy="276999"/>
          </a:xfrm>
          <a:prstGeom prst="rect">
            <a:avLst/>
          </a:prstGeom>
          <a:noFill/>
        </p:spPr>
        <p:txBody>
          <a:bodyPr wrap="square" rtlCol="0">
            <a:spAutoFit/>
          </a:bodyPr>
          <a:lstStyle/>
          <a:p>
            <a:r>
              <a:rPr lang="en-US" sz="1200" dirty="0" smtClean="0">
                <a:latin typeface="Cambria" pitchFamily="18" charset="0"/>
              </a:rPr>
              <a:t>Activation</a:t>
            </a:r>
            <a:endParaRPr lang="en-US" sz="1200" dirty="0">
              <a:latin typeface="Cambria" pitchFamily="18" charset="0"/>
            </a:endParaRPr>
          </a:p>
        </p:txBody>
      </p:sp>
      <p:sp>
        <p:nvSpPr>
          <p:cNvPr id="70" name="Textfeld 69"/>
          <p:cNvSpPr txBox="1"/>
          <p:nvPr/>
        </p:nvSpPr>
        <p:spPr>
          <a:xfrm>
            <a:off x="7616885" y="5672281"/>
            <a:ext cx="432048" cy="276999"/>
          </a:xfrm>
          <a:prstGeom prst="rect">
            <a:avLst/>
          </a:prstGeom>
          <a:noFill/>
        </p:spPr>
        <p:txBody>
          <a:bodyPr wrap="square" rtlCol="0">
            <a:spAutoFit/>
          </a:bodyPr>
          <a:lstStyle/>
          <a:p>
            <a:r>
              <a:rPr lang="en-US" sz="1200" dirty="0" smtClean="0">
                <a:latin typeface="Cambria" pitchFamily="18" charset="0"/>
              </a:rPr>
              <a:t>AP</a:t>
            </a:r>
            <a:endParaRPr lang="en-US" sz="1200" dirty="0">
              <a:latin typeface="Cambria" pitchFamily="18" charset="0"/>
            </a:endParaRPr>
          </a:p>
        </p:txBody>
      </p:sp>
      <p:sp>
        <p:nvSpPr>
          <p:cNvPr id="71" name="Textfeld 70"/>
          <p:cNvSpPr txBox="1"/>
          <p:nvPr/>
        </p:nvSpPr>
        <p:spPr>
          <a:xfrm>
            <a:off x="6752789" y="5672281"/>
            <a:ext cx="432048" cy="276999"/>
          </a:xfrm>
          <a:prstGeom prst="rect">
            <a:avLst/>
          </a:prstGeom>
          <a:noFill/>
        </p:spPr>
        <p:txBody>
          <a:bodyPr wrap="square" rtlCol="0">
            <a:spAutoFit/>
          </a:bodyPr>
          <a:lstStyle/>
          <a:p>
            <a:r>
              <a:rPr lang="en-US" sz="1200" dirty="0" smtClean="0">
                <a:latin typeface="Cambria" pitchFamily="18" charset="0"/>
              </a:rPr>
              <a:t>AD</a:t>
            </a:r>
            <a:endParaRPr lang="en-US" sz="1200" dirty="0">
              <a:latin typeface="Cambria" pitchFamily="18" charset="0"/>
            </a:endParaRPr>
          </a:p>
        </p:txBody>
      </p:sp>
      <p:sp>
        <p:nvSpPr>
          <p:cNvPr id="72" name="Textfeld 71"/>
          <p:cNvSpPr txBox="1"/>
          <p:nvPr/>
        </p:nvSpPr>
        <p:spPr>
          <a:xfrm>
            <a:off x="7616885" y="6248345"/>
            <a:ext cx="432048" cy="276999"/>
          </a:xfrm>
          <a:prstGeom prst="rect">
            <a:avLst/>
          </a:prstGeom>
          <a:noFill/>
        </p:spPr>
        <p:txBody>
          <a:bodyPr wrap="square" rtlCol="0">
            <a:spAutoFit/>
          </a:bodyPr>
          <a:lstStyle/>
          <a:p>
            <a:r>
              <a:rPr lang="en-US" sz="1200" dirty="0" smtClean="0">
                <a:latin typeface="Cambria" pitchFamily="18" charset="0"/>
              </a:rPr>
              <a:t>DP</a:t>
            </a:r>
            <a:endParaRPr lang="en-US" sz="1200" dirty="0">
              <a:latin typeface="Cambria" pitchFamily="18" charset="0"/>
            </a:endParaRPr>
          </a:p>
        </p:txBody>
      </p:sp>
      <p:sp>
        <p:nvSpPr>
          <p:cNvPr id="73" name="Textfeld 72"/>
          <p:cNvSpPr txBox="1"/>
          <p:nvPr/>
        </p:nvSpPr>
        <p:spPr>
          <a:xfrm>
            <a:off x="6752789" y="6248345"/>
            <a:ext cx="432048" cy="276999"/>
          </a:xfrm>
          <a:prstGeom prst="rect">
            <a:avLst/>
          </a:prstGeom>
          <a:noFill/>
        </p:spPr>
        <p:txBody>
          <a:bodyPr wrap="square" rtlCol="0">
            <a:spAutoFit/>
          </a:bodyPr>
          <a:lstStyle/>
          <a:p>
            <a:r>
              <a:rPr lang="en-US" sz="1200" dirty="0" smtClean="0">
                <a:latin typeface="Cambria" pitchFamily="18" charset="0"/>
              </a:rPr>
              <a:t>DD</a:t>
            </a:r>
            <a:endParaRPr lang="en-US" sz="1200" dirty="0">
              <a:latin typeface="Cambria" pitchFamily="18" charset="0"/>
            </a:endParaRPr>
          </a:p>
        </p:txBody>
      </p:sp>
      <p:sp>
        <p:nvSpPr>
          <p:cNvPr id="98" name="Rechteck 97"/>
          <p:cNvSpPr/>
          <p:nvPr/>
        </p:nvSpPr>
        <p:spPr>
          <a:xfrm>
            <a:off x="5940153"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t-1</a:t>
            </a:r>
            <a:endParaRPr lang="en-US" sz="1200" baseline="-25000" dirty="0">
              <a:latin typeface="Cambria" pitchFamily="18" charset="0"/>
            </a:endParaRPr>
          </a:p>
        </p:txBody>
      </p:sp>
      <p:sp>
        <p:nvSpPr>
          <p:cNvPr id="99" name="Rechteck 98"/>
          <p:cNvSpPr/>
          <p:nvPr/>
        </p:nvSpPr>
        <p:spPr>
          <a:xfrm>
            <a:off x="5940153"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t-1</a:t>
            </a:r>
            <a:endParaRPr lang="en-US" sz="1200" baseline="-25000" dirty="0">
              <a:latin typeface="Cambria" pitchFamily="18" charset="0"/>
            </a:endParaRPr>
          </a:p>
        </p:txBody>
      </p:sp>
      <p:sp>
        <p:nvSpPr>
          <p:cNvPr id="100" name="Rechteck 99"/>
          <p:cNvSpPr/>
          <p:nvPr/>
        </p:nvSpPr>
        <p:spPr>
          <a:xfrm>
            <a:off x="7812360" y="1844824"/>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N1</a:t>
            </a:r>
            <a:r>
              <a:rPr lang="en-US" sz="1200" baseline="-25000" dirty="0" smtClean="0">
                <a:latin typeface="Cambria" pitchFamily="18" charset="0"/>
              </a:rPr>
              <a:t>t</a:t>
            </a:r>
            <a:endParaRPr lang="en-US" sz="1200" baseline="-25000" dirty="0">
              <a:latin typeface="Cambria" pitchFamily="18" charset="0"/>
            </a:endParaRPr>
          </a:p>
        </p:txBody>
      </p:sp>
      <p:sp>
        <p:nvSpPr>
          <p:cNvPr id="101" name="Rechteck 100"/>
          <p:cNvSpPr/>
          <p:nvPr/>
        </p:nvSpPr>
        <p:spPr>
          <a:xfrm>
            <a:off x="7812360" y="2276872"/>
            <a:ext cx="1008112" cy="288032"/>
          </a:xfrm>
          <a:prstGeom prst="rect">
            <a:avLst/>
          </a:prstGeom>
          <a:ln w="12700"/>
        </p:spPr>
        <p:style>
          <a:lnRef idx="2">
            <a:schemeClr val="dk1"/>
          </a:lnRef>
          <a:fillRef idx="1">
            <a:schemeClr val="lt1"/>
          </a:fillRef>
          <a:effectRef idx="0">
            <a:schemeClr val="dk1"/>
          </a:effectRef>
          <a:fontRef idx="minor">
            <a:schemeClr val="dk1"/>
          </a:fontRef>
        </p:style>
        <p:txBody>
          <a:bodyPr rtlCol="0" anchor="ctr"/>
          <a:lstStyle/>
          <a:p>
            <a:pPr algn="ctr"/>
            <a:r>
              <a:rPr lang="en-US" sz="1200" dirty="0" smtClean="0">
                <a:latin typeface="Cambria" pitchFamily="18" charset="0"/>
              </a:rPr>
              <a:t>Affect N2</a:t>
            </a:r>
            <a:r>
              <a:rPr lang="en-US" sz="1200" baseline="-25000" dirty="0" smtClean="0">
                <a:latin typeface="Cambria" pitchFamily="18" charset="0"/>
              </a:rPr>
              <a:t>t</a:t>
            </a:r>
            <a:endParaRPr lang="en-US" sz="1200" baseline="-25000" dirty="0">
              <a:latin typeface="Cambria" pitchFamily="18" charset="0"/>
            </a:endParaRPr>
          </a:p>
        </p:txBody>
      </p:sp>
      <p:cxnSp>
        <p:nvCxnSpPr>
          <p:cNvPr id="102" name="Gerade Verbindung mit Pfeil 101"/>
          <p:cNvCxnSpPr>
            <a:stCxn id="98" idx="3"/>
            <a:endCxn id="100" idx="1"/>
          </p:cNvCxnSpPr>
          <p:nvPr/>
        </p:nvCxnSpPr>
        <p:spPr>
          <a:xfrm>
            <a:off x="6948265" y="1988840"/>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3" name="Gerade Verbindung mit Pfeil 102"/>
          <p:cNvCxnSpPr>
            <a:stCxn id="99" idx="3"/>
            <a:endCxn id="101" idx="1"/>
          </p:cNvCxnSpPr>
          <p:nvPr/>
        </p:nvCxnSpPr>
        <p:spPr>
          <a:xfrm>
            <a:off x="6948265" y="2420888"/>
            <a:ext cx="864095" cy="0"/>
          </a:xfrm>
          <a:prstGeom prst="straightConnector1">
            <a:avLst/>
          </a:prstGeom>
          <a:ln>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04" name="Gerade Verbindung mit Pfeil 103"/>
          <p:cNvCxnSpPr>
            <a:stCxn id="99" idx="3"/>
            <a:endCxn id="100" idx="1"/>
          </p:cNvCxnSpPr>
          <p:nvPr/>
        </p:nvCxnSpPr>
        <p:spPr>
          <a:xfrm flipV="1">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5" name="Gerade Verbindung mit Pfeil 104"/>
          <p:cNvCxnSpPr>
            <a:stCxn id="98" idx="3"/>
            <a:endCxn id="101" idx="1"/>
          </p:cNvCxnSpPr>
          <p:nvPr/>
        </p:nvCxnSpPr>
        <p:spPr>
          <a:xfrm>
            <a:off x="6948265" y="1988840"/>
            <a:ext cx="864095" cy="432048"/>
          </a:xfrm>
          <a:prstGeom prst="straightConnector1">
            <a:avLst/>
          </a:prstGeom>
          <a:ln>
            <a:solidFill>
              <a:srgbClr val="C00000"/>
            </a:solidFill>
            <a:prstDash val="dash"/>
            <a:tailEnd type="arrow"/>
          </a:ln>
        </p:spPr>
        <p:style>
          <a:lnRef idx="1">
            <a:schemeClr val="accent1"/>
          </a:lnRef>
          <a:fillRef idx="0">
            <a:schemeClr val="accent1"/>
          </a:fillRef>
          <a:effectRef idx="0">
            <a:schemeClr val="accent1"/>
          </a:effectRef>
          <a:fontRef idx="minor">
            <a:schemeClr val="tx1"/>
          </a:fontRef>
        </p:style>
      </p:cxnSp>
      <p:cxnSp>
        <p:nvCxnSpPr>
          <p:cNvPr id="106" name="Gekrümmte Verbindung 105"/>
          <p:cNvCxnSpPr>
            <a:stCxn id="98" idx="1"/>
            <a:endCxn id="99" idx="1"/>
          </p:cNvCxnSpPr>
          <p:nvPr/>
        </p:nvCxnSpPr>
        <p:spPr>
          <a:xfrm rot="10800000" flipV="1">
            <a:off x="5940153" y="1988840"/>
            <a:ext cx="12700" cy="432048"/>
          </a:xfrm>
          <a:prstGeom prst="curvedConnector3">
            <a:avLst>
              <a:gd name="adj1" fmla="val 1800000"/>
            </a:avLst>
          </a:prstGeom>
          <a:ln>
            <a:solidFill>
              <a:schemeClr val="tx1"/>
            </a:solidFill>
            <a:prstDash val="lgDashDot"/>
            <a:headEnd type="arrow"/>
            <a:tailEnd type="arrow"/>
          </a:ln>
        </p:spPr>
        <p:style>
          <a:lnRef idx="1">
            <a:schemeClr val="accent1"/>
          </a:lnRef>
          <a:fillRef idx="0">
            <a:schemeClr val="accent1"/>
          </a:fillRef>
          <a:effectRef idx="0">
            <a:schemeClr val="accent1"/>
          </a:effectRef>
          <a:fontRef idx="minor">
            <a:schemeClr val="tx1"/>
          </a:fontRef>
        </p:style>
      </p:cxnSp>
      <p:pic>
        <p:nvPicPr>
          <p:cNvPr id="34" name="Picture 10"/>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436096" y="3081600"/>
            <a:ext cx="3744416" cy="2232054"/>
          </a:xfrm>
          <a:prstGeom prst="rect">
            <a:avLst/>
          </a:prstGeom>
          <a:noFill/>
          <a:ln w="9525">
            <a:noFill/>
            <a:miter lim="800000"/>
            <a:headEnd/>
            <a:tailEnd/>
          </a:ln>
          <a:effectLst/>
        </p:spPr>
      </p:pic>
      <p:pic>
        <p:nvPicPr>
          <p:cNvPr id="35" name="Picture 2"/>
          <p:cNvPicPr>
            <a:picLocks noChangeAspect="1" noChangeArrowheads="1"/>
          </p:cNvPicPr>
          <p:nvPr/>
        </p:nvPicPr>
        <p:blipFill>
          <a:blip r:embed="rId4" cstate="print">
            <a:clrChange>
              <a:clrFrom>
                <a:srgbClr val="FFFFFF"/>
              </a:clrFrom>
              <a:clrTo>
                <a:srgbClr val="FFFFFF">
                  <a:alpha val="0"/>
                </a:srgbClr>
              </a:clrTo>
            </a:clrChange>
          </a:blip>
          <a:srcRect l="10976" t="11763" r="10976" b="11763"/>
          <a:stretch>
            <a:fillRect/>
          </a:stretch>
        </p:blipFill>
        <p:spPr bwMode="auto">
          <a:xfrm>
            <a:off x="6807899" y="3681168"/>
            <a:ext cx="1220485" cy="1115984"/>
          </a:xfrm>
          <a:prstGeom prst="rect">
            <a:avLst/>
          </a:prstGeom>
          <a:noFill/>
          <a:ln w="9525">
            <a:noFill/>
            <a:miter lim="800000"/>
            <a:headEnd/>
            <a:tailEnd/>
          </a:ln>
          <a:effectLst/>
        </p:spPr>
      </p:pic>
      <p:pic>
        <p:nvPicPr>
          <p:cNvPr id="36" name="Picture 3"/>
          <p:cNvPicPr>
            <a:picLocks noChangeAspect="1" noChangeArrowheads="1"/>
          </p:cNvPicPr>
          <p:nvPr/>
        </p:nvPicPr>
        <p:blipFill>
          <a:blip r:embed="rId5" cstate="print">
            <a:clrChange>
              <a:clrFrom>
                <a:srgbClr val="FFFFFF"/>
              </a:clrFrom>
              <a:clrTo>
                <a:srgbClr val="FFFFFF">
                  <a:alpha val="0"/>
                </a:srgbClr>
              </a:clrTo>
            </a:clrChange>
          </a:blip>
          <a:srcRect l="10976" t="11763" r="10976" b="11763"/>
          <a:stretch>
            <a:fillRect/>
          </a:stretch>
        </p:blipFill>
        <p:spPr bwMode="auto">
          <a:xfrm>
            <a:off x="6807899" y="3645024"/>
            <a:ext cx="1220485" cy="1115984"/>
          </a:xfrm>
          <a:prstGeom prst="rect">
            <a:avLst/>
          </a:prstGeom>
          <a:noFill/>
          <a:ln w="9525">
            <a:noFill/>
            <a:miter lim="800000"/>
            <a:headEnd/>
            <a:tailEnd/>
          </a:ln>
          <a:effectLst/>
        </p:spPr>
      </p:pic>
      <p:sp>
        <p:nvSpPr>
          <p:cNvPr id="37" name="Eingekerbter Richtungspfeil 36"/>
          <p:cNvSpPr/>
          <p:nvPr/>
        </p:nvSpPr>
        <p:spPr>
          <a:xfrm>
            <a:off x="5868144" y="1124744"/>
            <a:ext cx="1570458" cy="288032"/>
          </a:xfrm>
          <a:prstGeom prst="chevron">
            <a:avLst/>
          </a:prstGeom>
          <a:solidFill>
            <a:srgbClr val="006699">
              <a:alpha val="67000"/>
            </a:srgb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8" name="Eingekerbter Richtungspfeil 37"/>
          <p:cNvSpPr/>
          <p:nvPr/>
        </p:nvSpPr>
        <p:spPr>
          <a:xfrm>
            <a:off x="7294586" y="1124744"/>
            <a:ext cx="1368152" cy="288032"/>
          </a:xfrm>
          <a:prstGeom prst="chevron">
            <a:avLst/>
          </a:prstGeom>
          <a:solidFill>
            <a:srgbClr val="00669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39" name="Textfeld 38"/>
          <p:cNvSpPr txBox="1"/>
          <p:nvPr/>
        </p:nvSpPr>
        <p:spPr>
          <a:xfrm>
            <a:off x="6286474" y="1104999"/>
            <a:ext cx="792088" cy="307777"/>
          </a:xfrm>
          <a:prstGeom prst="rect">
            <a:avLst/>
          </a:prstGeom>
          <a:noFill/>
        </p:spPr>
        <p:txBody>
          <a:bodyPr wrap="square" rtlCol="0">
            <a:spAutoFit/>
          </a:bodyPr>
          <a:lstStyle/>
          <a:p>
            <a:r>
              <a:rPr lang="en-US" sz="1400" dirty="0" smtClean="0">
                <a:latin typeface="Cambria" pitchFamily="18" charset="0"/>
              </a:rPr>
              <a:t>Phase 2</a:t>
            </a:r>
            <a:endParaRPr lang="en-US" sz="1400" dirty="0">
              <a:latin typeface="Cambria" pitchFamily="18" charset="0"/>
            </a:endParaRPr>
          </a:p>
        </p:txBody>
      </p:sp>
      <p:sp>
        <p:nvSpPr>
          <p:cNvPr id="40" name="Textfeld 39"/>
          <p:cNvSpPr txBox="1"/>
          <p:nvPr/>
        </p:nvSpPr>
        <p:spPr>
          <a:xfrm>
            <a:off x="7582618" y="1104999"/>
            <a:ext cx="792088" cy="307777"/>
          </a:xfrm>
          <a:prstGeom prst="rect">
            <a:avLst/>
          </a:prstGeom>
          <a:noFill/>
        </p:spPr>
        <p:txBody>
          <a:bodyPr wrap="square" rtlCol="0">
            <a:spAutoFit/>
          </a:bodyPr>
          <a:lstStyle/>
          <a:p>
            <a:r>
              <a:rPr lang="en-US" sz="1400" dirty="0" smtClean="0">
                <a:latin typeface="Cambria" pitchFamily="18" charset="0"/>
              </a:rPr>
              <a:t>Phase 3</a:t>
            </a:r>
            <a:endParaRPr lang="en-US" sz="1400" dirty="0">
              <a:latin typeface="Cambria" pitchFamily="18" charset="0"/>
            </a:endParaRPr>
          </a:p>
        </p:txBody>
      </p:sp>
      <p:sp>
        <p:nvSpPr>
          <p:cNvPr id="41" name="Textfeld 40"/>
          <p:cNvSpPr txBox="1"/>
          <p:nvPr/>
        </p:nvSpPr>
        <p:spPr>
          <a:xfrm>
            <a:off x="5926434" y="1393031"/>
            <a:ext cx="1512168" cy="307777"/>
          </a:xfrm>
          <a:prstGeom prst="rect">
            <a:avLst/>
          </a:prstGeom>
          <a:noFill/>
        </p:spPr>
        <p:txBody>
          <a:bodyPr wrap="square" rtlCol="0">
            <a:spAutoFit/>
          </a:bodyPr>
          <a:lstStyle/>
          <a:p>
            <a:pPr algn="ctr"/>
            <a:r>
              <a:rPr lang="en-US" sz="1400" dirty="0" smtClean="0">
                <a:latin typeface="Cambria" pitchFamily="18" charset="0"/>
              </a:rPr>
              <a:t>Problem Solving</a:t>
            </a:r>
            <a:endParaRPr lang="en-US" sz="1400" dirty="0">
              <a:latin typeface="Cambria" pitchFamily="18" charset="0"/>
            </a:endParaRPr>
          </a:p>
        </p:txBody>
      </p:sp>
      <p:sp>
        <p:nvSpPr>
          <p:cNvPr id="42" name="Textfeld 41"/>
          <p:cNvSpPr txBox="1"/>
          <p:nvPr/>
        </p:nvSpPr>
        <p:spPr>
          <a:xfrm>
            <a:off x="7294586" y="1393031"/>
            <a:ext cx="1403648" cy="307777"/>
          </a:xfrm>
          <a:prstGeom prst="rect">
            <a:avLst/>
          </a:prstGeom>
          <a:noFill/>
        </p:spPr>
        <p:txBody>
          <a:bodyPr wrap="square" rtlCol="0">
            <a:spAutoFit/>
          </a:bodyPr>
          <a:lstStyle/>
          <a:p>
            <a:pPr algn="ctr"/>
            <a:r>
              <a:rPr lang="en-US" sz="1400" dirty="0" smtClean="0">
                <a:latin typeface="Cambria" pitchFamily="18" charset="0"/>
              </a:rPr>
              <a:t>Resolution</a:t>
            </a:r>
            <a:endParaRPr lang="en-US" sz="1400" dirty="0">
              <a:latin typeface="Cambria" pitchFamily="18"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(DSS): valence ph3</a:t>
            </a:r>
            <a:endParaRPr lang="en-US" dirty="0"/>
          </a:p>
        </p:txBody>
      </p:sp>
      <p:graphicFrame>
        <p:nvGraphicFramePr>
          <p:cNvPr id="7" name="Tabelle 6"/>
          <p:cNvGraphicFramePr>
            <a:graphicFrameLocks noGrp="1"/>
          </p:cNvGraphicFramePr>
          <p:nvPr/>
        </p:nvGraphicFramePr>
        <p:xfrm>
          <a:off x="611560" y="1196752"/>
          <a:ext cx="7272810" cy="4358646"/>
        </p:xfrm>
        <a:graphic>
          <a:graphicData uri="http://schemas.openxmlformats.org/drawingml/2006/table">
            <a:tbl>
              <a:tblPr/>
              <a:tblGrid>
                <a:gridCol w="808090"/>
                <a:gridCol w="808090"/>
                <a:gridCol w="808090"/>
                <a:gridCol w="808090"/>
                <a:gridCol w="808090"/>
                <a:gridCol w="808090"/>
                <a:gridCol w="808090"/>
                <a:gridCol w="808090"/>
                <a:gridCol w="808090"/>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,000796</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,081682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,992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-,169072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,170663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,164410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,188710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38,784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,389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-,217360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,546179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,044761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,188710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38,784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,814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-,337009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,426530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,378494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,168213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36,830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2,250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,037609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,719379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-,024738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,168213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36,830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-,365623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,316147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-,025761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,205874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39,620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-,441972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,390451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-,149912</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,205874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39,620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-,728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-,566123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,266299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,040342</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,008865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4,551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,026224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,062059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-,118741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,215141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,581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-,498271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,298976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(DSS): activation ph3</a:t>
            </a:r>
            <a:endParaRPr lang="en-US" dirty="0"/>
          </a:p>
        </p:txBody>
      </p:sp>
      <p:graphicFrame>
        <p:nvGraphicFramePr>
          <p:cNvPr id="4" name="Tabelle 3"/>
          <p:cNvGraphicFramePr>
            <a:graphicFrameLocks noGrp="1"/>
          </p:cNvGraphicFramePr>
          <p:nvPr/>
        </p:nvGraphicFramePr>
        <p:xfrm>
          <a:off x="683568" y="1124744"/>
          <a:ext cx="7488828" cy="4358646"/>
        </p:xfrm>
        <a:graphic>
          <a:graphicData uri="http://schemas.openxmlformats.org/drawingml/2006/table">
            <a:tbl>
              <a:tblPr/>
              <a:tblGrid>
                <a:gridCol w="832092"/>
                <a:gridCol w="832092"/>
                <a:gridCol w="832092"/>
                <a:gridCol w="832092"/>
                <a:gridCol w="832092"/>
                <a:gridCol w="832092"/>
                <a:gridCol w="832092"/>
                <a:gridCol w="832092"/>
                <a:gridCol w="832092"/>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-,034565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,101453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,737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-,245548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,176418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,062160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,180824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40,441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,733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-,303175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,427494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,204334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,180824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40,441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-,161001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,569668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,038490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,157452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41,575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-,279356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,356337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,235283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,157452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41,575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1,494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-,082564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,553129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,293377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,199491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39,708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-,109902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,696655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,252177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,199491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39,708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1,264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-,151102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,655455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,040351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,009356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4,313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,025615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,063565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,359189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,190064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1,890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,059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-,051699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,666074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(DSS): AP/DD ph3</a:t>
            </a:r>
            <a:endParaRPr lang="en-US" dirty="0"/>
          </a:p>
        </p:txBody>
      </p:sp>
      <p:graphicFrame>
        <p:nvGraphicFramePr>
          <p:cNvPr id="4" name="Tabelle 3"/>
          <p:cNvGraphicFramePr>
            <a:graphicFrameLocks noGrp="1"/>
          </p:cNvGraphicFramePr>
          <p:nvPr/>
        </p:nvGraphicFramePr>
        <p:xfrm>
          <a:off x="899592" y="1196752"/>
          <a:ext cx="7416828" cy="4358646"/>
        </p:xfrm>
        <a:graphic>
          <a:graphicData uri="http://schemas.openxmlformats.org/drawingml/2006/table">
            <a:tbl>
              <a:tblPr/>
              <a:tblGrid>
                <a:gridCol w="824092"/>
                <a:gridCol w="824092"/>
                <a:gridCol w="824092"/>
                <a:gridCol w="824092"/>
                <a:gridCol w="824092"/>
                <a:gridCol w="824092"/>
                <a:gridCol w="824092"/>
                <a:gridCol w="824092"/>
                <a:gridCol w="824092"/>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-,024330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,070740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dirty="0">
                          <a:solidFill>
                            <a:srgbClr val="000000"/>
                          </a:solidFill>
                          <a:latin typeface="Arial"/>
                        </a:rPr>
                        <a:t>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,734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-,171441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,122781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,159221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,123651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39,643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1,288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-,090757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,409199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,178150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,123651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39,643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-,071828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,428128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,291413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,107415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41,073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,074496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,508330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,151430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,107415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41,073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-,065487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,368347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,193190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,136564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38,810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-,083080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,469459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,076354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,136564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38,810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,559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,579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-,199916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,352623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,019020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,004473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4,252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,011996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,030158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,401878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,182974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2,196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,028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-,001813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,692938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(DSS): AD/DP ph3</a:t>
            </a:r>
            <a:endParaRPr lang="en-US" dirty="0"/>
          </a:p>
        </p:txBody>
      </p:sp>
      <p:graphicFrame>
        <p:nvGraphicFramePr>
          <p:cNvPr id="4" name="Tabelle 3"/>
          <p:cNvGraphicFramePr>
            <a:graphicFrameLocks noGrp="1"/>
          </p:cNvGraphicFramePr>
          <p:nvPr/>
        </p:nvGraphicFramePr>
        <p:xfrm>
          <a:off x="611560" y="1196752"/>
          <a:ext cx="7848873" cy="3992886"/>
        </p:xfrm>
        <a:graphic>
          <a:graphicData uri="http://schemas.openxmlformats.org/drawingml/2006/table">
            <a:tbl>
              <a:tblPr/>
              <a:tblGrid>
                <a:gridCol w="872097"/>
                <a:gridCol w="872097"/>
                <a:gridCol w="872097"/>
                <a:gridCol w="872097"/>
                <a:gridCol w="872097"/>
                <a:gridCol w="872097"/>
                <a:gridCol w="872097"/>
                <a:gridCol w="872097"/>
                <a:gridCol w="872097"/>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-,024549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,109355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,825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-,251964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,202866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-,074601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,230220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41,164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,748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-,539484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,390283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,110071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,230220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41,164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,478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,635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-,354813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,574954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-,244620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,203800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39,777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-,656587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,167347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,181584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,203800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39,777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,891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,378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-,230383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,593551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,222905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,252012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41,608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,382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-,285818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,731629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,282817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,252012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41,608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1,122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-,225907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,791540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,061653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,013461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4,580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,040189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,094582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,033523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,217973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,154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,878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-,374944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,431090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a:t>
            </a:r>
            <a:r>
              <a:rPr lang="en-US" dirty="0" err="1" smtClean="0"/>
              <a:t>noDSS</a:t>
            </a:r>
            <a:r>
              <a:rPr lang="en-US" dirty="0" smtClean="0"/>
              <a:t>): valence ph3</a:t>
            </a:r>
            <a:endParaRPr lang="en-US" dirty="0"/>
          </a:p>
        </p:txBody>
      </p:sp>
      <p:graphicFrame>
        <p:nvGraphicFramePr>
          <p:cNvPr id="4" name="Tabelle 3"/>
          <p:cNvGraphicFramePr>
            <a:graphicFrameLocks noGrp="1"/>
          </p:cNvGraphicFramePr>
          <p:nvPr/>
        </p:nvGraphicFramePr>
        <p:xfrm>
          <a:off x="683568" y="1196752"/>
          <a:ext cx="7416828" cy="4358646"/>
        </p:xfrm>
        <a:graphic>
          <a:graphicData uri="http://schemas.openxmlformats.org/drawingml/2006/table">
            <a:tbl>
              <a:tblPr/>
              <a:tblGrid>
                <a:gridCol w="824092"/>
                <a:gridCol w="824092"/>
                <a:gridCol w="824092"/>
                <a:gridCol w="824092"/>
                <a:gridCol w="824092"/>
                <a:gridCol w="824092"/>
                <a:gridCol w="824092"/>
                <a:gridCol w="824092"/>
                <a:gridCol w="824092"/>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,300601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,135952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2,211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,013766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,587435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-,459779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,281118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27,389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-1,636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-1,036201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,116644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-,260761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,281118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27,389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-,928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-,837183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,315662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-,004330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,170101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27,194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-,353233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,344572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,058115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,170101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27,194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,342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,735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-,290788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,407017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,070063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,263529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30,210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,792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-,467979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,608105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-,003383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,263529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30,210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,990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-,541425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,534659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,063388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,017985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3,525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,036349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,110538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,607054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,153158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3,964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,224967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,827327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a:t>
            </a:r>
            <a:r>
              <a:rPr lang="en-US" dirty="0" err="1" smtClean="0"/>
              <a:t>noDSS</a:t>
            </a:r>
            <a:r>
              <a:rPr lang="en-US" dirty="0" smtClean="0"/>
              <a:t>): activation ph3</a:t>
            </a:r>
            <a:endParaRPr lang="en-US" dirty="0"/>
          </a:p>
        </p:txBody>
      </p:sp>
      <p:graphicFrame>
        <p:nvGraphicFramePr>
          <p:cNvPr id="4" name="Tabelle 3"/>
          <p:cNvGraphicFramePr>
            <a:graphicFrameLocks noGrp="1"/>
          </p:cNvGraphicFramePr>
          <p:nvPr/>
        </p:nvGraphicFramePr>
        <p:xfrm>
          <a:off x="683568" y="1196752"/>
          <a:ext cx="7416828" cy="4358646"/>
        </p:xfrm>
        <a:graphic>
          <a:graphicData uri="http://schemas.openxmlformats.org/drawingml/2006/table">
            <a:tbl>
              <a:tblPr/>
              <a:tblGrid>
                <a:gridCol w="824092"/>
                <a:gridCol w="824092"/>
                <a:gridCol w="824092"/>
                <a:gridCol w="824092"/>
                <a:gridCol w="824092"/>
                <a:gridCol w="824092"/>
                <a:gridCol w="824092"/>
                <a:gridCol w="824092"/>
                <a:gridCol w="824092"/>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,001048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,099869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,992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-,209657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,211754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-,171613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,231482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32,853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-,642647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,299422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-,055749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,231482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32,853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-,526784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,415285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,046480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,139815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32,713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,332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,742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-,238070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,331031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-,169180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,139815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32,713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-,453730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,115370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,313051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,222888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33,984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1,405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-,139921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,766022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-,196307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,222888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33,984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-,881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-,649278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,256665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,040983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,010503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3,902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,024801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,067724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,341285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,214286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1,593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-,119244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,680963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a:t>
            </a:r>
            <a:r>
              <a:rPr lang="en-US" dirty="0" err="1" smtClean="0"/>
              <a:t>noDSS</a:t>
            </a:r>
            <a:r>
              <a:rPr lang="en-US" dirty="0" smtClean="0"/>
              <a:t>): AP/DD ph3</a:t>
            </a:r>
            <a:endParaRPr lang="en-US" dirty="0"/>
          </a:p>
        </p:txBody>
      </p:sp>
      <p:graphicFrame>
        <p:nvGraphicFramePr>
          <p:cNvPr id="4" name="Tabelle 3"/>
          <p:cNvGraphicFramePr>
            <a:graphicFrameLocks noGrp="1"/>
          </p:cNvGraphicFramePr>
          <p:nvPr/>
        </p:nvGraphicFramePr>
        <p:xfrm>
          <a:off x="755576" y="1196752"/>
          <a:ext cx="7776864" cy="3992886"/>
        </p:xfrm>
        <a:graphic>
          <a:graphicData uri="http://schemas.openxmlformats.org/drawingml/2006/table">
            <a:tbl>
              <a:tblPr/>
              <a:tblGrid>
                <a:gridCol w="864096"/>
                <a:gridCol w="864096"/>
                <a:gridCol w="864096"/>
                <a:gridCol w="864096"/>
                <a:gridCol w="864096"/>
                <a:gridCol w="864096"/>
                <a:gridCol w="864096"/>
                <a:gridCol w="864096"/>
                <a:gridCol w="864096"/>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dirty="0">
                          <a:solidFill>
                            <a:srgbClr val="000000"/>
                          </a:solidFill>
                          <a:latin typeface="Arial"/>
                        </a:rPr>
                        <a:t>,212633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,130598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1,628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-,062905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,488170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-,446441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,278049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29,175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-1,606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-1,014967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,122085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-,224798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,278049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29,175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-,793324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,343728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,028243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,168160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28,972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-,315697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,372183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-,079302</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,168160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28,972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-,423242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,264638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,267715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,262637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31,876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1,019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-,267342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,802771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-,144979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,262637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31,876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-,680035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,390078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,061211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,016842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3,634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,035696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,104962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,535705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,172933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3,098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,122139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,790766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Agr</a:t>
            </a:r>
            <a:r>
              <a:rPr lang="en-US" dirty="0" smtClean="0"/>
              <a:t> (</a:t>
            </a:r>
            <a:r>
              <a:rPr lang="en-US" dirty="0" err="1" smtClean="0"/>
              <a:t>noDSS</a:t>
            </a:r>
            <a:r>
              <a:rPr lang="en-US" dirty="0" smtClean="0"/>
              <a:t>): AD/DP ph3</a:t>
            </a:r>
            <a:endParaRPr lang="en-US" dirty="0"/>
          </a:p>
        </p:txBody>
      </p:sp>
      <p:graphicFrame>
        <p:nvGraphicFramePr>
          <p:cNvPr id="4" name="Tabelle 3"/>
          <p:cNvGraphicFramePr>
            <a:graphicFrameLocks noGrp="1"/>
          </p:cNvGraphicFramePr>
          <p:nvPr/>
        </p:nvGraphicFramePr>
        <p:xfrm>
          <a:off x="611560" y="1124744"/>
          <a:ext cx="7920882" cy="3992886"/>
        </p:xfrm>
        <a:graphic>
          <a:graphicData uri="http://schemas.openxmlformats.org/drawingml/2006/table">
            <a:tbl>
              <a:tblPr/>
              <a:tblGrid>
                <a:gridCol w="880098"/>
                <a:gridCol w="880098"/>
                <a:gridCol w="880098"/>
                <a:gridCol w="880098"/>
                <a:gridCol w="880098"/>
                <a:gridCol w="880098"/>
                <a:gridCol w="880098"/>
                <a:gridCol w="880098"/>
                <a:gridCol w="880098"/>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-,212336</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,106949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-1,985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,063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-,437979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,013306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,205924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,235435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30,917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,389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-,274301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,686149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,144302</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,235435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30,917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-,335922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,624527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,035091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,142311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30,726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,247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,807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-,255260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,325441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-,160621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,142311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30,726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-1,129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-,450972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,129729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,172638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,224177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33,171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,770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,447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-,283366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,628641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-,136311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,224177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33,171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,547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-,592314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,319693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,043269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,011538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3,750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,025657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,072972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,456923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,191899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2,381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,017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,018053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,748166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(DSS): valence ph3</a:t>
            </a:r>
            <a:endParaRPr lang="en-US" dirty="0"/>
          </a:p>
        </p:txBody>
      </p:sp>
      <p:graphicFrame>
        <p:nvGraphicFramePr>
          <p:cNvPr id="4" name="Tabelle 3"/>
          <p:cNvGraphicFramePr>
            <a:graphicFrameLocks noGrp="1"/>
          </p:cNvGraphicFramePr>
          <p:nvPr/>
        </p:nvGraphicFramePr>
        <p:xfrm>
          <a:off x="611560" y="1124744"/>
          <a:ext cx="7488828" cy="4358646"/>
        </p:xfrm>
        <a:graphic>
          <a:graphicData uri="http://schemas.openxmlformats.org/drawingml/2006/table">
            <a:tbl>
              <a:tblPr/>
              <a:tblGrid>
                <a:gridCol w="832092"/>
                <a:gridCol w="832092"/>
                <a:gridCol w="832092"/>
                <a:gridCol w="832092"/>
                <a:gridCol w="832092"/>
                <a:gridCol w="832092"/>
                <a:gridCol w="832092"/>
                <a:gridCol w="832092"/>
                <a:gridCol w="832092"/>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-,059907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,124948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-,479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,641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-,334916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,215102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-,189925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,196269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21,631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-,597365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,217516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-,148667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,196269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21,631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-,556108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,258773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,480101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,265592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19,049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,086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-,075693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1,035895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-,031561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,265592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19,049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,907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-,587355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,524233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,314076</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,170402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21,740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-,039561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,667713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,355017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,170402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21,740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2,083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,001380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,708655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,032207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,010005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3,219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,017519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,059208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,248153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,282944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,877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-,325251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,688130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(DSS): activation ph3</a:t>
            </a:r>
            <a:endParaRPr lang="en-US" dirty="0"/>
          </a:p>
        </p:txBody>
      </p:sp>
      <p:graphicFrame>
        <p:nvGraphicFramePr>
          <p:cNvPr id="4" name="Tabelle 3"/>
          <p:cNvGraphicFramePr>
            <a:graphicFrameLocks noGrp="1"/>
          </p:cNvGraphicFramePr>
          <p:nvPr/>
        </p:nvGraphicFramePr>
        <p:xfrm>
          <a:off x="755576" y="1196752"/>
          <a:ext cx="7560837" cy="3992886"/>
        </p:xfrm>
        <a:graphic>
          <a:graphicData uri="http://schemas.openxmlformats.org/drawingml/2006/table">
            <a:tbl>
              <a:tblPr/>
              <a:tblGrid>
                <a:gridCol w="840093"/>
                <a:gridCol w="840093"/>
                <a:gridCol w="840093"/>
                <a:gridCol w="840093"/>
                <a:gridCol w="840093"/>
                <a:gridCol w="840093"/>
                <a:gridCol w="840093"/>
                <a:gridCol w="840093"/>
                <a:gridCol w="840093"/>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,182241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,128198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1,422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-,099920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,464402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,000516</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,220490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21,929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,998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-,456838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,457869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-,094885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,220490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21,929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-,552239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,362469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-,418875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,290787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20,950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-1,440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-1,023687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,185937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,639469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,290787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20,950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2,199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,034657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1,244280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-,009888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,191818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21,866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,959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-,407836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,388060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,499107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,191818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21,866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2,602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,101159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,897055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,039735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,012006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3,310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,021978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,071840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,064981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,300238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,829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-,482224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,575711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(DSS): AP/DD ph3</a:t>
            </a:r>
            <a:endParaRPr lang="en-US" dirty="0"/>
          </a:p>
        </p:txBody>
      </p:sp>
      <p:graphicFrame>
        <p:nvGraphicFramePr>
          <p:cNvPr id="4" name="Tabelle 3"/>
          <p:cNvGraphicFramePr>
            <a:graphicFrameLocks noGrp="1"/>
          </p:cNvGraphicFramePr>
          <p:nvPr/>
        </p:nvGraphicFramePr>
        <p:xfrm>
          <a:off x="683568" y="1268760"/>
          <a:ext cx="7704855" cy="3992886"/>
        </p:xfrm>
        <a:graphic>
          <a:graphicData uri="http://schemas.openxmlformats.org/drawingml/2006/table">
            <a:tbl>
              <a:tblPr/>
              <a:tblGrid>
                <a:gridCol w="856095"/>
                <a:gridCol w="856095"/>
                <a:gridCol w="856095"/>
                <a:gridCol w="856095"/>
                <a:gridCol w="856095"/>
                <a:gridCol w="856095"/>
                <a:gridCol w="856095"/>
                <a:gridCol w="856095"/>
                <a:gridCol w="856095"/>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,088677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,092320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,961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-,114518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,291872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-,131567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,177508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20,751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,467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-,500986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,237853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-,171555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,177508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20,751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,345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-,540974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,197864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,034199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,227805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21,974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,882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-,438271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,506669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,437018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,227805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21,974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-,035452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,909488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,212334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,154739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20,551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-,109892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,534560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,605081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,154739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20,551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3,910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,282855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,927307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,025160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,007648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3,290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,013867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,045651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-,127756</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,296590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-,431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,667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-,616544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,432114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(DSS): AD/DP ph3</a:t>
            </a:r>
            <a:endParaRPr lang="en-US" dirty="0"/>
          </a:p>
        </p:txBody>
      </p:sp>
      <p:graphicFrame>
        <p:nvGraphicFramePr>
          <p:cNvPr id="4" name="Tabelle 3"/>
          <p:cNvGraphicFramePr>
            <a:graphicFrameLocks noGrp="1"/>
          </p:cNvGraphicFramePr>
          <p:nvPr/>
        </p:nvGraphicFramePr>
        <p:xfrm>
          <a:off x="755576" y="1196752"/>
          <a:ext cx="7632846" cy="3992886"/>
        </p:xfrm>
        <a:graphic>
          <a:graphicData uri="http://schemas.openxmlformats.org/drawingml/2006/table">
            <a:tbl>
              <a:tblPr/>
              <a:tblGrid>
                <a:gridCol w="848094"/>
                <a:gridCol w="848094"/>
                <a:gridCol w="848094"/>
                <a:gridCol w="848094"/>
                <a:gridCol w="848094"/>
                <a:gridCol w="848094"/>
                <a:gridCol w="848094"/>
                <a:gridCol w="848094"/>
                <a:gridCol w="848094"/>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,170045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,153383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1,109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,291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-,167549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,507640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,136238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,235926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21,316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,577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,570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-,353956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,626432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,040473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,235926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21,316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,865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-,449721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,530667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-,636058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,321322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18,503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,063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-1,309818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,037703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,468188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,321322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18,503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-,205572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1,141949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-,231745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,204725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21,463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-1,132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-,656936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,193446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,093608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,204725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21,463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-,331583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,518798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,046807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,014711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3,182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,025281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,086663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,294210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,275413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1,068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-,280093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,713423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a:t>
            </a:r>
            <a:r>
              <a:rPr lang="en-US" dirty="0" err="1" smtClean="0"/>
              <a:t>noDSS</a:t>
            </a:r>
            <a:r>
              <a:rPr lang="en-US" dirty="0" smtClean="0"/>
              <a:t>): valence ph3</a:t>
            </a:r>
            <a:endParaRPr lang="en-US" dirty="0"/>
          </a:p>
        </p:txBody>
      </p:sp>
      <p:graphicFrame>
        <p:nvGraphicFramePr>
          <p:cNvPr id="4" name="Tabelle 3"/>
          <p:cNvGraphicFramePr>
            <a:graphicFrameLocks noGrp="1"/>
          </p:cNvGraphicFramePr>
          <p:nvPr/>
        </p:nvGraphicFramePr>
        <p:xfrm>
          <a:off x="611560" y="1124744"/>
          <a:ext cx="7704855" cy="3992886"/>
        </p:xfrm>
        <a:graphic>
          <a:graphicData uri="http://schemas.openxmlformats.org/drawingml/2006/table">
            <a:tbl>
              <a:tblPr/>
              <a:tblGrid>
                <a:gridCol w="856095"/>
                <a:gridCol w="856095"/>
                <a:gridCol w="856095"/>
                <a:gridCol w="856095"/>
                <a:gridCol w="856095"/>
                <a:gridCol w="856095"/>
                <a:gridCol w="856095"/>
                <a:gridCol w="856095"/>
                <a:gridCol w="856095"/>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-,345567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,279662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-1,236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,252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-,990468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,299334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,579557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,562743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10,236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-,670398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1,829513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,326187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,562743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10,236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-,923769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1,576143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,616381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,394012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13,263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-,233121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1,465883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,120414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,394012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13,263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,306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,765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-,729088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,969916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-,266151</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,612874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14,887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-,434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,670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-1,573327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1,041025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-,635630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,612874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14,887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-1,037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,316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-1,942806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,671546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,052286</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,019607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2,667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,025072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,109038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-,353504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,309371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-1,143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,253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-,786579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,312676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a:t>
            </a:r>
            <a:r>
              <a:rPr lang="en-US" dirty="0" err="1" smtClean="0"/>
              <a:t>noDSS</a:t>
            </a:r>
            <a:r>
              <a:rPr lang="en-US" dirty="0" smtClean="0"/>
              <a:t>): activation ph3</a:t>
            </a:r>
            <a:endParaRPr lang="en-US" dirty="0"/>
          </a:p>
        </p:txBody>
      </p:sp>
      <p:graphicFrame>
        <p:nvGraphicFramePr>
          <p:cNvPr id="4" name="Tabelle 3"/>
          <p:cNvGraphicFramePr>
            <a:graphicFrameLocks noGrp="1"/>
          </p:cNvGraphicFramePr>
          <p:nvPr/>
        </p:nvGraphicFramePr>
        <p:xfrm>
          <a:off x="683568" y="1052736"/>
          <a:ext cx="7560837" cy="3992886"/>
        </p:xfrm>
        <a:graphic>
          <a:graphicData uri="http://schemas.openxmlformats.org/drawingml/2006/table">
            <a:tbl>
              <a:tblPr/>
              <a:tblGrid>
                <a:gridCol w="840093"/>
                <a:gridCol w="840093"/>
                <a:gridCol w="840093"/>
                <a:gridCol w="840093"/>
                <a:gridCol w="840093"/>
                <a:gridCol w="840093"/>
                <a:gridCol w="840093"/>
                <a:gridCol w="840093"/>
                <a:gridCol w="840093"/>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dirty="0">
                          <a:solidFill>
                            <a:srgbClr val="000000"/>
                          </a:solidFill>
                          <a:latin typeface="Arial"/>
                        </a:rPr>
                        <a:t>,035099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,345633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,102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,922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-,761933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,832130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,053414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,662113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8,568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,081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,938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-1,455970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1,562797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-,076079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,662113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8,568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-1,585462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1,433305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,613899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,328187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15,376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,081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-,084127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1,311926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,039560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,328187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15,376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,906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-,658466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,737587</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,012736</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,645983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10,232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,020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-1,422200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1,447671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,338555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,645983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10,232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,611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-1,096380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1,773490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,039297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,014562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2,699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,019008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,081241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,313892</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,318718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,985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-,352324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,768973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a:t>
            </a:r>
            <a:r>
              <a:rPr lang="en-US" dirty="0" err="1" smtClean="0"/>
              <a:t>noDSS</a:t>
            </a:r>
            <a:r>
              <a:rPr lang="en-US" dirty="0" smtClean="0"/>
              <a:t>): AP/DD ph3</a:t>
            </a:r>
            <a:endParaRPr lang="en-US" dirty="0"/>
          </a:p>
        </p:txBody>
      </p:sp>
      <p:graphicFrame>
        <p:nvGraphicFramePr>
          <p:cNvPr id="4" name="Tabelle 3"/>
          <p:cNvGraphicFramePr>
            <a:graphicFrameLocks noGrp="1"/>
          </p:cNvGraphicFramePr>
          <p:nvPr/>
        </p:nvGraphicFramePr>
        <p:xfrm>
          <a:off x="683568" y="1196752"/>
          <a:ext cx="7704855" cy="3992886"/>
        </p:xfrm>
        <a:graphic>
          <a:graphicData uri="http://schemas.openxmlformats.org/drawingml/2006/table">
            <a:tbl>
              <a:tblPr/>
              <a:tblGrid>
                <a:gridCol w="856095"/>
                <a:gridCol w="856095"/>
                <a:gridCol w="856095"/>
                <a:gridCol w="856095"/>
                <a:gridCol w="856095"/>
                <a:gridCol w="856095"/>
                <a:gridCol w="856095"/>
                <a:gridCol w="856095"/>
                <a:gridCol w="856095"/>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-,212588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,173524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,255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-,612736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,187560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,433268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,367644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11,984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1,178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,261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-,367878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1,234413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,166600</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,367644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11,984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,453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,659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-,634546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,967745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,870669</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,312389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11,086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2,787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,183755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1,557584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,116874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,312389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11,086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,374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-,570040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,803789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-,167765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,436259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15,983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-,385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,706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-1,092671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,757141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-,191533</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,436259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15,983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,667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-1,116439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,733373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,031984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,013147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2,433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,014290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,071586</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-,593112</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,229180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-2,588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,010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-,879918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,010498</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dirty="0" err="1" smtClean="0"/>
              <a:t>noAgr</a:t>
            </a:r>
            <a:r>
              <a:rPr lang="en-US" dirty="0" smtClean="0"/>
              <a:t> (</a:t>
            </a:r>
            <a:r>
              <a:rPr lang="en-US" dirty="0" err="1" smtClean="0"/>
              <a:t>noDSS</a:t>
            </a:r>
            <a:r>
              <a:rPr lang="en-US" dirty="0" smtClean="0"/>
              <a:t>): AD/DP ph3</a:t>
            </a:r>
            <a:endParaRPr lang="en-US" dirty="0"/>
          </a:p>
        </p:txBody>
      </p:sp>
      <p:graphicFrame>
        <p:nvGraphicFramePr>
          <p:cNvPr id="4" name="Tabelle 3"/>
          <p:cNvGraphicFramePr>
            <a:graphicFrameLocks noGrp="1"/>
          </p:cNvGraphicFramePr>
          <p:nvPr/>
        </p:nvGraphicFramePr>
        <p:xfrm>
          <a:off x="467544" y="1052736"/>
          <a:ext cx="7272810" cy="4358646"/>
        </p:xfrm>
        <a:graphic>
          <a:graphicData uri="http://schemas.openxmlformats.org/drawingml/2006/table">
            <a:tbl>
              <a:tblPr/>
              <a:tblGrid>
                <a:gridCol w="808090"/>
                <a:gridCol w="808090"/>
                <a:gridCol w="808090"/>
                <a:gridCol w="808090"/>
                <a:gridCol w="808090"/>
                <a:gridCol w="808090"/>
                <a:gridCol w="808090"/>
                <a:gridCol w="808090"/>
                <a:gridCol w="808090"/>
              </a:tblGrid>
              <a:tr h="177800">
                <a:tc gridSpan="8">
                  <a:txBody>
                    <a:bodyPr/>
                    <a:lstStyle/>
                    <a:p>
                      <a:pPr algn="ctr" fontAlgn="ctr"/>
                      <a:r>
                        <a:rPr lang="de-AT" sz="1200" b="1" i="0" u="none" strike="noStrike">
                          <a:solidFill>
                            <a:srgbClr val="000000"/>
                          </a:solidFill>
                          <a:latin typeface="Arial Bold"/>
                        </a:rPr>
                        <a:t>Estimates of Fixed Effectsa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df</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t</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Intercept</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,271128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,410930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,660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,528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-,676480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1,218735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-,375725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,790330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8,700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-,475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,646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-2,173024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1,421574</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ph2_CI_p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-,287598</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dirty="0">
                          <a:solidFill>
                            <a:srgbClr val="000000"/>
                          </a:solidFill>
                          <a:latin typeface="Arial"/>
                        </a:rPr>
                        <a:t>,790330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8,700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-,364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,725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-2,084897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1,509701</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-,002167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,407857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15,843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-,005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,996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-,867482</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,863149</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ph2_VA_p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-,056684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,407857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15,843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-,139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,891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-,921999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,808632</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t"/>
                      <a:r>
                        <a:rPr lang="de-AT" sz="1200" b="0" i="0" u="none" strike="noStrike">
                          <a:solidFill>
                            <a:srgbClr val="000000"/>
                          </a:solidFill>
                          <a:latin typeface="Arial"/>
                        </a:rPr>
                        <a:t>ph2_AC_a</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,200932</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,779040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10,721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,258</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,801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-1,519177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r" fontAlgn="t"/>
                      <a:r>
                        <a:rPr lang="de-AT" sz="1200" b="0" i="0" u="none" strike="noStrike">
                          <a:solidFill>
                            <a:srgbClr val="000000"/>
                          </a:solidFill>
                          <a:latin typeface="Arial"/>
                        </a:rPr>
                        <a:t>1,921040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a:txBody>
                    <a:bodyPr/>
                    <a:lstStyle/>
                    <a:p>
                      <a:pPr algn="l" fontAlgn="t"/>
                      <a:r>
                        <a:rPr lang="de-AT" sz="1200" b="0" i="0" u="none" strike="noStrike">
                          <a:solidFill>
                            <a:srgbClr val="000000"/>
                          </a:solidFill>
                          <a:latin typeface="Arial"/>
                        </a:rPr>
                        <a:t>ph2_AC_p</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,693064</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,779040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10,721</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,890</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,393</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-1,027044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2,413173</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gridSpan="8">
                  <a:txBody>
                    <a:bodyPr/>
                    <a:lstStyle/>
                    <a:p>
                      <a:pPr algn="ctr" fontAlgn="ctr"/>
                      <a:r>
                        <a:rPr lang="de-AT" sz="1200" b="1" i="0" u="none" strike="noStrike">
                          <a:solidFill>
                            <a:srgbClr val="000000"/>
                          </a:solidFill>
                          <a:latin typeface="Arial Bold"/>
                        </a:rPr>
                        <a:t>Estimates of Covariance Parametersa</a:t>
                      </a:r>
                    </a:p>
                  </a:txBody>
                  <a:tcPr marL="8467" marR="8467" marT="8467" marB="0" anchor="ctr">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a:noFill/>
                    </a:lnT>
                    <a:lnB>
                      <a:noFill/>
                    </a:lnB>
                  </a:tcPr>
                </a:tc>
              </a:tr>
              <a:tr h="177800">
                <a:tc rowSpan="2" gridSpan="2">
                  <a:txBody>
                    <a:bodyPr/>
                    <a:lstStyle/>
                    <a:p>
                      <a:pPr algn="l" fontAlgn="t"/>
                      <a:r>
                        <a:rPr lang="de-AT" sz="1200" b="0" i="0" u="none" strike="noStrike">
                          <a:solidFill>
                            <a:srgbClr val="000000"/>
                          </a:solidFill>
                          <a:latin typeface="Arial"/>
                        </a:rPr>
                        <a:t>Parameter</a:t>
                      </a:r>
                    </a:p>
                  </a:txBody>
                  <a:tcPr marL="8467" marR="8467" marT="8467"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hMerge="1">
                  <a:txBody>
                    <a:bodyPr/>
                    <a:lstStyle/>
                    <a:p>
                      <a:endParaRPr lang="en-US"/>
                    </a:p>
                  </a:txBody>
                  <a:tcPr/>
                </a:tc>
                <a:tc rowSpan="2">
                  <a:txBody>
                    <a:bodyPr/>
                    <a:lstStyle/>
                    <a:p>
                      <a:pPr algn="ctr" fontAlgn="b"/>
                      <a:r>
                        <a:rPr lang="de-AT" sz="1200" b="0" i="0" u="none" strike="noStrike">
                          <a:solidFill>
                            <a:srgbClr val="000000"/>
                          </a:solidFill>
                          <a:latin typeface="Arial"/>
                        </a:rPr>
                        <a:t>Estimate</a:t>
                      </a:r>
                    </a:p>
                  </a:txBody>
                  <a:tcPr marL="8467" marR="8467" marT="8467"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Std. Error</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Wald Z</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ctr" fontAlgn="b"/>
                      <a:r>
                        <a:rPr lang="de-AT" sz="1200" b="0" i="0" u="none" strike="noStrike">
                          <a:solidFill>
                            <a:srgbClr val="000000"/>
                          </a:solidFill>
                          <a:latin typeface="Arial"/>
                        </a:rPr>
                        <a:t>Sig.</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algn="ctr" fontAlgn="b"/>
                      <a:r>
                        <a:rPr lang="de-AT" sz="1200" b="0" i="0" u="none" strike="noStrike">
                          <a:solidFill>
                            <a:srgbClr val="000000"/>
                          </a:solidFill>
                          <a:latin typeface="Arial"/>
                        </a:rPr>
                        <a:t>95% Confidence Interval</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en-US"/>
                    </a:p>
                  </a:txBody>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gridSpan="2" vMerge="1">
                  <a:txBody>
                    <a:bodyPr/>
                    <a:lstStyle/>
                    <a:p>
                      <a:endParaRPr lang="en-US"/>
                    </a:p>
                  </a:txBody>
                  <a:tcPr/>
                </a:tc>
                <a:tc hMerge="1"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pPr algn="ctr" fontAlgn="b"/>
                      <a:r>
                        <a:rPr lang="de-AT" sz="1200" b="0" i="0" u="none" strike="noStrike">
                          <a:solidFill>
                            <a:srgbClr val="000000"/>
                          </a:solidFill>
                          <a:latin typeface="Arial"/>
                        </a:rPr>
                        <a:t>Lower Bound</a:t>
                      </a:r>
                    </a:p>
                  </a:txBody>
                  <a:tcPr marL="8467" marR="8467" marT="84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de-AT" sz="1200" b="0" i="0" u="none" strike="noStrike">
                          <a:solidFill>
                            <a:srgbClr val="000000"/>
                          </a:solidFill>
                          <a:latin typeface="Arial"/>
                        </a:rPr>
                        <a:t>Upper Bound</a:t>
                      </a:r>
                    </a:p>
                  </a:txBody>
                  <a:tcPr marL="8467" marR="8467" marT="8467"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279400">
                <a:tc rowSpan="2">
                  <a:txBody>
                    <a:bodyPr/>
                    <a:lstStyle/>
                    <a:p>
                      <a:pPr algn="l" fontAlgn="t"/>
                      <a:r>
                        <a:rPr lang="de-AT" sz="1200" b="0" i="0" u="none" strike="noStrike">
                          <a:solidFill>
                            <a:srgbClr val="000000"/>
                          </a:solidFill>
                          <a:latin typeface="Arial"/>
                        </a:rPr>
                        <a:t>Repeated Measures</a:t>
                      </a:r>
                    </a:p>
                  </a:txBody>
                  <a:tcPr marL="8467" marR="8467" marT="8467"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t"/>
                      <a:r>
                        <a:rPr lang="de-AT" sz="1200" b="0" i="0" u="none" strike="noStrike">
                          <a:solidFill>
                            <a:srgbClr val="000000"/>
                          </a:solidFill>
                          <a:latin typeface="Arial"/>
                        </a:rPr>
                        <a:t>CSR diagonal</a:t>
                      </a:r>
                    </a:p>
                  </a:txBody>
                  <a:tcPr marL="8467" marR="8467" marT="8467"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,059967</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,021695</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2,764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,006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,029509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r" fontAlgn="t"/>
                      <a:r>
                        <a:rPr lang="de-AT" sz="1200" b="0" i="0" u="none" strike="noStrike">
                          <a:solidFill>
                            <a:srgbClr val="000000"/>
                          </a:solidFill>
                          <a:latin typeface="Arial"/>
                        </a:rPr>
                        <a:t>,121860</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77800">
                <a:tc vMerge="1">
                  <a:txBody>
                    <a:bodyPr/>
                    <a:lstStyle/>
                    <a:p>
                      <a:endParaRPr lang="en-US"/>
                    </a:p>
                  </a:txBody>
                  <a:tcPr/>
                </a:tc>
                <a:tc>
                  <a:txBody>
                    <a:bodyPr/>
                    <a:lstStyle/>
                    <a:p>
                      <a:pPr algn="l" fontAlgn="t"/>
                      <a:r>
                        <a:rPr lang="de-AT" sz="1200" b="0" i="0" u="none" strike="noStrike">
                          <a:solidFill>
                            <a:srgbClr val="000000"/>
                          </a:solidFill>
                          <a:latin typeface="Arial"/>
                        </a:rPr>
                        <a:t>CSR rho</a:t>
                      </a:r>
                    </a:p>
                  </a:txBody>
                  <a:tcPr marL="8467" marR="8467" marT="8467"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,217055</a:t>
                      </a:r>
                    </a:p>
                  </a:txBody>
                  <a:tcPr marL="8467" marR="8467" marT="8467" marB="0">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,336896</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,644</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,519</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-,440127</a:t>
                      </a:r>
                    </a:p>
                  </a:txBody>
                  <a:tcPr marL="8467" marR="8467" marT="8467"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r" fontAlgn="t"/>
                      <a:r>
                        <a:rPr lang="de-AT" sz="1200" b="0" i="0" u="none" strike="noStrike">
                          <a:solidFill>
                            <a:srgbClr val="000000"/>
                          </a:solidFill>
                          <a:latin typeface="Arial"/>
                        </a:rPr>
                        <a:t>,722815</a:t>
                      </a:r>
                    </a:p>
                  </a:txBody>
                  <a:tcPr marL="8467" marR="8467" marT="8467" marB="0">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algn="l" fontAlgn="b"/>
                      <a:endParaRPr lang="de-AT" sz="1200" b="0" i="0" u="none" strike="noStrike">
                        <a:solidFill>
                          <a:srgbClr val="000000"/>
                        </a:solidFill>
                        <a:latin typeface="Arial"/>
                      </a:endParaRPr>
                    </a:p>
                  </a:txBody>
                  <a:tcPr marL="8467" marR="8467" marT="8467" marB="0" anchor="b">
                    <a:lnL w="12700" cap="flat" cmpd="sng" algn="ctr">
                      <a:solidFill>
                        <a:srgbClr val="000000"/>
                      </a:solidFill>
                      <a:prstDash val="solid"/>
                      <a:round/>
                      <a:headEnd type="none" w="med" len="med"/>
                      <a:tailEnd type="none" w="med" len="med"/>
                    </a:lnL>
                    <a:lnR>
                      <a:noFill/>
                    </a:lnR>
                    <a:lnT>
                      <a:noFill/>
                    </a:lnT>
                    <a:lnB>
                      <a:noFill/>
                    </a:lnB>
                  </a:tcPr>
                </a:tc>
              </a:tr>
              <a:tr h="169333">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a:solidFill>
                          <a:srgbClr val="000000"/>
                        </a:solidFill>
                        <a:latin typeface="Arial"/>
                      </a:endParaRPr>
                    </a:p>
                  </a:txBody>
                  <a:tcPr marL="8467" marR="8467" marT="8467"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de-AT" sz="1200" b="0" i="0" u="none" strike="noStrike" dirty="0">
                        <a:solidFill>
                          <a:srgbClr val="000000"/>
                        </a:solidFill>
                        <a:latin typeface="Arial"/>
                      </a:endParaRPr>
                    </a:p>
                  </a:txBody>
                  <a:tcPr marL="8467" marR="8467" marT="8467" marB="0" anchor="b">
                    <a:lnL>
                      <a:noFill/>
                    </a:lnL>
                    <a:lnR>
                      <a:noFill/>
                    </a:lnR>
                    <a:lnT>
                      <a:noFill/>
                    </a:lnT>
                    <a:lnB>
                      <a:noFill/>
                    </a:lnB>
                  </a:tcPr>
                </a:tc>
              </a:tr>
            </a:tbl>
          </a:graphicData>
        </a:graphic>
      </p:graphicFrame>
    </p:spTree>
  </p:cSld>
  <p:clrMapOvr>
    <a:masterClrMapping/>
  </p:clrMapOvr>
  <p:transition xmlns:p14="http://schemas.microsoft.com/office/powerpoint/2010/main"/>
</p:sld>
</file>

<file path=ppt/theme/theme1.xml><?xml version="1.0" encoding="utf-8"?>
<a:theme xmlns:a="http://schemas.openxmlformats.org/drawingml/2006/main" name="Folienmaster">
  <a:themeElements>
    <a:clrScheme name="Vorlage_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Vorlage_5">
      <a:majorFont>
        <a:latin typeface="Tw Cen MT"/>
        <a:ea typeface=""/>
        <a:cs typeface=""/>
      </a:majorFont>
      <a:minorFont>
        <a:latin typeface="Tw Cen MT"/>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Vorlage_5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Vorlage_5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Vorlage_5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Vorlage_5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Vorlage_5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Vorlage_5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Vorlage_5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Vorlage_5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Vorlage_5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Vorlage_5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Vorlage_5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Vorlage_5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Design">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Folienmaster</Template>
  <TotalTime>0</TotalTime>
  <Words>19046</Words>
  <Application>Microsoft Macintosh PowerPoint</Application>
  <PresentationFormat>Bildschirmpräsentation (4:3)</PresentationFormat>
  <Paragraphs>3692</Paragraphs>
  <Slides>73</Slides>
  <Notes>26</Notes>
  <HiddenSlides>0</HiddenSlides>
  <MMClips>0</MMClips>
  <ScaleCrop>false</ScaleCrop>
  <HeadingPairs>
    <vt:vector size="6" baseType="variant">
      <vt:variant>
        <vt:lpstr>Design</vt:lpstr>
      </vt:variant>
      <vt:variant>
        <vt:i4>1</vt:i4>
      </vt:variant>
      <vt:variant>
        <vt:lpstr>Eingebettete OLE-Server</vt:lpstr>
      </vt:variant>
      <vt:variant>
        <vt:i4>1</vt:i4>
      </vt:variant>
      <vt:variant>
        <vt:lpstr>Folientitel</vt:lpstr>
      </vt:variant>
      <vt:variant>
        <vt:i4>73</vt:i4>
      </vt:variant>
    </vt:vector>
  </HeadingPairs>
  <TitlesOfParts>
    <vt:vector size="75" baseType="lpstr">
      <vt:lpstr>Folienmaster</vt:lpstr>
      <vt:lpstr>Formel</vt:lpstr>
      <vt:lpstr>Why emotional behaviors matter for the design of decision support systems (DSSs)</vt:lpstr>
      <vt:lpstr>Motivation</vt:lpstr>
      <vt:lpstr>Motivation</vt:lpstr>
      <vt:lpstr>Theoretical &amp; Methodological Introduction</vt:lpstr>
      <vt:lpstr>Theoretical &amp; Methodological Introduction</vt:lpstr>
      <vt:lpstr>Theoretical &amp; Methodological Introduction</vt:lpstr>
      <vt:lpstr>Results: Impact of a DSS in Successful negotiations (dyadic level) </vt:lpstr>
      <vt:lpstr>Results: Impact of a DSS in Successful negotiations (dyadic level) </vt:lpstr>
      <vt:lpstr>Results: Impact of a DSS in Failed negotiations (dyadic level)</vt:lpstr>
      <vt:lpstr>Results: Impact of a DSS in Failed negotiations (dyadic level)</vt:lpstr>
      <vt:lpstr>Results: Reciprocation of Affective Behaviors within Phases</vt:lpstr>
      <vt:lpstr>Results: Reciprocation of Affective Behaviors within Phases</vt:lpstr>
      <vt:lpstr>Results: Reciprocation of Affective Behaviors within Phases</vt:lpstr>
      <vt:lpstr>Results: Actor and Partner Effects of Affective Behaviors between Phases – Successful Negotiations</vt:lpstr>
      <vt:lpstr>Results: Actor and Partner Effects of Affective Behaviors between Phases – Successful Negotiations</vt:lpstr>
      <vt:lpstr>Results: Actor and Partner Effects of Affective Behaviors between Phases – Successful Negotiations</vt:lpstr>
      <vt:lpstr>Conclusio</vt:lpstr>
      <vt:lpstr>Implications</vt:lpstr>
      <vt:lpstr>Thank you for listening</vt:lpstr>
      <vt:lpstr>BACKUP</vt:lpstr>
      <vt:lpstr>Affective Behaviors – Some Examples</vt:lpstr>
      <vt:lpstr>Results: Data</vt:lpstr>
      <vt:lpstr>B -  Emotions and individual differences</vt:lpstr>
      <vt:lpstr>B - Emotions in online negotiations</vt:lpstr>
      <vt:lpstr>B - Paralanguage: How to communicate affect via text</vt:lpstr>
      <vt:lpstr>B – General effects of support in negotiations</vt:lpstr>
      <vt:lpstr>B- Effects of DSSs</vt:lpstr>
      <vt:lpstr>B – Affective Dimensions</vt:lpstr>
      <vt:lpstr>B – Multidimensional scaling (MDS) I</vt:lpstr>
      <vt:lpstr>B – Multidimensional scaling (MDS) II</vt:lpstr>
      <vt:lpstr>B – Multidimensional scaling (MDS) III</vt:lpstr>
      <vt:lpstr>B – Inter-personal and intra-personal effects I</vt:lpstr>
      <vt:lpstr>B – Inter-personal and intra-personal effects II</vt:lpstr>
      <vt:lpstr>B – Butt et al. (2005)</vt:lpstr>
      <vt:lpstr>B – Liu (2009)</vt:lpstr>
      <vt:lpstr>B – Overbeck et al. (2010)</vt:lpstr>
      <vt:lpstr>B – Negotiation process: The three phases I</vt:lpstr>
      <vt:lpstr>B – Negotiation process: The three phases II</vt:lpstr>
      <vt:lpstr>B – Negotiation process: The three phases III</vt:lpstr>
      <vt:lpstr>B – Testing for indistinguishability I</vt:lpstr>
      <vt:lpstr>B – Testing for indistinguishability II</vt:lpstr>
      <vt:lpstr>B – Intraclass correlation coefficient ICC I</vt:lpstr>
      <vt:lpstr>B – Intraclass correlation coefficient ICC II</vt:lpstr>
      <vt:lpstr>B – Intraclass correlation coefficient ICC III</vt:lpstr>
      <vt:lpstr>B – Intraclass correlation coefficient ICC IV</vt:lpstr>
      <vt:lpstr>B – Actor-partner interdependence model (APIM) I</vt:lpstr>
      <vt:lpstr>B – Actor-partner interdependence model (APIM) II</vt:lpstr>
      <vt:lpstr>B – Actor-partner interdependence model (APIM) III</vt:lpstr>
      <vt:lpstr>B – Actor-partner interdependence model (APIM) IV</vt:lpstr>
      <vt:lpstr>B – False discovery rate (FDR)</vt:lpstr>
      <vt:lpstr>B – Negoisst: The support system I</vt:lpstr>
      <vt:lpstr>B – Negoisst: The support system II</vt:lpstr>
      <vt:lpstr>B – Negoisst: The support system III</vt:lpstr>
      <vt:lpstr>Results: Actor and Partner Effects of Affective Expressions between Phases – Successful Negotiations</vt:lpstr>
      <vt:lpstr>Results: Actor and Partner Effects of Affective Expressions between Phases – Successful Negotiations</vt:lpstr>
      <vt:lpstr>Results: Actor and Partner Effects of Affective Expressions between Phases – Successful Negotiations</vt:lpstr>
      <vt:lpstr>Results: Actor and Partner Effects of Affective Expressions between Phases – Successful Negotiations</vt:lpstr>
      <vt:lpstr>Agr (DSS): valence ph3</vt:lpstr>
      <vt:lpstr>Agr (DSS): activation ph3</vt:lpstr>
      <vt:lpstr>Agr (DSS): AP/DD ph3</vt:lpstr>
      <vt:lpstr>Agr (DSS): AD/DP ph3</vt:lpstr>
      <vt:lpstr>Agr (noDSS): valence ph3</vt:lpstr>
      <vt:lpstr>Agr (noDSS): activation ph3</vt:lpstr>
      <vt:lpstr>Agr (noDSS): AP/DD ph3</vt:lpstr>
      <vt:lpstr>Agr (noDSS): AD/DP ph3</vt:lpstr>
      <vt:lpstr>noAgr (DSS): valence ph3</vt:lpstr>
      <vt:lpstr>noAgr (DSS): activation ph3</vt:lpstr>
      <vt:lpstr>noAgr (DSS): AP/DD ph3</vt:lpstr>
      <vt:lpstr>noAgr (DSS): AD/DP ph3</vt:lpstr>
      <vt:lpstr>noAgr (noDSS): valence ph3</vt:lpstr>
      <vt:lpstr>noAgr (noDSS): activation ph3</vt:lpstr>
      <vt:lpstr>noAgr (noDSS): AP/DD ph3</vt:lpstr>
      <vt:lpstr>noAgr (noDSS): AD/DP ph3</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Folie 1</dc:title>
  <dc:creator>Patrick Hippmann</dc:creator>
  <cp:lastModifiedBy>Patrick</cp:lastModifiedBy>
  <cp:revision>86</cp:revision>
  <dcterms:created xsi:type="dcterms:W3CDTF">2013-10-10T16:43:37Z</dcterms:created>
  <dcterms:modified xsi:type="dcterms:W3CDTF">2014-07-14T09:49:45Z</dcterms:modified>
</cp:coreProperties>
</file>