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6" r:id="rId2"/>
    <p:sldId id="321" r:id="rId3"/>
    <p:sldId id="354" r:id="rId4"/>
    <p:sldId id="355" r:id="rId5"/>
    <p:sldId id="352" r:id="rId6"/>
    <p:sldId id="335" r:id="rId7"/>
    <p:sldId id="334" r:id="rId8"/>
    <p:sldId id="323" r:id="rId9"/>
    <p:sldId id="336" r:id="rId10"/>
    <p:sldId id="358" r:id="rId11"/>
    <p:sldId id="317" r:id="rId12"/>
    <p:sldId id="338" r:id="rId13"/>
    <p:sldId id="325" r:id="rId14"/>
    <p:sldId id="343" r:id="rId15"/>
    <p:sldId id="326" r:id="rId16"/>
    <p:sldId id="327" r:id="rId17"/>
    <p:sldId id="357" r:id="rId18"/>
    <p:sldId id="337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00" autoAdjust="0"/>
    <p:restoredTop sz="88277" autoAdjust="0"/>
  </p:normalViewPr>
  <p:slideViewPr>
    <p:cSldViewPr>
      <p:cViewPr>
        <p:scale>
          <a:sx n="110" d="100"/>
          <a:sy n="110" d="100"/>
        </p:scale>
        <p:origin x="-251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2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93B3-5C1A-4AAD-B554-182F8FCD1933}" type="datetimeFigureOut">
              <a:rPr lang="en-GB" smtClean="0"/>
              <a:pPr/>
              <a:t>31/07/2014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CE42-5223-40D2-8284-4175DEA6BE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15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F8F-B9DB-4E8D-9371-61C7A1CD71D5}" type="datetimeFigureOut">
              <a:rPr lang="nb-NO" smtClean="0"/>
              <a:pPr/>
              <a:t>31.07.2014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661B-6323-413B-8910-E3C5229A9D6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63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7411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4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288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26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53A14-05AD-4A02-94A0-0F3219C102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83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0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627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604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26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06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03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702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698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22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2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2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0000" y="1559072"/>
            <a:ext cx="3286148" cy="288000"/>
          </a:xfrm>
        </p:spPr>
        <p:txBody>
          <a:bodyPr wrap="square" lIns="0" bIns="0" anchor="b" anchorCtr="0"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2708920"/>
            <a:ext cx="8443101" cy="2808312"/>
          </a:xfrm>
        </p:spPr>
        <p:txBody>
          <a:bodyPr lIns="0" tIns="0" rIns="0" bIns="0">
            <a:noAutofit/>
          </a:bodyPr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1908000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>
              <a:buNone/>
              <a:defRPr sz="3600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7644BB-552F-4CDE-9380-96AE3824590D}" type="datetimeFigureOut">
              <a:rPr lang="en-GB" smtClean="0"/>
              <a:t>31/07/2014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38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7644BB-552F-4CDE-9380-96AE3824590D}" type="datetimeFigureOut">
              <a:rPr lang="en-GB" smtClean="0"/>
              <a:t>31/07/2014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3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574559"/>
            <a:ext cx="8029575" cy="61356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0" baseline="0"/>
            </a:lvl1pPr>
            <a:lvl3pPr marL="311400" indent="0">
              <a:buNone/>
              <a:defRPr/>
            </a:lvl3pPr>
            <a:lvl4pPr marL="85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Slide title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2"/>
          </p:nvPr>
        </p:nvSpPr>
        <p:spPr>
          <a:xfrm>
            <a:off x="611560" y="6454800"/>
            <a:ext cx="2133600" cy="1893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4D4F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3F4A3C7-BD00-44F1-BB40-A9EA004E7388}" type="datetimeFigureOut">
              <a:rPr lang="nb-NO" smtClean="0"/>
              <a:pPr/>
              <a:t>31.07.2014</a:t>
            </a:fld>
            <a:r>
              <a:rPr lang="nb-NO" dirty="0" smtClean="0"/>
              <a:t> </a:t>
            </a:r>
            <a:r>
              <a:rPr lang="en-GB" dirty="0" smtClean="0"/>
              <a:t>|  Page </a:t>
            </a:r>
            <a:fld id="{6F4A54D8-5AD6-46C9-BC1C-76119B1FD0EF}" type="slidenum">
              <a:rPr lang="en-GB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196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1916832"/>
            <a:ext cx="8429683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1916832"/>
            <a:ext cx="8431200" cy="4104456"/>
          </a:xfr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14876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0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56018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57158" y="428604"/>
            <a:ext cx="8429684" cy="100013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64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2148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4168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TEFLogo_blå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7290" y="2089579"/>
            <a:ext cx="6072230" cy="126798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14414" y="3578370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noProof="0" smtClean="0">
                <a:solidFill>
                  <a:srgbClr val="00447C"/>
                </a:solidFill>
              </a:rPr>
              <a:t>Technology for a better society</a:t>
            </a:r>
            <a:endParaRPr lang="en-GB" sz="4100" noProof="0">
              <a:solidFill>
                <a:srgbClr val="00447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bg>
      <p:bgPr>
        <a:solidFill>
          <a:srgbClr val="14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140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2" name="Picture 11" descr="SINTEFLogo_hvit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6390000"/>
            <a:ext cx="1357200" cy="283322"/>
          </a:xfrm>
          <a:prstGeom prst="rect">
            <a:avLst/>
          </a:prstGeom>
        </p:spPr>
      </p:pic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r>
              <a:rPr lang="en-US" noProof="0" smtClean="0"/>
              <a:t>Click icon to add media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7158" y="285728"/>
            <a:ext cx="8429684" cy="57150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57158" y="5500702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noProof="0" dirty="0" smtClean="0">
                <a:solidFill>
                  <a:schemeClr val="bg1"/>
                </a:solidFill>
              </a:rPr>
              <a:t>Technology for a better society</a:t>
            </a:r>
            <a:endParaRPr lang="en-GB" sz="1600" b="1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 vert="horz" lIns="91440" tIns="3600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Picture 12" descr="SINTEFLogo_hvit_metafil.e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6400" y="6390000"/>
            <a:ext cx="1357200" cy="283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noProof="0" dirty="0" smtClean="0">
                <a:solidFill>
                  <a:schemeClr val="bg1"/>
                </a:solidFill>
              </a:rPr>
              <a:t>Technology for a better society</a:t>
            </a:r>
            <a:endParaRPr lang="en-GB" sz="1600" b="1" noProof="0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1" r:id="rId3"/>
    <p:sldLayoutId id="2147483666" r:id="rId4"/>
    <p:sldLayoutId id="2147483667" r:id="rId5"/>
    <p:sldLayoutId id="2147483671" r:id="rId6"/>
    <p:sldLayoutId id="2147483668" r:id="rId7"/>
    <p:sldLayoutId id="2147483670" r:id="rId8"/>
    <p:sldLayoutId id="2147483669" r:id="rId9"/>
    <p:sldLayoutId id="2147483672" r:id="rId10"/>
    <p:sldLayoutId id="2147483674" r:id="rId11"/>
    <p:sldLayoutId id="2147483675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657"/>
          <a:stretch/>
        </p:blipFill>
        <p:spPr bwMode="auto">
          <a:xfrm>
            <a:off x="179512" y="116631"/>
            <a:ext cx="8856984" cy="604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idx="20"/>
          </p:nvPr>
        </p:nvSpPr>
        <p:spPr>
          <a:xfrm>
            <a:off x="395536" y="1484784"/>
            <a:ext cx="8460000" cy="122413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Social </a:t>
            </a:r>
            <a:r>
              <a:rPr lang="en-US" sz="3200" b="1" dirty="0" smtClean="0">
                <a:solidFill>
                  <a:srgbClr val="002060"/>
                </a:solidFill>
              </a:rPr>
              <a:t>Preconditions for Operational Excellence in engineer-to-order dynamic systems </a:t>
            </a:r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The context of the Norwegian offshore shipbuilding</a:t>
            </a:r>
          </a:p>
          <a:p>
            <a:pPr algn="ctr"/>
            <a:endParaRPr lang="en-US" sz="2000" i="1" dirty="0">
              <a:solidFill>
                <a:srgbClr val="002060"/>
              </a:solidFill>
            </a:endParaRPr>
          </a:p>
          <a:p>
            <a:pPr algn="r"/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Hajnalka Vaagen, </a:t>
            </a:r>
          </a:p>
          <a:p>
            <a:pPr algn="r"/>
            <a:r>
              <a:rPr lang="en-GB" sz="1600" dirty="0" smtClean="0">
                <a:solidFill>
                  <a:srgbClr val="002060"/>
                </a:solidFill>
              </a:rPr>
              <a:t>SINTEF Applied Economics and Operations Research , Trondheim, Norway</a:t>
            </a:r>
          </a:p>
          <a:p>
            <a:pPr algn="r"/>
            <a:endParaRPr lang="en-GB" sz="1600" dirty="0" smtClean="0">
              <a:solidFill>
                <a:srgbClr val="002060"/>
              </a:solidFill>
            </a:endParaRPr>
          </a:p>
          <a:p>
            <a:pPr algn="r"/>
            <a:r>
              <a:rPr lang="en-GB" sz="1600" dirty="0" smtClean="0">
                <a:solidFill>
                  <a:srgbClr val="002060"/>
                </a:solidFill>
              </a:rPr>
              <a:t>Jan Emblemsvåg</a:t>
            </a:r>
          </a:p>
          <a:p>
            <a:pPr algn="r"/>
            <a:r>
              <a:rPr lang="en-GB" sz="1600" dirty="0" smtClean="0">
                <a:solidFill>
                  <a:srgbClr val="002060"/>
                </a:solidFill>
              </a:rPr>
              <a:t>Managing Director Kongsberg Evotec  (former Senior </a:t>
            </a:r>
            <a:r>
              <a:rPr lang="en-GB" sz="1600" dirty="0" smtClean="0">
                <a:solidFill>
                  <a:srgbClr val="002060"/>
                </a:solidFill>
              </a:rPr>
              <a:t>Vice President Innovation and Process Management VARD </a:t>
            </a:r>
            <a:r>
              <a:rPr lang="en-GB" sz="1600" dirty="0" smtClean="0">
                <a:solidFill>
                  <a:srgbClr val="002060"/>
                </a:solidFill>
              </a:rPr>
              <a:t>Group)</a:t>
            </a:r>
            <a:endParaRPr lang="en-GB" sz="1600" dirty="0" smtClean="0">
              <a:solidFill>
                <a:srgbClr val="002060"/>
              </a:solidFill>
            </a:endParaRPr>
          </a:p>
          <a:p>
            <a:pPr algn="r"/>
            <a:endParaRPr lang="en-GB" sz="1600" dirty="0" smtClean="0">
              <a:solidFill>
                <a:srgbClr val="002060"/>
              </a:solidFill>
            </a:endParaRPr>
          </a:p>
          <a:p>
            <a:pPr algn="r"/>
            <a:r>
              <a:rPr lang="en-GB" sz="1600" dirty="0" err="1" smtClean="0">
                <a:solidFill>
                  <a:srgbClr val="002060"/>
                </a:solidFill>
              </a:rPr>
              <a:t>Eirik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Borgen</a:t>
            </a:r>
            <a:r>
              <a:rPr lang="en-GB" sz="1600" dirty="0" smtClean="0">
                <a:solidFill>
                  <a:srgbClr val="002060"/>
                </a:solidFill>
              </a:rPr>
              <a:t>, </a:t>
            </a:r>
          </a:p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SINTEF </a:t>
            </a:r>
            <a:r>
              <a:rPr lang="en-US" sz="1600" dirty="0">
                <a:solidFill>
                  <a:srgbClr val="002060"/>
                </a:solidFill>
              </a:rPr>
              <a:t>Applied Economics and Operations Research , Trondheim, </a:t>
            </a:r>
            <a:r>
              <a:rPr lang="en-US" sz="1600" dirty="0" smtClean="0">
                <a:solidFill>
                  <a:srgbClr val="002060"/>
                </a:solidFill>
              </a:rPr>
              <a:t>Norway</a:t>
            </a:r>
            <a:endParaRPr lang="en-GB" sz="1600" dirty="0" smtClean="0">
              <a:solidFill>
                <a:srgbClr val="002060"/>
              </a:solidFill>
            </a:endParaRPr>
          </a:p>
          <a:p>
            <a:pPr algn="r"/>
            <a:r>
              <a:rPr lang="en-GB" sz="16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/>
            </a:r>
            <a:br>
              <a:rPr lang="en-US" sz="2800" i="1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1259632" y="5157192"/>
            <a:ext cx="7560840" cy="648040"/>
          </a:xfrm>
        </p:spPr>
        <p:txBody>
          <a:bodyPr/>
          <a:lstStyle/>
          <a:p>
            <a:pPr algn="r"/>
            <a:endParaRPr lang="en-GB" dirty="0" smtClean="0">
              <a:solidFill>
                <a:srgbClr val="7030A0"/>
              </a:solidFill>
            </a:endParaRPr>
          </a:p>
          <a:p>
            <a:pPr algn="r"/>
            <a:r>
              <a:rPr lang="en-GB" dirty="0" smtClean="0">
                <a:solidFill>
                  <a:srgbClr val="7030A0"/>
                </a:solidFill>
              </a:rPr>
              <a:t>  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ADEF"/>
                </a:solidFill>
              </a:rPr>
              <a:t>Organisational Network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Understanding </a:t>
            </a:r>
            <a:r>
              <a:rPr lang="en-GB" sz="2800" dirty="0"/>
              <a:t>built by 4 networks:</a:t>
            </a:r>
          </a:p>
          <a:p>
            <a:endParaRPr lang="en-GB" dirty="0"/>
          </a:p>
          <a:p>
            <a:pPr>
              <a:buFont typeface="+mj-lt"/>
              <a:buAutoNum type="alphaUcPeriod"/>
            </a:pPr>
            <a:r>
              <a:rPr lang="en-GB" dirty="0"/>
              <a:t>Daily work</a:t>
            </a:r>
          </a:p>
          <a:p>
            <a:pPr>
              <a:buFont typeface="+mj-lt"/>
              <a:buAutoNum type="alphaUcPeriod"/>
            </a:pPr>
            <a:r>
              <a:rPr lang="en-GB" dirty="0"/>
              <a:t>Challenge handling</a:t>
            </a:r>
          </a:p>
          <a:p>
            <a:pPr>
              <a:buFont typeface="+mj-lt"/>
              <a:buAutoNum type="alphaUcPeriod"/>
            </a:pPr>
            <a:r>
              <a:rPr lang="en-GB" dirty="0"/>
              <a:t>Personal, trust</a:t>
            </a:r>
          </a:p>
          <a:p>
            <a:pPr>
              <a:buFont typeface="+mj-lt"/>
              <a:buAutoNum type="alphaUcPeriod"/>
            </a:pPr>
            <a:r>
              <a:rPr lang="en-GB" dirty="0"/>
              <a:t>True project organisation  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7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>
          <a:xfrm>
            <a:off x="329724" y="332656"/>
            <a:ext cx="8429684" cy="1224136"/>
          </a:xfrm>
        </p:spPr>
        <p:txBody>
          <a:bodyPr/>
          <a:lstStyle/>
          <a:p>
            <a:r>
              <a:rPr lang="en-GB" sz="2400" dirty="0" smtClean="0"/>
              <a:t>Findings from SNA </a:t>
            </a:r>
            <a:r>
              <a:rPr lang="en-GB" sz="2400" dirty="0" err="1" smtClean="0"/>
              <a:t>wrt</a:t>
            </a:r>
            <a:r>
              <a:rPr lang="en-GB" sz="2400" dirty="0" smtClean="0"/>
              <a:t>. the RQ: 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How micro level behaviour (</a:t>
            </a:r>
            <a:r>
              <a:rPr lang="en-GB" sz="1800" i="1" dirty="0" smtClean="0">
                <a:solidFill>
                  <a:srgbClr val="FF0000"/>
                </a:solidFill>
              </a:rPr>
              <a:t>trust, risk perception, human-computer interaction</a:t>
            </a:r>
            <a:r>
              <a:rPr lang="en-GB" sz="1800" dirty="0" smtClean="0">
                <a:solidFill>
                  <a:srgbClr val="FF0000"/>
                </a:solidFill>
              </a:rPr>
              <a:t>) influences macro level decision-making (</a:t>
            </a:r>
            <a:r>
              <a:rPr lang="en-GB" sz="1800" i="1" dirty="0" smtClean="0">
                <a:solidFill>
                  <a:srgbClr val="FF0000"/>
                </a:solidFill>
              </a:rPr>
              <a:t>i.e. flexibility offered to customers</a:t>
            </a:r>
            <a:r>
              <a:rPr lang="en-GB" sz="1800" dirty="0" smtClean="0">
                <a:solidFill>
                  <a:srgbClr val="FF0000"/>
                </a:solidFill>
              </a:rPr>
              <a:t>)?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56400" y="1844824"/>
            <a:ext cx="8431200" cy="4248472"/>
          </a:xfrm>
        </p:spPr>
        <p:txBody>
          <a:bodyPr>
            <a:normAutofit lnSpcReduction="10000"/>
          </a:bodyPr>
          <a:lstStyle/>
          <a:p>
            <a:pPr>
              <a:buClr>
                <a:srgbClr val="00447C"/>
              </a:buClr>
              <a:buAutoNum type="arabicPeriod"/>
            </a:pPr>
            <a:r>
              <a:rPr lang="en-GB" sz="2000" b="1" dirty="0" smtClean="0"/>
              <a:t>TRUST  - </a:t>
            </a:r>
            <a:r>
              <a:rPr lang="en-GB" sz="1800" dirty="0" smtClean="0">
                <a:solidFill>
                  <a:srgbClr val="00B0F0"/>
                </a:solidFill>
              </a:rPr>
              <a:t>High</a:t>
            </a:r>
            <a:r>
              <a:rPr lang="en-GB" sz="1800" dirty="0" smtClean="0"/>
              <a:t> level of trust in the organisation.</a:t>
            </a:r>
          </a:p>
          <a:p>
            <a:pPr marL="457200" lvl="1" indent="0">
              <a:buClr>
                <a:srgbClr val="00447C"/>
              </a:buClr>
            </a:pPr>
            <a:endParaRPr lang="en-GB" sz="1800" dirty="0" smtClean="0">
              <a:solidFill>
                <a:srgbClr val="002060"/>
              </a:solidFill>
            </a:endParaRPr>
          </a:p>
          <a:p>
            <a:pPr marL="457200" lvl="1" indent="0">
              <a:buClr>
                <a:srgbClr val="00447C"/>
              </a:buClr>
            </a:pPr>
            <a:r>
              <a:rPr lang="en-GB" sz="1800" dirty="0" smtClean="0">
                <a:solidFill>
                  <a:srgbClr val="002060"/>
                </a:solidFill>
              </a:rPr>
              <a:t>The</a:t>
            </a:r>
            <a:r>
              <a:rPr lang="en-GB" sz="1800" dirty="0" smtClean="0">
                <a:solidFill>
                  <a:srgbClr val="00B0F0"/>
                </a:solidFill>
              </a:rPr>
              <a:t> structural dimensions </a:t>
            </a:r>
            <a:r>
              <a:rPr lang="en-GB" sz="1800" dirty="0" smtClean="0">
                <a:solidFill>
                  <a:srgbClr val="002060"/>
                </a:solidFill>
              </a:rPr>
              <a:t>of  the A, B, C networks, and the  </a:t>
            </a:r>
            <a:r>
              <a:rPr lang="en-US" sz="1800" dirty="0">
                <a:solidFill>
                  <a:srgbClr val="00ADEF"/>
                </a:solidFill>
              </a:rPr>
              <a:t>relational dimension </a:t>
            </a:r>
            <a:r>
              <a:rPr lang="en-US" sz="1800" dirty="0">
                <a:solidFill>
                  <a:srgbClr val="002060"/>
                </a:solidFill>
              </a:rPr>
              <a:t>(strength and orientation; in-out degree)  of A and C </a:t>
            </a:r>
            <a:r>
              <a:rPr lang="en-US" sz="1800" dirty="0" smtClean="0">
                <a:solidFill>
                  <a:srgbClr val="002060"/>
                </a:solidFill>
              </a:rPr>
              <a:t>networks overlap</a:t>
            </a:r>
            <a:endParaRPr lang="en-GB" sz="1800" dirty="0" smtClean="0">
              <a:solidFill>
                <a:srgbClr val="002060"/>
              </a:solidFill>
            </a:endParaRPr>
          </a:p>
          <a:p>
            <a:pPr lvl="1">
              <a:buClr>
                <a:srgbClr val="00447C"/>
              </a:buCl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1">
              <a:buClr>
                <a:srgbClr val="00447C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57200" lvl="1" indent="0">
              <a:buClr>
                <a:srgbClr val="00447C"/>
              </a:buClr>
            </a:pPr>
            <a:r>
              <a:rPr lang="en-GB" sz="1800" dirty="0" smtClean="0">
                <a:solidFill>
                  <a:srgbClr val="002060"/>
                </a:solidFill>
              </a:rPr>
              <a:t>Trust potentially plays a vital role in daily work and uncertainty handling</a:t>
            </a:r>
          </a:p>
          <a:p>
            <a:pPr marL="457200" lvl="1" indent="0">
              <a:buClr>
                <a:srgbClr val="00447C"/>
              </a:buClr>
            </a:pPr>
            <a:r>
              <a:rPr lang="en-GB" sz="18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Clr>
                <a:srgbClr val="00447C"/>
              </a:buClr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2060"/>
              </a:solidFill>
            </a:endParaRPr>
          </a:p>
          <a:p>
            <a:pPr marL="457200" lvl="1" indent="0">
              <a:buClr>
                <a:srgbClr val="00447C"/>
              </a:buClr>
            </a:pPr>
            <a:r>
              <a:rPr lang="en-GB" sz="1800" dirty="0" smtClean="0">
                <a:solidFill>
                  <a:srgbClr val="002060"/>
                </a:solidFill>
              </a:rPr>
              <a:t>Large extent of tacit knowledge, trust, and the ability to form high performance networks to develop innovative solutions and handle variations,  directly affects the design flexibility offered to the customers </a:t>
            </a:r>
          </a:p>
          <a:p>
            <a:pPr marL="457200" lvl="1" indent="0">
              <a:buClr>
                <a:srgbClr val="00447C"/>
              </a:buClr>
            </a:pPr>
            <a:endParaRPr lang="en-GB" sz="1800" dirty="0" smtClean="0">
              <a:solidFill>
                <a:srgbClr val="00447C"/>
              </a:solidFill>
            </a:endParaRPr>
          </a:p>
          <a:p>
            <a:pPr marL="457200" lvl="1" indent="0">
              <a:buClr>
                <a:srgbClr val="00447C"/>
              </a:buClr>
            </a:pPr>
            <a:r>
              <a:rPr lang="en-GB" sz="1800" dirty="0" smtClean="0">
                <a:solidFill>
                  <a:srgbClr val="FF0000"/>
                </a:solidFill>
              </a:rPr>
              <a:t>     </a:t>
            </a:r>
            <a:r>
              <a:rPr lang="en-GB" sz="1700" dirty="0" smtClean="0">
                <a:solidFill>
                  <a:srgbClr val="00ADEF"/>
                </a:solidFill>
              </a:rPr>
              <a:t>micro </a:t>
            </a:r>
            <a:r>
              <a:rPr lang="en-GB" sz="1700" dirty="0">
                <a:solidFill>
                  <a:srgbClr val="00ADEF"/>
                </a:solidFill>
              </a:rPr>
              <a:t>level behaviour drives strategic </a:t>
            </a:r>
            <a:r>
              <a:rPr lang="en-GB" sz="1700" dirty="0" smtClean="0">
                <a:solidFill>
                  <a:srgbClr val="00ADEF"/>
                </a:solidFill>
              </a:rPr>
              <a:t>decisions and competitive advantage </a:t>
            </a:r>
          </a:p>
          <a:p>
            <a:pPr lvl="1">
              <a:buClr>
                <a:srgbClr val="00447C"/>
              </a:buCl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1">
              <a:buClr>
                <a:srgbClr val="00447C"/>
              </a:buClr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5" name="Down Arrow 4"/>
          <p:cNvSpPr/>
          <p:nvPr/>
        </p:nvSpPr>
        <p:spPr>
          <a:xfrm>
            <a:off x="4256534" y="3135635"/>
            <a:ext cx="288032" cy="432048"/>
          </a:xfrm>
          <a:prstGeom prst="downArrow">
            <a:avLst/>
          </a:prstGeom>
          <a:solidFill>
            <a:srgbClr val="A1DE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83298"/>
            <a:ext cx="304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3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12</a:t>
            </a:fld>
            <a:endParaRPr lang="en-GB" noProof="0"/>
          </a:p>
        </p:txBody>
      </p:sp>
      <p:pic>
        <p:nvPicPr>
          <p:cNvPr id="2050" name="Picture 2" descr="C:\Users\hva\Desktop\NextShip\Nettverksanalyse\Nettverksanalyse nextShip\Network graphs\Trust benchmar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35925" r="42827" b="41273"/>
          <a:stretch/>
        </p:blipFill>
        <p:spPr bwMode="auto">
          <a:xfrm>
            <a:off x="1835695" y="2564904"/>
            <a:ext cx="5142309" cy="226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Trust benchmark : </a:t>
            </a:r>
            <a:r>
              <a:rPr lang="en-GB" dirty="0" smtClean="0"/>
              <a:t>measures the proportion of mutual relationships across the network.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ideal level of trust is 50% or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case company is positioned over 60%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7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56400" y="764704"/>
            <a:ext cx="8431200" cy="5256584"/>
          </a:xfrm>
        </p:spPr>
        <p:txBody>
          <a:bodyPr>
            <a:normAutofit/>
          </a:bodyPr>
          <a:lstStyle/>
          <a:p>
            <a:pPr marL="0" lvl="1" indent="0"/>
            <a:r>
              <a:rPr lang="en-GB" sz="2400" b="1" dirty="0" smtClean="0"/>
              <a:t>2. RISK Perception </a:t>
            </a:r>
          </a:p>
          <a:p>
            <a:pPr marL="0" lvl="1" indent="0"/>
            <a:endParaRPr lang="en-GB" dirty="0" smtClean="0"/>
          </a:p>
          <a:p>
            <a:pPr marL="0" lvl="1" indent="0"/>
            <a:r>
              <a:rPr lang="en-GB" sz="1800" dirty="0" smtClean="0"/>
              <a:t>Daily </a:t>
            </a:r>
            <a:r>
              <a:rPr lang="en-GB" sz="1800" dirty="0"/>
              <a:t>work and challenge handling networks </a:t>
            </a:r>
            <a:r>
              <a:rPr lang="en-GB" sz="1800" dirty="0" smtClean="0"/>
              <a:t> overlap -  </a:t>
            </a:r>
            <a:r>
              <a:rPr lang="en-GB" sz="1800" dirty="0"/>
              <a:t>indicating that </a:t>
            </a:r>
            <a:r>
              <a:rPr lang="en-GB" sz="1800" dirty="0">
                <a:solidFill>
                  <a:srgbClr val="00ADEF"/>
                </a:solidFill>
              </a:rPr>
              <a:t>challenge and risk is part of the daily </a:t>
            </a:r>
            <a:r>
              <a:rPr lang="en-GB" sz="1800" dirty="0" smtClean="0">
                <a:solidFill>
                  <a:srgbClr val="00ADEF"/>
                </a:solidFill>
              </a:rPr>
              <a:t>work</a:t>
            </a:r>
            <a:endParaRPr lang="en-GB" sz="1800" dirty="0"/>
          </a:p>
          <a:p>
            <a:pPr marL="742950" lvl="2" indent="-342900">
              <a:buFont typeface="Arial" pitchFamily="34" charset="0"/>
              <a:buChar char="•"/>
            </a:pPr>
            <a:r>
              <a:rPr lang="en-GB" sz="1600" dirty="0" smtClean="0"/>
              <a:t>The perceived risk is 'lower' than </a:t>
            </a:r>
            <a:r>
              <a:rPr lang="en-GB" sz="1600" dirty="0"/>
              <a:t>in contexts where changes occur </a:t>
            </a:r>
            <a:r>
              <a:rPr lang="en-GB" sz="1600" dirty="0" smtClean="0"/>
              <a:t>occasionally</a:t>
            </a:r>
            <a:r>
              <a:rPr lang="en-GB" sz="1600" dirty="0"/>
              <a:t>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GB" sz="1600" dirty="0" smtClean="0"/>
              <a:t>The impact of a 'change' is low compared to the overall wealth of the company, leading to 'risk neutral decision making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GB" sz="1600" dirty="0" smtClean="0"/>
              <a:t>Judgemental adjustments reflect experience, tacit knowledge and individual aspiration levels </a:t>
            </a:r>
          </a:p>
          <a:p>
            <a:pPr marL="742950" lvl="2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0" lvl="1" indent="0"/>
            <a:r>
              <a:rPr lang="en-US" sz="1800" b="1" dirty="0" smtClean="0"/>
              <a:t>Valence theory</a:t>
            </a:r>
            <a:r>
              <a:rPr lang="en-US" sz="1800" dirty="0"/>
              <a:t>: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00B0F0"/>
                </a:solidFill>
              </a:rPr>
              <a:t>optimistic risk perceptions </a:t>
            </a:r>
            <a:r>
              <a:rPr lang="en-US" sz="1800" dirty="0">
                <a:solidFill>
                  <a:srgbClr val="00447C"/>
                </a:solidFill>
              </a:rPr>
              <a:t>are attributed positive emotions </a:t>
            </a:r>
            <a:r>
              <a:rPr lang="en-US" sz="1800" dirty="0" smtClean="0">
                <a:solidFill>
                  <a:srgbClr val="00447C"/>
                </a:solidFill>
              </a:rPr>
              <a:t>(</a:t>
            </a:r>
            <a:r>
              <a:rPr lang="en-US" sz="1800" dirty="0">
                <a:solidFill>
                  <a:srgbClr val="00447C"/>
                </a:solidFill>
              </a:rPr>
              <a:t>Lerner and </a:t>
            </a:r>
            <a:r>
              <a:rPr lang="en-US" sz="1800" dirty="0" err="1">
                <a:solidFill>
                  <a:srgbClr val="00447C"/>
                </a:solidFill>
              </a:rPr>
              <a:t>Keltner</a:t>
            </a:r>
            <a:r>
              <a:rPr lang="en-US" sz="1800" dirty="0">
                <a:solidFill>
                  <a:srgbClr val="00447C"/>
                </a:solidFill>
              </a:rPr>
              <a:t>, 2000</a:t>
            </a:r>
            <a:r>
              <a:rPr lang="en-US" sz="1800" dirty="0" smtClean="0">
                <a:solidFill>
                  <a:srgbClr val="00447C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rgbClr val="002060"/>
                </a:solidFill>
              </a:rPr>
              <a:t>Customer driven design uncertainty is a profit- driver  opportunity</a:t>
            </a:r>
            <a:r>
              <a:rPr lang="en-US" dirty="0" smtClean="0">
                <a:solidFill>
                  <a:srgbClr val="002060"/>
                </a:solidFill>
              </a:rPr>
              <a:t> -  positive emotions, optimistic risk perception and self-esteem facilitate innovative solutions on different levels in the organisation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00447C"/>
                </a:solidFill>
              </a:rPr>
              <a:t>The </a:t>
            </a:r>
            <a:r>
              <a:rPr lang="en-GB" sz="2000" b="1" dirty="0">
                <a:solidFill>
                  <a:srgbClr val="00447C"/>
                </a:solidFill>
              </a:rPr>
              <a:t>true communication </a:t>
            </a:r>
            <a:r>
              <a:rPr lang="en-GB" sz="2000" b="1" dirty="0" smtClean="0">
                <a:solidFill>
                  <a:srgbClr val="00447C"/>
                </a:solidFill>
              </a:rPr>
              <a:t>network</a:t>
            </a:r>
            <a:r>
              <a:rPr lang="en-GB" sz="2000" dirty="0">
                <a:solidFill>
                  <a:srgbClr val="00447C"/>
                </a:solidFill>
              </a:rPr>
              <a:t> </a:t>
            </a:r>
            <a:r>
              <a:rPr lang="en-GB" sz="2000" dirty="0" smtClean="0">
                <a:solidFill>
                  <a:srgbClr val="00447C"/>
                </a:solidFill>
              </a:rPr>
              <a:t>-  </a:t>
            </a:r>
            <a:r>
              <a:rPr lang="en-GB" sz="2000" dirty="0"/>
              <a:t>to make invisible patterns of information flow, knowledge transfer and collaboration visible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447C"/>
                </a:solidFill>
              </a:rPr>
              <a:t>SNA helps to identify:</a:t>
            </a:r>
          </a:p>
          <a:p>
            <a:pPr marL="685800" lvl="1"/>
            <a:r>
              <a:rPr lang="en-GB" sz="1400" b="1" dirty="0" smtClean="0">
                <a:solidFill>
                  <a:srgbClr val="002060"/>
                </a:solidFill>
              </a:rPr>
              <a:t>Central people, </a:t>
            </a:r>
            <a:r>
              <a:rPr lang="en-GB" sz="1400" dirty="0" smtClean="0"/>
              <a:t>functions- in terms of information flow within the group</a:t>
            </a:r>
          </a:p>
          <a:p>
            <a:pPr marL="400050" lvl="1" indent="0">
              <a:buNone/>
            </a:pPr>
            <a:endParaRPr lang="en-GB" sz="1400" dirty="0" smtClean="0"/>
          </a:p>
          <a:p>
            <a:pPr marL="685800" lvl="1"/>
            <a:r>
              <a:rPr lang="en-GB" sz="1400" dirty="0" smtClean="0"/>
              <a:t>'cognitive overload' (in terms of information and knowledge transfer, informal advisor, collaborator)  </a:t>
            </a:r>
            <a:r>
              <a:rPr lang="en-GB" sz="1400" i="1" dirty="0" smtClean="0">
                <a:solidFill>
                  <a:srgbClr val="FF0000"/>
                </a:solidFill>
              </a:rPr>
              <a:t>- </a:t>
            </a:r>
            <a:r>
              <a:rPr lang="en-GB" sz="1400" b="1" dirty="0" smtClean="0">
                <a:solidFill>
                  <a:srgbClr val="002060"/>
                </a:solidFill>
              </a:rPr>
              <a:t>bottlenecks</a:t>
            </a:r>
          </a:p>
          <a:p>
            <a:pPr marL="400050" lvl="1" indent="0">
              <a:buNone/>
            </a:pPr>
            <a:endParaRPr lang="en-GB" sz="1400" i="1" dirty="0" smtClean="0">
              <a:solidFill>
                <a:srgbClr val="FF0000"/>
              </a:solidFill>
            </a:endParaRPr>
          </a:p>
          <a:p>
            <a:pPr marL="685800" lvl="1"/>
            <a:r>
              <a:rPr lang="en-GB" sz="1400" b="1" dirty="0" smtClean="0">
                <a:solidFill>
                  <a:srgbClr val="00ADEF"/>
                </a:solidFill>
              </a:rPr>
              <a:t> </a:t>
            </a:r>
            <a:r>
              <a:rPr lang="en-GB" sz="1400" b="1" dirty="0" smtClean="0">
                <a:solidFill>
                  <a:srgbClr val="002060"/>
                </a:solidFill>
              </a:rPr>
              <a:t>Peripheral people ,</a:t>
            </a:r>
            <a:r>
              <a:rPr lang="en-GB" sz="1400" b="1" dirty="0" smtClean="0"/>
              <a:t> </a:t>
            </a:r>
            <a:r>
              <a:rPr lang="en-GB" sz="1400" dirty="0" smtClean="0"/>
              <a:t>that essentially represent untapped expertise and underutilized resource – members in theory but not in practice</a:t>
            </a:r>
          </a:p>
          <a:p>
            <a:pPr marL="400050" lvl="1" indent="0">
              <a:buNone/>
            </a:pPr>
            <a:endParaRPr lang="en-GB" sz="1400" dirty="0" smtClean="0"/>
          </a:p>
          <a:p>
            <a:pPr marL="685800" lvl="1"/>
            <a:r>
              <a:rPr lang="en-GB" sz="1400" b="1" dirty="0" smtClean="0">
                <a:solidFill>
                  <a:srgbClr val="002060"/>
                </a:solidFill>
              </a:rPr>
              <a:t>Subgroups, within a network, </a:t>
            </a:r>
            <a:r>
              <a:rPr lang="en-GB" sz="1400" dirty="0" smtClean="0"/>
              <a:t>as a product of location, function, hierarchy, tenure, age, gender</a:t>
            </a:r>
          </a:p>
          <a:p>
            <a:pPr marL="400050" lvl="1" indent="0">
              <a:buNone/>
            </a:pPr>
            <a:endParaRPr lang="en-GB" sz="1400" dirty="0" smtClean="0"/>
          </a:p>
          <a:p>
            <a:pPr marL="685800" lvl="1"/>
            <a:r>
              <a:rPr lang="en-GB" sz="1400" b="1" dirty="0" smtClean="0">
                <a:solidFill>
                  <a:srgbClr val="002060"/>
                </a:solidFill>
              </a:rPr>
              <a:t>The connection between different divisions </a:t>
            </a:r>
            <a:r>
              <a:rPr lang="en-GB" sz="1400" dirty="0" smtClean="0"/>
              <a:t>in the organisation (for example: connection between engineering-production packages, planning-production, </a:t>
            </a:r>
            <a:r>
              <a:rPr lang="en-GB" sz="1400" dirty="0" err="1" smtClean="0"/>
              <a:t>etc</a:t>
            </a:r>
            <a:r>
              <a:rPr lang="en-GB" sz="1400" dirty="0" smtClean="0"/>
              <a:t>) – </a:t>
            </a:r>
            <a:r>
              <a:rPr lang="en-GB" sz="1400" b="1" dirty="0" smtClean="0"/>
              <a:t>Connect engineering and production work packages </a:t>
            </a:r>
          </a:p>
          <a:p>
            <a:pPr marL="685800" lvl="1"/>
            <a:endParaRPr lang="en-GB" sz="1400" b="1" dirty="0" smtClean="0"/>
          </a:p>
          <a:p>
            <a:pPr marL="685800" lvl="1"/>
            <a:r>
              <a:rPr lang="en-GB" b="1" dirty="0" smtClean="0">
                <a:solidFill>
                  <a:srgbClr val="00447C"/>
                </a:solidFill>
              </a:rPr>
              <a:t>Visualisation</a:t>
            </a:r>
            <a:r>
              <a:rPr lang="en-GB" dirty="0" smtClean="0">
                <a:solidFill>
                  <a:srgbClr val="00447C"/>
                </a:solidFill>
              </a:rPr>
              <a:t> </a:t>
            </a:r>
            <a:r>
              <a:rPr lang="en-GB" dirty="0" smtClean="0"/>
              <a:t>of the relationships, and quick dynamic display of a network</a:t>
            </a:r>
          </a:p>
          <a:p>
            <a:pPr marL="0" indent="0">
              <a:buNone/>
            </a:pPr>
            <a:r>
              <a:rPr lang="en-GB" dirty="0"/>
              <a:t>	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856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6" name="Rectangle 5"/>
          <p:cNvSpPr/>
          <p:nvPr/>
        </p:nvSpPr>
        <p:spPr>
          <a:xfrm>
            <a:off x="1187624" y="620688"/>
            <a:ext cx="6914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Gatekeepers </a:t>
            </a:r>
            <a:r>
              <a:rPr lang="en-GB" dirty="0" smtClean="0"/>
              <a:t> to external organisations – Why is this information useful</a:t>
            </a:r>
            <a:r>
              <a:rPr lang="en-GB" dirty="0" smtClean="0"/>
              <a:t>?</a:t>
            </a:r>
          </a:p>
          <a:p>
            <a:endParaRPr lang="en-GB" sz="1200" dirty="0"/>
          </a:p>
          <a:p>
            <a:r>
              <a:rPr lang="en-GB" sz="1200" dirty="0" smtClean="0">
                <a:solidFill>
                  <a:srgbClr val="A19589"/>
                </a:solidFill>
              </a:rPr>
              <a:t>Names are  shaded </a:t>
            </a:r>
            <a:endParaRPr lang="en-GB" sz="1200" dirty="0">
              <a:solidFill>
                <a:srgbClr val="A19589"/>
              </a:solidFill>
            </a:endParaRPr>
          </a:p>
        </p:txBody>
      </p:sp>
      <p:pic>
        <p:nvPicPr>
          <p:cNvPr id="2050" name="Picture 2" descr="C:\Users\hva\Pictures\P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t="12830" r="23136" b="25144"/>
          <a:stretch/>
        </p:blipFill>
        <p:spPr bwMode="auto">
          <a:xfrm>
            <a:off x="2195736" y="1362416"/>
            <a:ext cx="5760640" cy="41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16</a:t>
            </a:fld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4329" t="26546" r="32257" b="7109"/>
          <a:stretch/>
        </p:blipFill>
        <p:spPr bwMode="auto">
          <a:xfrm>
            <a:off x="1757362" y="917431"/>
            <a:ext cx="5629275" cy="5197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Brokers, central people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690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GB" sz="2400" b="1" dirty="0" smtClean="0"/>
              <a:t>Ongoing behavioural research in offshore shipbuilding</a:t>
            </a:r>
            <a:endParaRPr lang="en-GB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17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The cognitive dimension of the organisational networks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Cognitive bias in project planning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 smtClean="0"/>
              <a:t>Judgmental decision-making in shipbuilding engineering and project planning , using learning derived by stochastic  programs within lean construction  (hedging by negative correlation</a:t>
            </a:r>
            <a:r>
              <a:rPr lang="en-GB" smtClean="0"/>
              <a:t>, learning how </a:t>
            </a:r>
            <a:r>
              <a:rPr lang="en-GB" dirty="0" smtClean="0"/>
              <a:t>to use/adjust deterministic programs in stochastic settings,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457200" lvl="1" indent="0"/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1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18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0"/>
          </p:nvPr>
        </p:nvSpPr>
        <p:spPr>
          <a:xfrm>
            <a:off x="360472" y="1988840"/>
            <a:ext cx="8460000" cy="553998"/>
          </a:xfrm>
        </p:spPr>
        <p:txBody>
          <a:bodyPr/>
          <a:lstStyle/>
          <a:p>
            <a:pPr algn="ctr"/>
            <a:r>
              <a:rPr lang="en-GB" dirty="0" smtClean="0"/>
              <a:t>Thank you for your attention </a:t>
            </a:r>
            <a:endParaRPr lang="en-GB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259632" y="5013176"/>
            <a:ext cx="7560840" cy="648040"/>
          </a:xfrm>
          <a:prstGeom prst="rect">
            <a:avLst/>
          </a:prstGeom>
        </p:spPr>
        <p:txBody>
          <a:bodyPr vert="horz" wrap="square" lIns="0" tIns="45720" rIns="91440" bIns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dirty="0" smtClean="0"/>
          </a:p>
          <a:p>
            <a:pPr algn="r"/>
            <a:endParaRPr lang="en-GB" dirty="0" smtClean="0"/>
          </a:p>
          <a:p>
            <a:pPr algn="r"/>
            <a:r>
              <a:rPr lang="en-GB" sz="1400" dirty="0" smtClean="0"/>
              <a:t>Hajnalka Vaagen, hajnalka.vaagen@sintef.no </a:t>
            </a:r>
          </a:p>
          <a:p>
            <a:pPr algn="r"/>
            <a:r>
              <a:rPr lang="en-GB" sz="1400" dirty="0" smtClean="0"/>
              <a:t>SINTEF Applied Economics and Operations Research , Trondheim, Norway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109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803F-AEAC-45B0-9468-5F7552E09184}" type="slidenum">
              <a:rPr lang="en-GB" smtClean="0">
                <a:solidFill>
                  <a:srgbClr val="FFFFFF"/>
                </a:solidFill>
              </a:rPr>
              <a:pPr/>
              <a:t>2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t="3846"/>
          <a:stretch/>
        </p:blipFill>
        <p:spPr bwMode="auto">
          <a:xfrm>
            <a:off x="4159979" y="261814"/>
            <a:ext cx="4984021" cy="5634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836712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KEY RESEARCH ELEMENTS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Connecting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organisation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91880" y="1052736"/>
            <a:ext cx="5472608" cy="1656184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type="body" idx="20"/>
          </p:nvPr>
        </p:nvSpPr>
        <p:spPr>
          <a:xfrm>
            <a:off x="4716016" y="1196752"/>
            <a:ext cx="4071966" cy="107157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4499992" y="764704"/>
            <a:ext cx="4071600" cy="40324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One-of-a-kind specialized vessels</a:t>
            </a:r>
          </a:p>
          <a:p>
            <a:endParaRPr lang="en-US" dirty="0" smtClean="0"/>
          </a:p>
          <a:p>
            <a:r>
              <a:rPr lang="en-US" dirty="0"/>
              <a:t>Engineer-to-order – customers select design features during the construction processes (late into the production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Frequent changes in design specifications and legal regulations – leading to continuous adjustments in design, procurement and productions</a:t>
            </a:r>
          </a:p>
          <a:p>
            <a:endParaRPr lang="en-US" dirty="0" smtClean="0"/>
          </a:p>
          <a:p>
            <a:r>
              <a:rPr lang="en-US" dirty="0" smtClean="0"/>
              <a:t>Iterative nature of design and engineering activities</a:t>
            </a:r>
          </a:p>
          <a:p>
            <a:endParaRPr lang="en-US" dirty="0" smtClean="0"/>
          </a:p>
          <a:p>
            <a:r>
              <a:rPr lang="en-US" dirty="0" smtClean="0"/>
              <a:t>Concurrent engineering (overlapping activities that do not always follow a logic of sequential order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287759" y="260648"/>
            <a:ext cx="4431624" cy="1512168"/>
          </a:xfrm>
        </p:spPr>
        <p:txBody>
          <a:bodyPr>
            <a:noAutofit/>
          </a:bodyPr>
          <a:lstStyle/>
          <a:p>
            <a:r>
              <a:rPr lang="en-GB" sz="2800" b="1" dirty="0"/>
              <a:t>Network organised </a:t>
            </a:r>
            <a:r>
              <a:rPr lang="en-GB" sz="2800" b="1" dirty="0" smtClean="0"/>
              <a:t>projects</a:t>
            </a:r>
          </a:p>
          <a:p>
            <a:r>
              <a:rPr lang="en-GB" sz="1800" i="1" dirty="0" smtClean="0">
                <a:solidFill>
                  <a:srgbClr val="A19589"/>
                </a:solidFill>
              </a:rPr>
              <a:t>Kjersem and Emblemsvåg, 2014</a:t>
            </a:r>
            <a:endParaRPr lang="en-GB" sz="1800" i="1" dirty="0">
              <a:solidFill>
                <a:srgbClr val="A19589"/>
              </a:solidFill>
            </a:endParaRPr>
          </a:p>
          <a:p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92803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611188" y="6454775"/>
            <a:ext cx="213360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486546-C563-4B95-9B9E-7F8F6C97186D}" type="datetime1">
              <a:rPr lang="en-US" altLang="en-US" smtClean="0">
                <a:solidFill>
                  <a:srgbClr val="4D4F53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7/31/2014</a:t>
            </a:fld>
            <a:r>
              <a:rPr lang="en-US" altLang="en-US" dirty="0" smtClean="0">
                <a:solidFill>
                  <a:srgbClr val="4D4F53"/>
                </a:solidFill>
                <a:latin typeface="Arial" charset="0"/>
              </a:rPr>
              <a:t> |  Page </a:t>
            </a:r>
            <a:fld id="{515E93F8-BA1E-47A3-85D1-A222D109C612}" type="slidenum">
              <a:rPr lang="en-US" altLang="en-US" smtClean="0">
                <a:solidFill>
                  <a:srgbClr val="4D4F53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 smtClean="0">
              <a:solidFill>
                <a:srgbClr val="4D4F53"/>
              </a:solidFill>
              <a:latin typeface="Arial" charset="0"/>
            </a:endParaRPr>
          </a:p>
        </p:txBody>
      </p:sp>
      <p:cxnSp>
        <p:nvCxnSpPr>
          <p:cNvPr id="15363" name="Straight Arrow Connector 3"/>
          <p:cNvCxnSpPr>
            <a:cxnSpLocks noChangeShapeType="1"/>
          </p:cNvCxnSpPr>
          <p:nvPr/>
        </p:nvCxnSpPr>
        <p:spPr bwMode="auto">
          <a:xfrm>
            <a:off x="646113" y="1363663"/>
            <a:ext cx="469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46113" y="1219200"/>
            <a:ext cx="23415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3D model</a:t>
            </a:r>
          </a:p>
        </p:txBody>
      </p:sp>
      <p:cxnSp>
        <p:nvCxnSpPr>
          <p:cNvPr id="15365" name="Straight Arrow Connector 5"/>
          <p:cNvCxnSpPr>
            <a:cxnSpLocks noChangeShapeType="1"/>
          </p:cNvCxnSpPr>
          <p:nvPr/>
        </p:nvCxnSpPr>
        <p:spPr bwMode="auto">
          <a:xfrm>
            <a:off x="971550" y="1562100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971550" y="1435100"/>
            <a:ext cx="1008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Extract class </a:t>
            </a:r>
            <a:r>
              <a:rPr lang="en-US" altLang="en-US" sz="800" dirty="0" err="1">
                <a:solidFill>
                  <a:srgbClr val="000000"/>
                </a:solidFill>
              </a:rPr>
              <a:t>dwgs</a:t>
            </a:r>
            <a:r>
              <a:rPr lang="en-US" altLang="en-US" sz="800" dirty="0">
                <a:solidFill>
                  <a:srgbClr val="000000"/>
                </a:solidFill>
              </a:rPr>
              <a:t>. from 3D model</a:t>
            </a:r>
          </a:p>
        </p:txBody>
      </p:sp>
      <p:cxnSp>
        <p:nvCxnSpPr>
          <p:cNvPr id="15367" name="Straight Arrow Connector 7"/>
          <p:cNvCxnSpPr>
            <a:cxnSpLocks noChangeShapeType="1"/>
          </p:cNvCxnSpPr>
          <p:nvPr/>
        </p:nvCxnSpPr>
        <p:spPr bwMode="auto">
          <a:xfrm>
            <a:off x="1763713" y="186690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763713" y="1739900"/>
            <a:ext cx="1008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DNV approval</a:t>
            </a:r>
          </a:p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/comments</a:t>
            </a:r>
          </a:p>
        </p:txBody>
      </p:sp>
      <p:cxnSp>
        <p:nvCxnSpPr>
          <p:cNvPr id="15369" name="Straight Arrow Connector 9"/>
          <p:cNvCxnSpPr>
            <a:cxnSpLocks noChangeShapeType="1"/>
          </p:cNvCxnSpPr>
          <p:nvPr/>
        </p:nvCxnSpPr>
        <p:spPr bwMode="auto">
          <a:xfrm>
            <a:off x="2484438" y="2155825"/>
            <a:ext cx="9350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484438" y="2011363"/>
            <a:ext cx="1295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Update 3D model</a:t>
            </a:r>
          </a:p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with DNV comm.</a:t>
            </a:r>
          </a:p>
        </p:txBody>
      </p:sp>
      <p:cxnSp>
        <p:nvCxnSpPr>
          <p:cNvPr id="15371" name="Straight Arrow Connector 11"/>
          <p:cNvCxnSpPr>
            <a:cxnSpLocks noChangeShapeType="1"/>
          </p:cNvCxnSpPr>
          <p:nvPr/>
        </p:nvCxnSpPr>
        <p:spPr bwMode="auto">
          <a:xfrm>
            <a:off x="3059113" y="2525713"/>
            <a:ext cx="1296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3059113" y="2371725"/>
            <a:ext cx="14414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Update class </a:t>
            </a:r>
            <a:r>
              <a:rPr lang="en-US" altLang="en-US" sz="800" dirty="0" err="1">
                <a:solidFill>
                  <a:srgbClr val="000000"/>
                </a:solidFill>
              </a:rPr>
              <a:t>dwgs</a:t>
            </a:r>
            <a:r>
              <a:rPr lang="en-US" altLang="en-US" sz="800" dirty="0">
                <a:solidFill>
                  <a:srgbClr val="000000"/>
                </a:solidFill>
              </a:rPr>
              <a:t>. by</a:t>
            </a:r>
          </a:p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extracting </a:t>
            </a:r>
            <a:r>
              <a:rPr lang="en-US" altLang="en-US" sz="800" dirty="0" err="1">
                <a:solidFill>
                  <a:srgbClr val="000000"/>
                </a:solidFill>
              </a:rPr>
              <a:t>dwgs</a:t>
            </a:r>
            <a:r>
              <a:rPr lang="en-US" altLang="en-US" sz="800" dirty="0">
                <a:solidFill>
                  <a:srgbClr val="000000"/>
                </a:solidFill>
              </a:rPr>
              <a:t>. from 3D model</a:t>
            </a:r>
          </a:p>
        </p:txBody>
      </p:sp>
      <p:cxnSp>
        <p:nvCxnSpPr>
          <p:cNvPr id="15373" name="Straight Arrow Connector 13"/>
          <p:cNvCxnSpPr>
            <a:cxnSpLocks noChangeShapeType="1"/>
          </p:cNvCxnSpPr>
          <p:nvPr/>
        </p:nvCxnSpPr>
        <p:spPr bwMode="auto">
          <a:xfrm>
            <a:off x="3743325" y="2921000"/>
            <a:ext cx="1044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3743325" y="2797175"/>
            <a:ext cx="1044575" cy="24622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Splitting 3D model in</a:t>
            </a:r>
          </a:p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blocks/hull units</a:t>
            </a:r>
          </a:p>
        </p:txBody>
      </p:sp>
      <p:cxnSp>
        <p:nvCxnSpPr>
          <p:cNvPr id="15375" name="Straight Arrow Connector 15"/>
          <p:cNvCxnSpPr>
            <a:cxnSpLocks noChangeShapeType="1"/>
          </p:cNvCxnSpPr>
          <p:nvPr/>
        </p:nvCxnSpPr>
        <p:spPr bwMode="auto">
          <a:xfrm>
            <a:off x="4427538" y="3281363"/>
            <a:ext cx="4176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4427538" y="3151188"/>
            <a:ext cx="1152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Complete the 3D model</a:t>
            </a:r>
          </a:p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with production details</a:t>
            </a:r>
          </a:p>
        </p:txBody>
      </p:sp>
      <p:cxnSp>
        <p:nvCxnSpPr>
          <p:cNvPr id="15377" name="Straight Arrow Connector 17"/>
          <p:cNvCxnSpPr>
            <a:cxnSpLocks noChangeShapeType="1"/>
          </p:cNvCxnSpPr>
          <p:nvPr/>
        </p:nvCxnSpPr>
        <p:spPr bwMode="auto">
          <a:xfrm>
            <a:off x="5580063" y="3559175"/>
            <a:ext cx="30241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8" name="TextBox 18"/>
          <p:cNvSpPr txBox="1">
            <a:spLocks noChangeArrowheads="1"/>
          </p:cNvSpPr>
          <p:nvPr/>
        </p:nvSpPr>
        <p:spPr bwMode="auto">
          <a:xfrm>
            <a:off x="5580063" y="3421063"/>
            <a:ext cx="1079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Extract detail design</a:t>
            </a:r>
          </a:p>
          <a:p>
            <a:pPr eaLnBrk="1" hangingPunct="1"/>
            <a:r>
              <a:rPr lang="en-US" altLang="en-US" sz="800" dirty="0" err="1">
                <a:solidFill>
                  <a:srgbClr val="000000"/>
                </a:solidFill>
              </a:rPr>
              <a:t>dwgs</a:t>
            </a:r>
            <a:r>
              <a:rPr lang="en-US" altLang="en-US" sz="800" dirty="0">
                <a:solidFill>
                  <a:srgbClr val="000000"/>
                </a:solidFill>
              </a:rPr>
              <a:t>. from 3D model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4356100" y="1039813"/>
            <a:ext cx="0" cy="296227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80" name="Straight Arrow Connector 20"/>
          <p:cNvCxnSpPr>
            <a:cxnSpLocks noChangeShapeType="1"/>
          </p:cNvCxnSpPr>
          <p:nvPr/>
        </p:nvCxnSpPr>
        <p:spPr bwMode="auto">
          <a:xfrm>
            <a:off x="6659563" y="3805238"/>
            <a:ext cx="19446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6659563" y="3667125"/>
            <a:ext cx="1008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Release detail design </a:t>
            </a:r>
          </a:p>
          <a:p>
            <a:pPr eaLnBrk="1" hangingPunct="1"/>
            <a:r>
              <a:rPr lang="en-US" altLang="en-US" sz="800" dirty="0" err="1">
                <a:solidFill>
                  <a:srgbClr val="000000"/>
                </a:solidFill>
              </a:rPr>
              <a:t>dwgs</a:t>
            </a:r>
            <a:r>
              <a:rPr lang="en-US" altLang="en-US" sz="800" dirty="0">
                <a:solidFill>
                  <a:srgbClr val="000000"/>
                </a:solidFill>
              </a:rPr>
              <a:t>. in production</a:t>
            </a:r>
          </a:p>
        </p:txBody>
      </p:sp>
      <p:sp>
        <p:nvSpPr>
          <p:cNvPr id="15382" name="Flowchart: Merge 22"/>
          <p:cNvSpPr>
            <a:spLocks noChangeArrowheads="1"/>
          </p:cNvSpPr>
          <p:nvPr/>
        </p:nvSpPr>
        <p:spPr bwMode="auto">
          <a:xfrm>
            <a:off x="5292725" y="4171950"/>
            <a:ext cx="287338" cy="215900"/>
          </a:xfrm>
          <a:prstGeom prst="flowChartMerg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marL="263525" indent="-2635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¢"/>
            </a:pPr>
            <a:endParaRPr lang="en-US" altLang="en-US" sz="1600" noProof="1">
              <a:latin typeface="Arial" charset="0"/>
            </a:endParaRPr>
          </a:p>
        </p:txBody>
      </p:sp>
      <p:sp>
        <p:nvSpPr>
          <p:cNvPr id="15383" name="TextBox 23"/>
          <p:cNvSpPr txBox="1">
            <a:spLocks noChangeArrowheads="1"/>
          </p:cNvSpPr>
          <p:nvPr/>
        </p:nvSpPr>
        <p:spPr bwMode="auto">
          <a:xfrm>
            <a:off x="4572000" y="4146550"/>
            <a:ext cx="647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Comments /</a:t>
            </a:r>
          </a:p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Modifications</a:t>
            </a:r>
          </a:p>
        </p:txBody>
      </p:sp>
      <p:cxnSp>
        <p:nvCxnSpPr>
          <p:cNvPr id="15384" name="Straight Arrow Connector 24"/>
          <p:cNvCxnSpPr>
            <a:cxnSpLocks noChangeShapeType="1"/>
          </p:cNvCxnSpPr>
          <p:nvPr/>
        </p:nvCxnSpPr>
        <p:spPr bwMode="auto">
          <a:xfrm>
            <a:off x="5435600" y="4621213"/>
            <a:ext cx="31686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5" name="TextBox 25"/>
          <p:cNvSpPr txBox="1">
            <a:spLocks noChangeArrowheads="1"/>
          </p:cNvSpPr>
          <p:nvPr/>
        </p:nvSpPr>
        <p:spPr bwMode="auto">
          <a:xfrm>
            <a:off x="5435600" y="4476750"/>
            <a:ext cx="8651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Update 3D model</a:t>
            </a:r>
          </a:p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with comm.</a:t>
            </a:r>
          </a:p>
        </p:txBody>
      </p:sp>
      <p:cxnSp>
        <p:nvCxnSpPr>
          <p:cNvPr id="15386" name="Straight Arrow Connector 26"/>
          <p:cNvCxnSpPr>
            <a:cxnSpLocks noChangeShapeType="1"/>
          </p:cNvCxnSpPr>
          <p:nvPr/>
        </p:nvCxnSpPr>
        <p:spPr bwMode="auto">
          <a:xfrm>
            <a:off x="6372225" y="5118100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7" name="TextBox 27"/>
          <p:cNvSpPr txBox="1">
            <a:spLocks noChangeArrowheads="1"/>
          </p:cNvSpPr>
          <p:nvPr/>
        </p:nvSpPr>
        <p:spPr bwMode="auto">
          <a:xfrm>
            <a:off x="6372225" y="4976813"/>
            <a:ext cx="14398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Update class </a:t>
            </a:r>
            <a:r>
              <a:rPr lang="en-US" altLang="en-US" sz="800" dirty="0" err="1">
                <a:solidFill>
                  <a:srgbClr val="000000"/>
                </a:solidFill>
              </a:rPr>
              <a:t>dwgs</a:t>
            </a:r>
            <a:r>
              <a:rPr lang="en-US" altLang="en-US" sz="800" dirty="0">
                <a:solidFill>
                  <a:srgbClr val="000000"/>
                </a:solidFill>
              </a:rPr>
              <a:t>. by</a:t>
            </a:r>
          </a:p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extracting </a:t>
            </a:r>
            <a:r>
              <a:rPr lang="en-US" altLang="en-US" sz="800" dirty="0" err="1">
                <a:solidFill>
                  <a:srgbClr val="000000"/>
                </a:solidFill>
              </a:rPr>
              <a:t>dwgs</a:t>
            </a:r>
            <a:r>
              <a:rPr lang="en-US" altLang="en-US" sz="800" dirty="0">
                <a:solidFill>
                  <a:srgbClr val="000000"/>
                </a:solidFill>
              </a:rPr>
              <a:t>. from 3D model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356100" y="4002088"/>
            <a:ext cx="201612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6372225" y="4021138"/>
            <a:ext cx="0" cy="79851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6372225" y="4819650"/>
            <a:ext cx="223202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391" name="TextBox 31"/>
          <p:cNvSpPr txBox="1">
            <a:spLocks noChangeArrowheads="1"/>
          </p:cNvSpPr>
          <p:nvPr/>
        </p:nvSpPr>
        <p:spPr bwMode="auto">
          <a:xfrm>
            <a:off x="468313" y="2719388"/>
            <a:ext cx="2840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</a:rPr>
              <a:t>Basic design team responsibility</a:t>
            </a:r>
          </a:p>
        </p:txBody>
      </p:sp>
      <p:sp>
        <p:nvSpPr>
          <p:cNvPr id="15392" name="TextBox 32"/>
          <p:cNvSpPr txBox="1">
            <a:spLocks noChangeArrowheads="1"/>
          </p:cNvSpPr>
          <p:nvPr/>
        </p:nvSpPr>
        <p:spPr bwMode="auto">
          <a:xfrm>
            <a:off x="4908550" y="931863"/>
            <a:ext cx="29765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</a:rPr>
              <a:t>Detail design team responsibility</a:t>
            </a:r>
          </a:p>
        </p:txBody>
      </p:sp>
      <p:pic>
        <p:nvPicPr>
          <p:cNvPr id="15393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147763"/>
            <a:ext cx="413861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35288"/>
            <a:ext cx="31273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32313"/>
            <a:ext cx="3127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0200" y="5324475"/>
            <a:ext cx="4464050" cy="1223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Note: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Splitting of basic design blocks will be done gradually after basic design finished jobs</a:t>
            </a:r>
          </a:p>
        </p:txBody>
      </p:sp>
      <p:sp>
        <p:nvSpPr>
          <p:cNvPr id="1642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539750" y="106363"/>
            <a:ext cx="8029575" cy="8747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The engineering design process has many </a:t>
            </a:r>
            <a:r>
              <a:rPr lang="en-US" b="1" dirty="0" smtClean="0">
                <a:latin typeface="Arial" charset="0"/>
                <a:cs typeface="Arial" charset="0"/>
              </a:rPr>
              <a:t>challenges </a:t>
            </a:r>
            <a:r>
              <a:rPr lang="en-US" sz="2200" dirty="0" smtClean="0">
                <a:solidFill>
                  <a:srgbClr val="A19589"/>
                </a:solidFill>
                <a:latin typeface="Arial" charset="0"/>
                <a:cs typeface="Arial" charset="0"/>
              </a:rPr>
              <a:t>(Emblemsvåg, VARD)</a:t>
            </a:r>
            <a:endParaRPr lang="en-US" sz="2200" dirty="0" smtClean="0">
              <a:solidFill>
                <a:srgbClr val="A1958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Motivation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17033"/>
            <a:ext cx="7632848" cy="4399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447C"/>
                </a:solidFill>
              </a:rPr>
              <a:t>Engineering and construction projects are dependent on two fundamental </a:t>
            </a:r>
            <a:r>
              <a:rPr lang="en-GB" sz="2400" dirty="0" smtClean="0">
                <a:solidFill>
                  <a:srgbClr val="00447C"/>
                </a:solidFill>
              </a:rPr>
              <a:t>elements </a:t>
            </a:r>
            <a:r>
              <a:rPr lang="en-GB" sz="2400" dirty="0" smtClean="0">
                <a:solidFill>
                  <a:srgbClr val="A19589"/>
                </a:solidFill>
              </a:rPr>
              <a:t>(</a:t>
            </a:r>
            <a:r>
              <a:rPr lang="en-GB" sz="2400" dirty="0" err="1" smtClean="0">
                <a:solidFill>
                  <a:srgbClr val="A19589"/>
                </a:solidFill>
              </a:rPr>
              <a:t>Chinowsky</a:t>
            </a:r>
            <a:r>
              <a:rPr lang="en-GB" sz="2400" dirty="0" smtClean="0">
                <a:solidFill>
                  <a:srgbClr val="A19589"/>
                </a:solidFill>
              </a:rPr>
              <a:t> et al., 2008):</a:t>
            </a:r>
            <a:endParaRPr lang="en-GB" sz="2400" dirty="0" smtClean="0">
              <a:solidFill>
                <a:srgbClr val="A19589"/>
              </a:solidFill>
            </a:endParaRPr>
          </a:p>
          <a:p>
            <a:endParaRPr lang="en-GB" sz="2000" dirty="0" smtClean="0">
              <a:solidFill>
                <a:srgbClr val="00447C"/>
              </a:solidFill>
            </a:endParaRP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The ability to </a:t>
            </a:r>
            <a:r>
              <a:rPr lang="en-GB" dirty="0" smtClean="0">
                <a:solidFill>
                  <a:srgbClr val="0070C0"/>
                </a:solidFill>
              </a:rPr>
              <a:t>plan and manage tasks </a:t>
            </a:r>
            <a:r>
              <a:rPr lang="en-GB" dirty="0" smtClean="0"/>
              <a:t>and resources - </a:t>
            </a:r>
            <a:r>
              <a:rPr lang="en-GB" dirty="0" smtClean="0">
                <a:solidFill>
                  <a:schemeClr val="bg2">
                    <a:lumMod val="65000"/>
                  </a:schemeClr>
                </a:solidFill>
              </a:rPr>
              <a:t>the </a:t>
            </a:r>
            <a:r>
              <a:rPr lang="en-GB" dirty="0" smtClean="0">
                <a:solidFill>
                  <a:srgbClr val="A19589"/>
                </a:solidFill>
              </a:rPr>
              <a:t>traditional</a:t>
            </a:r>
            <a:r>
              <a:rPr lang="en-GB" dirty="0" smtClean="0">
                <a:solidFill>
                  <a:schemeClr val="bg2">
                    <a:lumMod val="65000"/>
                  </a:schemeClr>
                </a:solidFill>
              </a:rPr>
              <a:t> OR perspective with focus on modelling and optimisation </a:t>
            </a:r>
          </a:p>
          <a:p>
            <a:pPr marL="971550" lvl="1" indent="-514350">
              <a:buFont typeface="+mj-lt"/>
              <a:buAutoNum type="arabicPeriod"/>
            </a:pPr>
            <a:endParaRPr lang="en-GB" sz="1800" dirty="0" smtClean="0"/>
          </a:p>
          <a:p>
            <a:pPr marL="571500" indent="-514350">
              <a:buFont typeface="+mj-lt"/>
              <a:buAutoNum type="arabicPeriod"/>
            </a:pPr>
            <a:r>
              <a:rPr lang="en-GB" dirty="0"/>
              <a:t>The ability of the project participants to </a:t>
            </a:r>
            <a:r>
              <a:rPr lang="en-GB" dirty="0" smtClean="0"/>
              <a:t>develop into </a:t>
            </a:r>
            <a:r>
              <a:rPr lang="en-GB" dirty="0" smtClean="0">
                <a:solidFill>
                  <a:srgbClr val="0070C0"/>
                </a:solidFill>
              </a:rPr>
              <a:t>high performance teams </a:t>
            </a:r>
            <a:r>
              <a:rPr lang="en-GB" dirty="0" smtClean="0"/>
              <a:t>for decision-making and  knowledge transfer, and their </a:t>
            </a:r>
            <a:r>
              <a:rPr lang="en-GB" dirty="0" smtClean="0">
                <a:solidFill>
                  <a:srgbClr val="0070C0"/>
                </a:solidFill>
              </a:rPr>
              <a:t>judgmental competences </a:t>
            </a:r>
            <a:r>
              <a:rPr lang="en-GB" dirty="0" smtClean="0"/>
              <a:t>to handle uncertainty in planning and execution </a:t>
            </a:r>
            <a:r>
              <a:rPr lang="en-GB" dirty="0" smtClean="0">
                <a:solidFill>
                  <a:schemeClr val="bg2">
                    <a:lumMod val="6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2">
                    <a:lumMod val="65000"/>
                  </a:schemeClr>
                </a:solidFill>
              </a:rPr>
              <a:t>social </a:t>
            </a:r>
            <a:r>
              <a:rPr lang="en-US" dirty="0">
                <a:solidFill>
                  <a:schemeClr val="bg2">
                    <a:lumMod val="65000"/>
                  </a:schemeClr>
                </a:solidFill>
              </a:rPr>
              <a:t>science </a:t>
            </a:r>
            <a:r>
              <a:rPr lang="en-US" dirty="0" smtClean="0">
                <a:solidFill>
                  <a:schemeClr val="bg2">
                    <a:lumMod val="65000"/>
                  </a:schemeClr>
                </a:solidFill>
              </a:rPr>
              <a:t>and </a:t>
            </a:r>
            <a:r>
              <a:rPr lang="nb-NO" dirty="0" smtClean="0">
                <a:solidFill>
                  <a:schemeClr val="bg2">
                    <a:lumMod val="65000"/>
                  </a:schemeClr>
                </a:solidFill>
              </a:rPr>
              <a:t>behavioral</a:t>
            </a:r>
            <a:r>
              <a:rPr lang="en-GB" dirty="0" smtClean="0">
                <a:solidFill>
                  <a:schemeClr val="bg2">
                    <a:lumMod val="65000"/>
                  </a:schemeClr>
                </a:solidFill>
              </a:rPr>
              <a:t> aspects) </a:t>
            </a:r>
          </a:p>
          <a:p>
            <a:pPr marL="57150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827584" y="3501008"/>
            <a:ext cx="7704856" cy="15841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57158" y="2348880"/>
            <a:ext cx="8429683" cy="367240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447C"/>
                </a:solidFill>
              </a:rPr>
              <a:t>RESEARCH QUESTION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447C"/>
              </a:solidFill>
            </a:endParaRPr>
          </a:p>
          <a:p>
            <a:r>
              <a:rPr lang="en-US" sz="2000" dirty="0">
                <a:solidFill>
                  <a:srgbClr val="00447C"/>
                </a:solidFill>
              </a:rPr>
              <a:t>H</a:t>
            </a:r>
            <a:r>
              <a:rPr lang="en-US" sz="2000" dirty="0" smtClean="0">
                <a:solidFill>
                  <a:srgbClr val="00447C"/>
                </a:solidFill>
              </a:rPr>
              <a:t>ow social capital and micro-level behaviour in engineering </a:t>
            </a:r>
            <a:r>
              <a:rPr lang="en-US" sz="2000" dirty="0" smtClean="0">
                <a:solidFill>
                  <a:srgbClr val="A19589"/>
                </a:solidFill>
              </a:rPr>
              <a:t>(like motivation, trust, risk attitudes, cognitive overloading) </a:t>
            </a:r>
            <a:r>
              <a:rPr lang="en-US" sz="2000" u="sng" dirty="0" smtClean="0">
                <a:solidFill>
                  <a:srgbClr val="00447C"/>
                </a:solidFill>
              </a:rPr>
              <a:t>influences</a:t>
            </a:r>
            <a:r>
              <a:rPr lang="en-US" sz="2000" dirty="0" smtClean="0">
                <a:solidFill>
                  <a:srgbClr val="00447C"/>
                </a:solidFill>
              </a:rPr>
              <a:t> macro level decision-making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A19589"/>
                </a:solidFill>
              </a:rPr>
              <a:t>(e.g. design flexibility offered to the market) </a:t>
            </a:r>
            <a:r>
              <a:rPr lang="en-US" sz="2000" dirty="0" smtClean="0">
                <a:solidFill>
                  <a:srgbClr val="00447C"/>
                </a:solidFill>
              </a:rPr>
              <a:t>?</a:t>
            </a:r>
            <a:endParaRPr lang="en-US" sz="2000" dirty="0" smtClean="0">
              <a:solidFill>
                <a:srgbClr val="A19589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idx="22"/>
          </p:nvPr>
        </p:nvSpPr>
        <p:spPr>
          <a:xfrm>
            <a:off x="357158" y="908720"/>
            <a:ext cx="8429684" cy="936104"/>
          </a:xfrm>
        </p:spPr>
        <p:txBody>
          <a:bodyPr/>
          <a:lstStyle/>
          <a:p>
            <a:r>
              <a:rPr lang="en-GB" b="1" dirty="0" smtClean="0"/>
              <a:t>The objective </a:t>
            </a:r>
            <a:r>
              <a:rPr lang="en-GB" dirty="0" smtClean="0"/>
              <a:t>-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Improve </a:t>
            </a:r>
            <a:r>
              <a:rPr lang="en-US" sz="1800" dirty="0"/>
              <a:t>understanding on the impact of the human and social elements on </a:t>
            </a:r>
            <a:r>
              <a:rPr lang="en-US" sz="1800" dirty="0" smtClean="0"/>
              <a:t>engineering planning </a:t>
            </a:r>
            <a:r>
              <a:rPr lang="en-US" sz="1800" dirty="0"/>
              <a:t>and </a:t>
            </a:r>
            <a:r>
              <a:rPr lang="en-US" sz="1800" dirty="0" smtClean="0"/>
              <a:t>decision-making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842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>
          <a:xfrm>
            <a:off x="323528" y="764704"/>
            <a:ext cx="8429684" cy="642942"/>
          </a:xfrm>
        </p:spPr>
        <p:txBody>
          <a:bodyPr/>
          <a:lstStyle/>
          <a:p>
            <a:r>
              <a:rPr lang="en-US" sz="3200" dirty="0" smtClean="0"/>
              <a:t>Multi-method research:</a:t>
            </a:r>
            <a:endParaRPr lang="en-US" sz="3200" dirty="0"/>
          </a:p>
          <a:p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2000" dirty="0" smtClean="0">
                <a:solidFill>
                  <a:srgbClr val="00ADEF"/>
                </a:solidFill>
              </a:rPr>
              <a:t>Initial qualitative research </a:t>
            </a:r>
            <a:r>
              <a:rPr lang="en-GB" sz="2000" dirty="0" smtClean="0">
                <a:solidFill>
                  <a:srgbClr val="00447C"/>
                </a:solidFill>
              </a:rPr>
              <a:t>for scope definition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447C"/>
                </a:solidFill>
              </a:rPr>
              <a:t>Current state understanding on the factors that are believed to drive success and leading international position</a:t>
            </a:r>
          </a:p>
          <a:p>
            <a:pPr marL="457200" lvl="1" indent="0"/>
            <a:endParaRPr lang="en-GB" sz="2000" dirty="0" smtClean="0">
              <a:solidFill>
                <a:srgbClr val="00447C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solidFill>
                  <a:srgbClr val="00ADEF"/>
                </a:solidFill>
              </a:rPr>
              <a:t>Organisational Network Analysis </a:t>
            </a:r>
            <a:r>
              <a:rPr lang="en-GB" sz="2000" dirty="0" smtClean="0"/>
              <a:t>with quantitative data collection, analysis and </a:t>
            </a:r>
            <a:r>
              <a:rPr lang="en-GB" sz="2000" dirty="0" smtClean="0">
                <a:solidFill>
                  <a:srgbClr val="00ADEF"/>
                </a:solidFill>
              </a:rPr>
              <a:t>dynamic visualisation</a:t>
            </a:r>
            <a:r>
              <a:rPr lang="en-GB" sz="2000" dirty="0" smtClean="0">
                <a:solidFill>
                  <a:srgbClr val="002060"/>
                </a:solidFill>
              </a:rPr>
              <a:t> to understand the invisible social mechanisms in decision making and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Intra-organisational, full, multi-project network design with the boundary of engineering</a:t>
            </a:r>
          </a:p>
          <a:p>
            <a:pPr marL="457200" lvl="1" indent="0"/>
            <a:endParaRPr lang="en-GB" sz="2000" dirty="0" smtClean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solidFill>
                  <a:srgbClr val="00ADEF"/>
                </a:solidFill>
              </a:rPr>
              <a:t>Behavioural studies </a:t>
            </a:r>
            <a:r>
              <a:rPr lang="en-GB" sz="2000" dirty="0" smtClean="0"/>
              <a:t>to assess the cognitive dimension of the engineering networks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06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5"/>
            <a:ext cx="8429684" cy="41044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ADEF"/>
                </a:solidFill>
              </a:rPr>
              <a:t>Social </a:t>
            </a:r>
            <a:r>
              <a:rPr lang="en-US" dirty="0">
                <a:solidFill>
                  <a:srgbClr val="00ADEF"/>
                </a:solidFill>
              </a:rPr>
              <a:t>capital </a:t>
            </a:r>
            <a:r>
              <a:rPr lang="en-US" dirty="0">
                <a:solidFill>
                  <a:srgbClr val="00447C"/>
                </a:solidFill>
              </a:rPr>
              <a:t>(</a:t>
            </a:r>
            <a:r>
              <a:rPr lang="en-US" i="1" dirty="0" smtClean="0">
                <a:solidFill>
                  <a:srgbClr val="00447C"/>
                </a:solidFill>
              </a:rPr>
              <a:t>tacit knowledge, trust, network connections) </a:t>
            </a:r>
            <a:r>
              <a:rPr lang="en-US" dirty="0" smtClean="0">
                <a:solidFill>
                  <a:srgbClr val="00447C"/>
                </a:solidFill>
              </a:rPr>
              <a:t> is believed to be </a:t>
            </a:r>
            <a:r>
              <a:rPr lang="en-US" dirty="0" smtClean="0">
                <a:solidFill>
                  <a:srgbClr val="00ADEF"/>
                </a:solidFill>
              </a:rPr>
              <a:t>the major driver </a:t>
            </a:r>
            <a:r>
              <a:rPr lang="en-US" dirty="0">
                <a:solidFill>
                  <a:srgbClr val="00ADEF"/>
                </a:solidFill>
              </a:rPr>
              <a:t>of the competitive </a:t>
            </a:r>
            <a:r>
              <a:rPr lang="en-US" dirty="0" smtClean="0">
                <a:solidFill>
                  <a:srgbClr val="00ADEF"/>
                </a:solidFill>
              </a:rPr>
              <a:t>advantage</a:t>
            </a:r>
            <a:r>
              <a:rPr lang="en-US" dirty="0" smtClean="0">
                <a:solidFill>
                  <a:srgbClr val="00447C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i="1" dirty="0" smtClean="0">
                <a:solidFill>
                  <a:srgbClr val="002060"/>
                </a:solidFill>
              </a:rPr>
              <a:t>e.g. design flexibility throughout the construction processes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447C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rgbClr val="00447C"/>
              </a:solidFill>
            </a:endParaRPr>
          </a:p>
          <a:p>
            <a:r>
              <a:rPr lang="en-US" dirty="0" smtClean="0">
                <a:solidFill>
                  <a:srgbClr val="00ADEF"/>
                </a:solidFill>
              </a:rPr>
              <a:t>Human </a:t>
            </a:r>
            <a:r>
              <a:rPr lang="en-US" dirty="0">
                <a:solidFill>
                  <a:srgbClr val="00ADEF"/>
                </a:solidFill>
              </a:rPr>
              <a:t>behaviour </a:t>
            </a:r>
            <a:r>
              <a:rPr lang="en-US" dirty="0" smtClean="0">
                <a:solidFill>
                  <a:srgbClr val="00447C"/>
                </a:solidFill>
              </a:rPr>
              <a:t>is </a:t>
            </a:r>
            <a:r>
              <a:rPr lang="en-US" dirty="0">
                <a:solidFill>
                  <a:srgbClr val="00447C"/>
                </a:solidFill>
              </a:rPr>
              <a:t>driven by </a:t>
            </a:r>
            <a:r>
              <a:rPr lang="en-US" dirty="0">
                <a:solidFill>
                  <a:srgbClr val="00ADEF"/>
                </a:solidFill>
              </a:rPr>
              <a:t>social </a:t>
            </a:r>
            <a:r>
              <a:rPr lang="en-US" dirty="0" smtClean="0">
                <a:solidFill>
                  <a:srgbClr val="00ADEF"/>
                </a:solidFill>
              </a:rPr>
              <a:t>motivations </a:t>
            </a:r>
            <a:r>
              <a:rPr lang="en-US" dirty="0" smtClean="0">
                <a:solidFill>
                  <a:srgbClr val="A19589"/>
                </a:solidFill>
              </a:rPr>
              <a:t>- </a:t>
            </a:r>
            <a:r>
              <a:rPr lang="en-US" dirty="0" smtClean="0">
                <a:solidFill>
                  <a:srgbClr val="00447C"/>
                </a:solidFill>
              </a:rPr>
              <a:t>violating </a:t>
            </a:r>
            <a:r>
              <a:rPr lang="en-US" dirty="0">
                <a:solidFill>
                  <a:srgbClr val="00447C"/>
                </a:solidFill>
              </a:rPr>
              <a:t>the OM/OR assumption of  people being </a:t>
            </a:r>
            <a:r>
              <a:rPr lang="en-US" dirty="0" smtClean="0">
                <a:solidFill>
                  <a:srgbClr val="00447C"/>
                </a:solidFill>
              </a:rPr>
              <a:t>hyper-rational </a:t>
            </a:r>
            <a:r>
              <a:rPr lang="en-US" dirty="0">
                <a:solidFill>
                  <a:srgbClr val="00447C"/>
                </a:solidFill>
              </a:rPr>
              <a:t>decision </a:t>
            </a:r>
            <a:r>
              <a:rPr lang="en-US" dirty="0" smtClean="0">
                <a:solidFill>
                  <a:srgbClr val="00447C"/>
                </a:solidFill>
              </a:rPr>
              <a:t>makers; </a:t>
            </a:r>
            <a:r>
              <a:rPr lang="en-US" dirty="0" err="1" smtClean="0">
                <a:solidFill>
                  <a:srgbClr val="002060"/>
                </a:solidFill>
              </a:rPr>
              <a:t>Urda</a:t>
            </a:r>
            <a:r>
              <a:rPr lang="en-US" dirty="0" smtClean="0">
                <a:solidFill>
                  <a:srgbClr val="002060"/>
                </a:solidFill>
              </a:rPr>
              <a:t> and Loch, 2013</a:t>
            </a:r>
          </a:p>
          <a:p>
            <a:endParaRPr lang="en-US" dirty="0" smtClean="0">
              <a:solidFill>
                <a:srgbClr val="D8D0C7"/>
              </a:solidFill>
            </a:endParaRPr>
          </a:p>
          <a:p>
            <a:endParaRPr lang="en-US" dirty="0" smtClean="0">
              <a:solidFill>
                <a:srgbClr val="D8D0C7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Potential</a:t>
            </a:r>
            <a:r>
              <a:rPr lang="en-US" dirty="0" smtClean="0">
                <a:solidFill>
                  <a:srgbClr val="00ADEF"/>
                </a:solidFill>
              </a:rPr>
              <a:t> difference </a:t>
            </a:r>
            <a:r>
              <a:rPr lang="en-US" dirty="0">
                <a:solidFill>
                  <a:srgbClr val="00ADEF"/>
                </a:solidFill>
              </a:rPr>
              <a:t>between </a:t>
            </a:r>
            <a:r>
              <a:rPr lang="en-US" dirty="0">
                <a:solidFill>
                  <a:srgbClr val="00447C"/>
                </a:solidFill>
              </a:rPr>
              <a:t>established </a:t>
            </a:r>
            <a:r>
              <a:rPr lang="en-US" dirty="0">
                <a:solidFill>
                  <a:srgbClr val="00ADEF"/>
                </a:solidFill>
              </a:rPr>
              <a:t>formal</a:t>
            </a:r>
            <a:r>
              <a:rPr lang="en-US" dirty="0">
                <a:solidFill>
                  <a:srgbClr val="00447C"/>
                </a:solidFill>
              </a:rPr>
              <a:t> reporting systems  and </a:t>
            </a:r>
            <a:r>
              <a:rPr lang="en-US" dirty="0">
                <a:solidFill>
                  <a:srgbClr val="00ADEF"/>
                </a:solidFill>
              </a:rPr>
              <a:t>'true' </a:t>
            </a:r>
            <a:r>
              <a:rPr lang="en-US" dirty="0" smtClean="0">
                <a:solidFill>
                  <a:srgbClr val="00ADEF"/>
                </a:solidFill>
              </a:rPr>
              <a:t>networks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Time consuming to maneuver through the 'tacit' informal </a:t>
            </a:r>
            <a:r>
              <a:rPr lang="en-US" dirty="0" smtClean="0">
                <a:solidFill>
                  <a:srgbClr val="002060"/>
                </a:solidFill>
              </a:rPr>
              <a:t>network</a:t>
            </a:r>
          </a:p>
          <a:p>
            <a:endParaRPr lang="en-US" dirty="0">
              <a:solidFill>
                <a:srgbClr val="00447C"/>
              </a:solidFill>
            </a:endParaRPr>
          </a:p>
          <a:p>
            <a:endParaRPr lang="en-US" dirty="0">
              <a:solidFill>
                <a:srgbClr val="00447C"/>
              </a:solidFill>
            </a:endParaRPr>
          </a:p>
          <a:p>
            <a:endParaRPr lang="en-US" dirty="0" smtClean="0">
              <a:solidFill>
                <a:srgbClr val="00447C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8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29684" cy="72008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Findings </a:t>
            </a:r>
            <a:r>
              <a:rPr lang="en-US" sz="3200" dirty="0"/>
              <a:t>from </a:t>
            </a:r>
            <a:r>
              <a:rPr lang="en-US" sz="3200" dirty="0" smtClean="0"/>
              <a:t>the qualitative study… </a:t>
            </a:r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35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12776"/>
            <a:ext cx="8429684" cy="4659431"/>
          </a:xfrm>
        </p:spPr>
        <p:txBody>
          <a:bodyPr>
            <a:normAutofit/>
          </a:bodyPr>
          <a:lstStyle/>
          <a:p>
            <a:r>
              <a:rPr lang="en-GB" dirty="0" smtClean="0"/>
              <a:t>Engineers use </a:t>
            </a:r>
            <a:r>
              <a:rPr lang="en-GB" dirty="0" smtClean="0">
                <a:solidFill>
                  <a:srgbClr val="00ADEF"/>
                </a:solidFill>
              </a:rPr>
              <a:t>a large share of their time o</a:t>
            </a:r>
            <a:r>
              <a:rPr lang="en-GB" dirty="0" smtClean="0"/>
              <a:t>n </a:t>
            </a:r>
            <a:r>
              <a:rPr lang="en-GB" dirty="0" smtClean="0"/>
              <a:t>coordination activities upstream and downstream in the value chain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ADEF"/>
                </a:solidFill>
              </a:rPr>
              <a:t>Model based decision aids </a:t>
            </a:r>
            <a:r>
              <a:rPr lang="en-GB" dirty="0" smtClean="0"/>
              <a:t>and current PM approaches </a:t>
            </a:r>
            <a:r>
              <a:rPr lang="en-GB" dirty="0" smtClean="0">
                <a:solidFill>
                  <a:srgbClr val="00ADEF"/>
                </a:solidFill>
              </a:rPr>
              <a:t>fail to capture important characteristics of real systems</a:t>
            </a:r>
            <a:r>
              <a:rPr lang="en-GB" dirty="0" smtClean="0"/>
              <a:t>,</a:t>
            </a:r>
            <a:r>
              <a:rPr lang="en-GB" i="1" dirty="0" smtClean="0"/>
              <a:t> e.g. concurrency between advanced design, engineering and execution, and complex uncertainty and dependency patterns</a:t>
            </a:r>
          </a:p>
          <a:p>
            <a:endParaRPr lang="en-GB" i="1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State-of-the-practice: </a:t>
            </a:r>
            <a:r>
              <a:rPr lang="en-GB" b="1" dirty="0" smtClean="0">
                <a:solidFill>
                  <a:srgbClr val="FF0000"/>
                </a:solidFill>
              </a:rPr>
              <a:t>judgemental adjustments </a:t>
            </a:r>
            <a:r>
              <a:rPr lang="en-GB" dirty="0" smtClean="0">
                <a:solidFill>
                  <a:srgbClr val="FF0000"/>
                </a:solidFill>
              </a:rPr>
              <a:t>of some 'deterministic' plans provided by standards software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r>
              <a:rPr lang="en-GB" dirty="0" smtClean="0">
                <a:solidFill>
                  <a:srgbClr val="002060"/>
                </a:solidFill>
              </a:rPr>
              <a:t>The listed challenges are believed to apply to the Norwegian shipbuilding cluster as a whole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803F-AEAC-45B0-9468-5F7552E09184}" type="slidenum">
              <a:rPr lang="en-GB" smtClean="0"/>
              <a:t>9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9684" cy="72008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Findings </a:t>
            </a:r>
            <a:r>
              <a:rPr lang="en-US" sz="3200" dirty="0"/>
              <a:t>from </a:t>
            </a:r>
            <a:r>
              <a:rPr lang="en-US" sz="3200" dirty="0" smtClean="0"/>
              <a:t>the qualitative study… </a:t>
            </a:r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673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TEF-Standard_EN">
  <a:themeElements>
    <a:clrScheme name="SINTEF Standard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A19589"/>
      </a:accent4>
      <a:accent5>
        <a:srgbClr val="D8D0C7"/>
      </a:accent5>
      <a:accent6>
        <a:srgbClr val="A1DEE9"/>
      </a:accent6>
      <a:hlink>
        <a:srgbClr val="00ADEF"/>
      </a:hlink>
      <a:folHlink>
        <a:srgbClr val="00447C"/>
      </a:folHlink>
    </a:clrScheme>
    <a:fontScheme name="Stand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INTEF Standard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rnd" cmpd="sng" algn="ctr">
          <a:solidFill>
            <a:schemeClr val="phClr"/>
          </a:solidFill>
          <a:prstDash val="solid"/>
        </a:ln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SINTEF-Standard_EN</Template>
  <TotalTime>7953</TotalTime>
  <Words>1179</Words>
  <Application>Microsoft Office PowerPoint</Application>
  <PresentationFormat>On-screen Show (4:3)</PresentationFormat>
  <Paragraphs>200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SINTEF-Standard_EN</vt:lpstr>
      <vt:lpstr>PowerPoint Presentation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Findings from the qualitative study…  </vt:lpstr>
      <vt:lpstr>Findings from the qualitative study…  </vt:lpstr>
      <vt:lpstr>Organisational Network Analysis</vt:lpstr>
      <vt:lpstr>PowerPoint Presentation</vt:lpstr>
      <vt:lpstr>PowerPoint Presentation</vt:lpstr>
      <vt:lpstr>PowerPoint Presentation</vt:lpstr>
      <vt:lpstr>The true communication network -  to make invisible patterns of information flow, knowledge transfer and collaboration visible </vt:lpstr>
      <vt:lpstr>PowerPoint Presentation</vt:lpstr>
      <vt:lpstr>PowerPoint Presentation</vt:lpstr>
      <vt:lpstr>PowerPoint Presentation</vt:lpstr>
      <vt:lpstr>PowerPoint Presentation</vt:lpstr>
    </vt:vector>
  </TitlesOfParts>
  <Company>SINTEF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Hajnalka Vaagen</dc:creator>
  <cp:lastModifiedBy>Hajnalka Vaagen</cp:lastModifiedBy>
  <cp:revision>212</cp:revision>
  <cp:lastPrinted>2013-08-20T10:06:28Z</cp:lastPrinted>
  <dcterms:created xsi:type="dcterms:W3CDTF">2013-04-29T09:58:32Z</dcterms:created>
  <dcterms:modified xsi:type="dcterms:W3CDTF">2014-07-31T08:05:55Z</dcterms:modified>
</cp:coreProperties>
</file>