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53" r:id="rId7"/>
    <p:sldMasterId id="2147483765" r:id="rId8"/>
    <p:sldMasterId id="2147483777" r:id="rId9"/>
  </p:sldMasterIdLst>
  <p:notesMasterIdLst>
    <p:notesMasterId r:id="rId43"/>
  </p:notesMasterIdLst>
  <p:handoutMasterIdLst>
    <p:handoutMasterId r:id="rId44"/>
  </p:handoutMasterIdLst>
  <p:sldIdLst>
    <p:sldId id="284" r:id="rId10"/>
    <p:sldId id="378" r:id="rId11"/>
    <p:sldId id="422" r:id="rId12"/>
    <p:sldId id="383" r:id="rId13"/>
    <p:sldId id="437" r:id="rId14"/>
    <p:sldId id="436" r:id="rId15"/>
    <p:sldId id="434" r:id="rId16"/>
    <p:sldId id="435" r:id="rId17"/>
    <p:sldId id="438" r:id="rId18"/>
    <p:sldId id="440" r:id="rId19"/>
    <p:sldId id="448" r:id="rId20"/>
    <p:sldId id="444" r:id="rId21"/>
    <p:sldId id="420" r:id="rId22"/>
    <p:sldId id="418" r:id="rId23"/>
    <p:sldId id="424" r:id="rId24"/>
    <p:sldId id="385" r:id="rId25"/>
    <p:sldId id="441" r:id="rId26"/>
    <p:sldId id="428" r:id="rId27"/>
    <p:sldId id="380" r:id="rId28"/>
    <p:sldId id="387" r:id="rId29"/>
    <p:sldId id="392" r:id="rId30"/>
    <p:sldId id="391" r:id="rId31"/>
    <p:sldId id="400" r:id="rId32"/>
    <p:sldId id="408" r:id="rId33"/>
    <p:sldId id="405" r:id="rId34"/>
    <p:sldId id="409" r:id="rId35"/>
    <p:sldId id="430" r:id="rId36"/>
    <p:sldId id="446" r:id="rId37"/>
    <p:sldId id="355" r:id="rId38"/>
    <p:sldId id="442" r:id="rId39"/>
    <p:sldId id="443" r:id="rId40"/>
    <p:sldId id="416" r:id="rId41"/>
    <p:sldId id="294" r:id="rId42"/>
  </p:sldIdLst>
  <p:sldSz cx="9144000" cy="6858000" type="screen4x3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7CFFF"/>
    <a:srgbClr val="FFD5FC"/>
    <a:srgbClr val="FFC1FB"/>
    <a:srgbClr val="FFA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9632" autoAdjust="0"/>
  </p:normalViewPr>
  <p:slideViewPr>
    <p:cSldViewPr>
      <p:cViewPr varScale="1">
        <p:scale>
          <a:sx n="93" d="100"/>
          <a:sy n="93" d="100"/>
        </p:scale>
        <p:origin x="2148" y="66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2225" y="1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0DED-97FD-43D7-931B-973E6FDD649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03839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2225" y="6403839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2D88-8B96-40A2-A1B5-1426FDB4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6A7C-B5B5-4B98-A5DB-ECB9B58048D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7"/>
            <a:ext cx="7898130" cy="303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F66F-9223-49BB-B323-4C1A4C37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CC6A-3A0D-4467-9161-91360CAD70B1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7610-A69D-46AC-9A33-C28AC79B16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5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84CB-2E7A-44B1-AFD6-E179E14E9945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162F-27B7-4DE4-9017-8F27ECC2D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95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C6B90-8B61-4E73-BA2D-64E051012ED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C1CDE-4FDD-4391-BFC4-0C4BC9F26CDB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D03D0-8FD8-4008-9110-23B8013C1E0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1313"/>
            <a:ext cx="228600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1313"/>
            <a:ext cx="6705600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21D3-9BCF-4BC6-9F36-EFAD4600583F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0522-9183-48D5-8DA1-9692C17FD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86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0CCE-F6BD-46F7-9D20-0DDE98512D04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5F3A-C6C9-47A3-8B8A-06A7E30AF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1315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F487-F968-4417-A779-9D467F2EABD4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33C8-DAD2-4869-88B6-A5AD07A7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077200" cy="46355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CB96-56BA-44A8-A38D-520B45E6772F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082D-31B5-4C52-9B71-7D5EA7D1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19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CB84DBC7-0993-4022-AB0E-3A067FB66A75}" type="datetime1">
              <a:rPr lang="en-US" smtClean="0"/>
              <a:t>5/31/2016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ADC-B8E7-453D-B4BA-F529C97DDF9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BFB0-D097-48CB-9CA6-59E4FB3F534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D970-248C-4903-82F9-8955049B249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F2FC-443D-4ABB-A3B8-AA664EB63AA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A516-8061-448E-A2E4-E1C378848BCB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DACA-F9AE-459F-838D-0F0DC0588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3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A912-8D23-486A-873C-E9152B7D2C7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A280-17CA-462A-9A39-0183E4A2334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C806-8447-42BC-8B9F-605A2DCD6EE6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239B-0E72-43F9-9B28-CB15F7DCC26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D3FD-F382-480A-9D97-500E28A58A7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8188-EFF1-440E-8F60-A844AF24FD20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5243" y="1700808"/>
            <a:ext cx="8324850" cy="391953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BA8D1BBA-20FC-4D42-8180-38387857CB3C}" type="datetime1">
              <a:rPr lang="en-US" smtClean="0"/>
              <a:t>5/31/2016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35BE-081C-4080-B07A-94E2D06E2EB6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28D5-F733-4FD5-9224-96AD002E1BA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62BC-320C-4C5A-95E9-0A3D7389866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7206-1A4C-4D35-883D-93F5A77F5A65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BBA2-F014-4C05-9BB5-03777463B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0705-46C3-4218-9C41-FFEAA9D9DAA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1EA0-02AC-46F6-B0A6-4C368B7AF03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3851-5597-4490-8587-B5684AFA9FF9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BED7-8DFF-4928-A3E3-3587CA8D2B9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15DA-7486-4343-B0B5-CA2650665A0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4F77-AF22-4801-9888-3C0669B2B90B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49E0-CC8F-4E3C-8351-E4DEC6D098F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44366-DB31-40A4-B1EE-459B53D140A3}" type="datetime1">
              <a:rPr lang="en-US" smtClean="0"/>
              <a:t>5/31/2016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3BAEB-9E5C-42F8-8A05-73FAAA51432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29E76-821B-49C0-ABD6-0F8AAEBA81C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3764-84C5-40AA-9903-48D3C7923577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F49E-6434-4BE8-9D34-726B097A2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76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04541-0424-4C7B-941E-AB895758E67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E51CA-7887-4330-8625-98A51F0D07F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1AD42-647B-4EA6-8C70-8837A485DD7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134A7-010D-402B-AFA0-60D9F4AE322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9F79F-426F-4FE6-A5D9-D8C58749F4C8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2BAE7-6481-4715-80EF-D91C73F35810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A106C-9243-481D-95EF-22A72983C1C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691A3-F416-432D-8394-35643608DA3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17C7D-2A2B-4CAF-95B4-57DD24676FCB}" type="datetime1">
              <a:rPr lang="en-US" smtClean="0"/>
              <a:t>5/31/2016</a:t>
            </a:fld>
            <a:endParaRPr lang="en-US" dirty="0"/>
          </a:p>
        </p:txBody>
      </p:sp>
      <p:pic>
        <p:nvPicPr>
          <p:cNvPr id="8" name="Picture 27" descr="E:\salogoen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01FA1-871F-4F30-BE82-17EC36118B3D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0BE4-DF8A-422B-A533-7C79AA4706B8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D386-BD37-4A94-B5F8-DA6DC82D6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6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7BEAE-FB00-4FBF-B72F-DF2ED7E685E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58D20-A401-4856-A177-47E915B463F1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795CC-B5F1-41F8-ABC4-07ADC4549D4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88E0C-0BF5-4DCA-94D6-507BC3C2FE5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82770-A080-4510-8629-8FFF7571374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4AC58-D69A-4667-B7E4-8EC2BF68AD3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C6DF3-5CA0-4669-AD52-B2A9C29E58F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A0EC5-A845-4E77-96A6-FF4058DD5D79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04694-E664-4235-9D48-343A1A310900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B20F0-4D92-48A9-BC5C-D12610F5FAC8}" type="datetime1">
              <a:rPr lang="en-US" smtClean="0"/>
              <a:t>5/31/2016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6053-60BD-4B49-AF7C-EE1B9396602F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9B4B-EF97-422D-AA3A-584365F72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004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ADE7-0034-42F9-AB99-31F660F36AA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D34A5-D7E7-4A26-AA83-5A152F12CE66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8BF44-27EC-4E4A-8170-6E51142977E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DD81D-B240-4E09-AAA8-89CFE6A4A03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02D48-E1D8-4620-AB27-1A7FC2CB0E3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F2E43-9556-4808-AFFA-D2F3CA2B0B9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E8685-1AF3-45D6-A5A6-BE14FE4CB47B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09877-A9F0-4B11-B41A-0D4612796C7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309B1-D124-4F08-86FE-B350334FFEA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B3362-1BC8-44D6-9BF7-1F7400DEA9F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7BCB-778F-4E8F-9523-1B2A9A619A45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7E53-1C2D-413A-8E3C-621144977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86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59AC9-9099-457C-B296-8C3E3CA1A25E}" type="datetime1">
              <a:rPr lang="en-US" smtClean="0"/>
              <a:t>5/31/2016</a:t>
            </a:fld>
            <a:endParaRPr lang="en-US" dirty="0"/>
          </a:p>
        </p:txBody>
      </p:sp>
      <p:pic>
        <p:nvPicPr>
          <p:cNvPr id="10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07E8A-FB3E-42F4-8AED-A8D92818218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9547F-B9C4-4B2F-8664-87B0508D911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9FB72-6735-44FB-A50B-2B6DFE5CA17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1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EEA98-F607-4933-A49C-229C9A86E2A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0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971B5-E33C-49FF-B360-55B693D72F2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7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57D0C-6454-4FE3-B801-019977FA503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3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C7DE5-6B00-4AFF-929B-3A91F9B0F54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92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D1233-DA50-452C-A98A-A42C8F62CAB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1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9F282-D6C4-45EF-9555-6E702A8DB89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7C76-034C-4B80-A935-CB37768D701B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596D-EE0B-4A26-90E8-D7036FF2D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8E45F-E205-48FA-B0DC-40634EA1EAC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9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31A29-DFCB-482D-9B4C-50C12B0A0897}" type="datetime1">
              <a:rPr lang="en-US" smtClean="0"/>
              <a:t>5/31/2016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B0278-4450-4943-9799-AB9D56BD2967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5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08AF5-16AB-42BD-86E9-CA55E5399C1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95FDF-B7C2-4250-A6B5-5FEC13F58816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9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5689B-7AAE-4252-9EA1-7A3036E3317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2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F1B4E-0CBA-48D5-B67A-1F7B8F7F33D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6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40F2A-291A-42EA-AB99-A7EC3E396299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0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0CB11-A45D-42C1-BB58-FB87DF193E4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4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C638C-0EE1-4793-A656-51F5BE218CC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745E-7528-40E3-BC3E-CE49D790021A}" type="datetime1">
              <a:rPr lang="en-US" smtClean="0">
                <a:solidFill>
                  <a:srgbClr val="000000"/>
                </a:solidFill>
              </a:rPr>
              <a:t>5/31/2016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4D0E-B82F-442B-8DE8-34289B11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8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66018-A0A6-49B9-B15D-8A4B95792BF2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7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B4D5F-30CE-42C7-84B2-12BB26DC3BB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36FFF-FC91-477D-B67A-106BE3EBDA18}" type="datetime1">
              <a:rPr lang="en-US" smtClean="0"/>
              <a:t>5/31/2016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1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7ABEB-AC37-48FB-AF6D-935BEBFDF58F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5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9846B-321F-4509-B298-7E1BB0CAC64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1DED3-F706-4B9E-94EB-EBEDA8D51BCC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4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5068B-893C-4492-A394-FDFCDFBA9B94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2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3403-D3AD-4910-B2C5-8D1F681DD1A5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8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D4C02-66D6-4DD2-8C83-9D67125D79F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71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B2C33-09A4-4D51-B63E-A88AD2EA37C3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36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412CA-9020-4A44-962D-2EF07C94D546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3638"/>
            <a:ext cx="28130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198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1313"/>
            <a:ext cx="9144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sdfssdf  dsdf sdf sd sdfsd fs df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9075" y="5980113"/>
            <a:ext cx="2676525" cy="787400"/>
            <a:chOff x="138" y="3767"/>
            <a:chExt cx="1686" cy="49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59" y="3770"/>
              <a:ext cx="167" cy="203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fi-FI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38" y="3767"/>
              <a:ext cx="168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FC0128"/>
                  </a:solidFill>
                </a:rPr>
                <a:t>S</a:t>
              </a:r>
              <a:r>
                <a:rPr lang="en-US" altLang="en-US" sz="1200" b="1" smtClean="0">
                  <a:solidFill>
                    <a:srgbClr val="FC0128"/>
                  </a:solidFill>
                </a:rPr>
                <a:t> </a:t>
              </a:r>
              <a:r>
                <a:rPr lang="en-US" altLang="en-US" sz="2400" b="1" smtClean="0">
                  <a:solidFill>
                    <a:srgbClr val="FC0128"/>
                  </a:solidFill>
                </a:rPr>
                <a:t>ystems</a:t>
              </a:r>
              <a:endParaRPr lang="en-US" altLang="en-US" sz="2400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Analysis Laboratory</a:t>
              </a: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000000"/>
                  </a:solidFill>
                </a:rPr>
                <a:t>Helsinki University of Technology</a:t>
              </a:r>
            </a:p>
          </p:txBody>
        </p:sp>
      </p:grp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16050" y="6067425"/>
            <a:ext cx="7586663" cy="1762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2334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7176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4pPr>
      <a:lvl5pPr marL="21859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6431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1003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5575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0147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B09CC-4E78-471D-AD7F-812337DDA26E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2CC4F-5F87-4DA1-A042-933689DB1A7A}" type="datetime1">
              <a:rPr lang="en-US" smtClean="0"/>
              <a:t>5/31/2016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5B9AA-0467-4128-815F-2FAE4B69CD42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D2EB6-6FF8-443C-A4FF-7D4A04AD7435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0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C41C8-6671-4B7D-B58B-575D88F1B26C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ED083-DCC6-4521-852D-2BD10AFB2638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039B1-FF0D-49B7-95BC-7EF2F2642E34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16271-9331-4A48-8369-B80D03701662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5/31/2016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3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err="1" smtClean="0"/>
              <a:t>Reflections</a:t>
            </a:r>
            <a:r>
              <a:rPr lang="fi-FI" sz="4400" dirty="0" smtClean="0"/>
              <a:t> on </a:t>
            </a:r>
            <a:r>
              <a:rPr lang="fi-FI" sz="4400" dirty="0" err="1" smtClean="0"/>
              <a:t>the</a:t>
            </a:r>
            <a:r>
              <a:rPr lang="fi-FI" sz="4400" dirty="0" smtClean="0"/>
              <a:t> design and </a:t>
            </a:r>
            <a:r>
              <a:rPr lang="fi-FI" sz="4400" dirty="0" err="1" smtClean="0"/>
              <a:t>analysis</a:t>
            </a:r>
            <a:r>
              <a:rPr lang="fi-FI" sz="4400" dirty="0" smtClean="0"/>
              <a:t> of </a:t>
            </a:r>
            <a:r>
              <a:rPr lang="fi-FI" sz="4400" dirty="0" err="1" smtClean="0"/>
              <a:t>Behavioural</a:t>
            </a:r>
            <a:r>
              <a:rPr lang="fi-FI" sz="4400" dirty="0" smtClean="0"/>
              <a:t> </a:t>
            </a:r>
            <a:r>
              <a:rPr lang="fi-FI" sz="4400" dirty="0" err="1" smtClean="0"/>
              <a:t>Operational</a:t>
            </a:r>
            <a:r>
              <a:rPr lang="fi-FI" sz="4400" dirty="0" smtClean="0"/>
              <a:t> </a:t>
            </a:r>
            <a:r>
              <a:rPr lang="fi-FI" sz="4400" dirty="0" err="1" smtClean="0"/>
              <a:t>Research</a:t>
            </a:r>
            <a:r>
              <a:rPr lang="fi-FI" sz="4400" dirty="0" smtClean="0"/>
              <a:t> </a:t>
            </a:r>
            <a:r>
              <a:rPr lang="fi-FI" sz="4400" dirty="0" err="1" smtClean="0"/>
              <a:t>experiments</a:t>
            </a:r>
            <a:r>
              <a:rPr lang="fi-FI" sz="3600" dirty="0"/>
              <a:t/>
            </a:r>
            <a:br>
              <a:rPr lang="fi-FI" sz="3600" dirty="0"/>
            </a:br>
            <a:endParaRPr lang="en-US" altLang="en-US" sz="3200" i="1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583405" y="4581128"/>
            <a:ext cx="7745413" cy="1547813"/>
          </a:xfrm>
        </p:spPr>
        <p:txBody>
          <a:bodyPr/>
          <a:lstStyle/>
          <a:p>
            <a:r>
              <a:rPr lang="fi-FI" altLang="en-US" sz="2000" dirty="0" smtClean="0"/>
              <a:t>Tuomas J. Lahtinen 20.5.2016</a:t>
            </a:r>
            <a:endParaRPr lang="fi-FI" altLang="en-US" sz="1800" dirty="0"/>
          </a:p>
          <a:p>
            <a:r>
              <a:rPr lang="fi-FI" altLang="en-US" sz="2000" dirty="0" smtClean="0"/>
              <a:t>Summer School on </a:t>
            </a:r>
            <a:r>
              <a:rPr lang="fi-FI" altLang="en-US" sz="2000" dirty="0" err="1" smtClean="0"/>
              <a:t>Behavioural</a:t>
            </a:r>
            <a:r>
              <a:rPr lang="fi-FI" altLang="en-US" sz="2000" dirty="0" smtClean="0"/>
              <a:t> </a:t>
            </a:r>
            <a:r>
              <a:rPr lang="fi-FI" altLang="en-US" sz="2000" dirty="0" err="1" smtClean="0"/>
              <a:t>Operational</a:t>
            </a:r>
            <a:r>
              <a:rPr lang="fi-FI" altLang="en-US" sz="2000" dirty="0" smtClean="0"/>
              <a:t> </a:t>
            </a:r>
            <a:r>
              <a:rPr lang="fi-FI" altLang="en-US" sz="2000" dirty="0" err="1" smtClean="0"/>
              <a:t>Research</a:t>
            </a:r>
            <a:endParaRPr lang="fi-FI" altLang="en-US" sz="1600" dirty="0" smtClean="0"/>
          </a:p>
          <a:p>
            <a:r>
              <a:rPr lang="fi-FI" altLang="en-US" sz="1600" dirty="0" smtClean="0"/>
              <a:t>tuomas.j.lahtinen@aalto.fi</a:t>
            </a:r>
          </a:p>
          <a:p>
            <a:r>
              <a:rPr lang="fi-FI" alt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5661025"/>
            <a:ext cx="79502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The document can be stored and made available to the public on the open internet pages of Aalto University. All other rights are reserved.</a:t>
            </a:r>
          </a:p>
        </p:txBody>
      </p:sp>
      <p:sp>
        <p:nvSpPr>
          <p:cNvPr id="2" name="Suorakulmio 1"/>
          <p:cNvSpPr/>
          <p:nvPr/>
        </p:nvSpPr>
        <p:spPr bwMode="auto">
          <a:xfrm>
            <a:off x="395536" y="5661025"/>
            <a:ext cx="8136904" cy="360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108501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108501" cy="533400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 bwMode="auto">
          <a:xfrm>
            <a:off x="1691680" y="5085184"/>
            <a:ext cx="1117909" cy="85811"/>
          </a:xfrm>
          <a:custGeom>
            <a:avLst/>
            <a:gdLst>
              <a:gd name="connsiteX0" fmla="*/ 0 w 1117909"/>
              <a:gd name="connsiteY0" fmla="*/ 71523 h 85811"/>
              <a:gd name="connsiteX1" fmla="*/ 685800 w 1117909"/>
              <a:gd name="connsiteY1" fmla="*/ 57236 h 85811"/>
              <a:gd name="connsiteX2" fmla="*/ 1023938 w 1117909"/>
              <a:gd name="connsiteY2" fmla="*/ 86 h 85811"/>
              <a:gd name="connsiteX3" fmla="*/ 1038225 w 1117909"/>
              <a:gd name="connsiteY3" fmla="*/ 71523 h 85811"/>
              <a:gd name="connsiteX4" fmla="*/ 85725 w 1117909"/>
              <a:gd name="connsiteY4" fmla="*/ 85811 h 8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909" h="85811">
                <a:moveTo>
                  <a:pt x="0" y="71523"/>
                </a:moveTo>
                <a:cubicBezTo>
                  <a:pt x="257572" y="70332"/>
                  <a:pt x="515144" y="69142"/>
                  <a:pt x="685800" y="57236"/>
                </a:cubicBezTo>
                <a:cubicBezTo>
                  <a:pt x="856456" y="45330"/>
                  <a:pt x="965201" y="-2295"/>
                  <a:pt x="1023938" y="86"/>
                </a:cubicBezTo>
                <a:cubicBezTo>
                  <a:pt x="1082675" y="2467"/>
                  <a:pt x="1194594" y="57235"/>
                  <a:pt x="1038225" y="71523"/>
                </a:cubicBezTo>
                <a:cubicBezTo>
                  <a:pt x="881856" y="85811"/>
                  <a:pt x="483790" y="85811"/>
                  <a:pt x="85725" y="85811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flipH="1">
            <a:off x="6012160" y="5085184"/>
            <a:ext cx="1117909" cy="85811"/>
          </a:xfrm>
          <a:custGeom>
            <a:avLst/>
            <a:gdLst>
              <a:gd name="connsiteX0" fmla="*/ 0 w 1117909"/>
              <a:gd name="connsiteY0" fmla="*/ 71523 h 85811"/>
              <a:gd name="connsiteX1" fmla="*/ 685800 w 1117909"/>
              <a:gd name="connsiteY1" fmla="*/ 57236 h 85811"/>
              <a:gd name="connsiteX2" fmla="*/ 1023938 w 1117909"/>
              <a:gd name="connsiteY2" fmla="*/ 86 h 85811"/>
              <a:gd name="connsiteX3" fmla="*/ 1038225 w 1117909"/>
              <a:gd name="connsiteY3" fmla="*/ 71523 h 85811"/>
              <a:gd name="connsiteX4" fmla="*/ 85725 w 1117909"/>
              <a:gd name="connsiteY4" fmla="*/ 85811 h 8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909" h="85811">
                <a:moveTo>
                  <a:pt x="0" y="71523"/>
                </a:moveTo>
                <a:cubicBezTo>
                  <a:pt x="257572" y="70332"/>
                  <a:pt x="515144" y="69142"/>
                  <a:pt x="685800" y="57236"/>
                </a:cubicBezTo>
                <a:cubicBezTo>
                  <a:pt x="856456" y="45330"/>
                  <a:pt x="965201" y="-2295"/>
                  <a:pt x="1023938" y="86"/>
                </a:cubicBezTo>
                <a:cubicBezTo>
                  <a:pt x="1082675" y="2467"/>
                  <a:pt x="1194594" y="57235"/>
                  <a:pt x="1038225" y="71523"/>
                </a:cubicBezTo>
                <a:cubicBezTo>
                  <a:pt x="881856" y="85811"/>
                  <a:pt x="483790" y="85811"/>
                  <a:pt x="85725" y="85811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 bwMode="auto">
          <a:xfrm flipV="1">
            <a:off x="2377480" y="2492896"/>
            <a:ext cx="3562672" cy="2649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5940152" y="2492896"/>
            <a:ext cx="178594" cy="2592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220072" y="1804246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If </a:t>
            </a:r>
            <a:r>
              <a:rPr lang="fi-FI" dirty="0" err="1" smtClean="0"/>
              <a:t>null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 is </a:t>
            </a:r>
            <a:r>
              <a:rPr lang="fi-FI" dirty="0" err="1" smtClean="0"/>
              <a:t>true</a:t>
            </a:r>
            <a:r>
              <a:rPr lang="fi-FI" dirty="0" smtClean="0"/>
              <a:t>, 0.4% </a:t>
            </a:r>
          </a:p>
          <a:p>
            <a:r>
              <a:rPr lang="fi-FI" dirty="0" err="1" smtClean="0"/>
              <a:t>probability</a:t>
            </a:r>
            <a:r>
              <a:rPr lang="fi-FI" dirty="0" smtClean="0"/>
              <a:t> to </a:t>
            </a:r>
            <a:r>
              <a:rPr lang="fi-FI" dirty="0" err="1" smtClean="0"/>
              <a:t>obtain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extreme</a:t>
            </a:r>
            <a:r>
              <a:rPr lang="fi-FI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108501" cy="5334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4088" y="908720"/>
            <a:ext cx="41327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/>
              <a:t>Interpretation</a:t>
            </a:r>
            <a:r>
              <a:rPr lang="fi-FI" sz="2400" dirty="0" smtClean="0"/>
              <a:t>:</a:t>
            </a:r>
          </a:p>
          <a:p>
            <a:r>
              <a:rPr lang="fi-FI" sz="2400" dirty="0" err="1" smtClean="0"/>
              <a:t>Very</a:t>
            </a:r>
            <a:r>
              <a:rPr lang="fi-FI" sz="2400" dirty="0" smtClean="0"/>
              <a:t> </a:t>
            </a:r>
            <a:r>
              <a:rPr lang="fi-FI" sz="2400" dirty="0" err="1" smtClean="0"/>
              <a:t>unlikely</a:t>
            </a:r>
            <a:r>
              <a:rPr lang="fi-FI" sz="2400" dirty="0" smtClean="0"/>
              <a:t> to </a:t>
            </a:r>
            <a:r>
              <a:rPr lang="fi-FI" sz="2400" dirty="0" err="1" smtClean="0"/>
              <a:t>observe</a:t>
            </a:r>
            <a:r>
              <a:rPr lang="fi-FI" sz="2400" dirty="0" smtClean="0"/>
              <a:t> </a:t>
            </a:r>
            <a:r>
              <a:rPr lang="fi-FI" sz="2400" dirty="0" err="1" smtClean="0"/>
              <a:t>similar</a:t>
            </a:r>
            <a:r>
              <a:rPr lang="fi-FI" sz="2400" dirty="0" smtClean="0"/>
              <a:t> </a:t>
            </a:r>
            <a:r>
              <a:rPr lang="fi-FI" sz="2400" dirty="0" err="1" smtClean="0"/>
              <a:t>results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null</a:t>
            </a:r>
            <a:r>
              <a:rPr lang="fi-FI" sz="2400" dirty="0" smtClean="0"/>
              <a:t> </a:t>
            </a:r>
            <a:r>
              <a:rPr lang="fi-FI" sz="2400" dirty="0" err="1" smtClean="0"/>
              <a:t>hypothesis</a:t>
            </a:r>
            <a:r>
              <a:rPr lang="fi-FI" sz="2400" dirty="0" smtClean="0"/>
              <a:t> is </a:t>
            </a:r>
            <a:r>
              <a:rPr lang="fi-FI" sz="2400" dirty="0" err="1" smtClean="0"/>
              <a:t>true</a:t>
            </a:r>
            <a:endParaRPr lang="fi-FI" sz="2400" dirty="0" smtClean="0"/>
          </a:p>
          <a:p>
            <a:r>
              <a:rPr lang="fi-FI" sz="2400" dirty="0" smtClean="0"/>
              <a:t>=&gt;</a:t>
            </a:r>
            <a:endParaRPr lang="fi-FI" sz="2400" dirty="0"/>
          </a:p>
          <a:p>
            <a:r>
              <a:rPr lang="fi-FI" sz="2400" dirty="0" err="1" smtClean="0"/>
              <a:t>Reject</a:t>
            </a:r>
            <a:r>
              <a:rPr lang="fi-FI" sz="2400" dirty="0" smtClean="0"/>
              <a:t> </a:t>
            </a:r>
            <a:r>
              <a:rPr lang="fi-FI" sz="2400" dirty="0" err="1" smtClean="0"/>
              <a:t>null</a:t>
            </a:r>
            <a:r>
              <a:rPr lang="fi-FI" sz="2400" dirty="0" smtClean="0"/>
              <a:t> </a:t>
            </a:r>
            <a:r>
              <a:rPr lang="fi-FI" sz="2400" dirty="0" err="1" smtClean="0"/>
              <a:t>hypothesis</a:t>
            </a:r>
            <a:r>
              <a:rPr lang="fi-FI" sz="2400" dirty="0" smtClean="0"/>
              <a:t> </a:t>
            </a:r>
          </a:p>
          <a:p>
            <a:r>
              <a:rPr lang="fi-FI" sz="2400" dirty="0" smtClean="0"/>
              <a:t>=&gt;</a:t>
            </a:r>
          </a:p>
          <a:p>
            <a:r>
              <a:rPr lang="fi-FI" sz="2400" dirty="0" err="1" smtClean="0"/>
              <a:t>Treatment</a:t>
            </a:r>
            <a:r>
              <a:rPr lang="fi-FI" sz="2400" dirty="0" smtClean="0"/>
              <a:t> </a:t>
            </a:r>
            <a:r>
              <a:rPr lang="fi-FI" sz="2400" dirty="0" err="1" smtClean="0"/>
              <a:t>has</a:t>
            </a:r>
            <a:r>
              <a:rPr lang="fi-FI" sz="2400" dirty="0" smtClean="0"/>
              <a:t> an </a:t>
            </a:r>
            <a:r>
              <a:rPr lang="fi-FI" sz="2400" dirty="0" err="1" smtClean="0"/>
              <a:t>effect</a:t>
            </a:r>
            <a:r>
              <a:rPr lang="fi-FI" sz="2400" dirty="0" smtClean="0"/>
              <a:t> on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mean</a:t>
            </a:r>
            <a:r>
              <a:rPr lang="fi-FI" sz="2400" dirty="0" smtClean="0"/>
              <a:t> </a:t>
            </a:r>
            <a:r>
              <a:rPr lang="fi-FI" sz="2400" dirty="0" err="1" smtClean="0"/>
              <a:t>response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459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80946"/>
            <a:ext cx="7985125" cy="1079500"/>
          </a:xfrm>
        </p:spPr>
        <p:txBody>
          <a:bodyPr/>
          <a:lstStyle/>
          <a:p>
            <a:r>
              <a:rPr lang="fi-FI" dirty="0" err="1" smtClean="0"/>
              <a:t>Inference</a:t>
            </a:r>
            <a:r>
              <a:rPr lang="fi-FI" dirty="0" smtClean="0"/>
              <a:t> </a:t>
            </a:r>
            <a:r>
              <a:rPr lang="fi-FI" dirty="0" err="1" smtClean="0"/>
              <a:t>errors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415" y="4491877"/>
            <a:ext cx="8677081" cy="1425079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Also</a:t>
            </a:r>
            <a:r>
              <a:rPr lang="fi-FI" dirty="0" smtClean="0"/>
              <a:t>*:</a:t>
            </a:r>
          </a:p>
          <a:p>
            <a:r>
              <a:rPr lang="fi-FI" dirty="0" err="1" smtClean="0"/>
              <a:t>Sign</a:t>
            </a:r>
            <a:r>
              <a:rPr lang="fi-FI" dirty="0" smtClean="0"/>
              <a:t> </a:t>
            </a:r>
            <a:r>
              <a:rPr lang="fi-FI" dirty="0" err="1" smtClean="0"/>
              <a:t>error</a:t>
            </a:r>
            <a:endParaRPr lang="fi-FI" dirty="0" smtClean="0"/>
          </a:p>
          <a:p>
            <a:r>
              <a:rPr lang="fi-FI" dirty="0" err="1" smtClean="0"/>
              <a:t>Magnitude</a:t>
            </a:r>
            <a:r>
              <a:rPr lang="fi-FI" dirty="0" smtClean="0"/>
              <a:t> </a:t>
            </a:r>
            <a:r>
              <a:rPr lang="fi-FI" dirty="0" err="1" smtClean="0"/>
              <a:t>error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9356" y="5949280"/>
            <a:ext cx="5947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Gelman</a:t>
            </a:r>
            <a:r>
              <a:rPr lang="fi-FI" dirty="0" smtClean="0"/>
              <a:t>, Carlin (2014): </a:t>
            </a:r>
          </a:p>
          <a:p>
            <a:pPr fontAlgn="base"/>
            <a:r>
              <a:rPr lang="en-US" dirty="0"/>
              <a:t>Beyond Power Calculations</a:t>
            </a:r>
          </a:p>
          <a:p>
            <a:pPr fontAlgn="base"/>
            <a:r>
              <a:rPr lang="en-US" dirty="0"/>
              <a:t>Assessing Type S (Sign) and Type M (Magnitude) Errors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1529" y="1014035"/>
            <a:ext cx="354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/>
              <a:t>Alternative</a:t>
            </a:r>
            <a:r>
              <a:rPr lang="fi-FI" sz="2000" dirty="0" smtClean="0"/>
              <a:t> is </a:t>
            </a:r>
            <a:r>
              <a:rPr lang="fi-FI" sz="2000" dirty="0" err="1" smtClean="0"/>
              <a:t>true</a:t>
            </a:r>
            <a:r>
              <a:rPr lang="fi-FI" sz="2000" dirty="0" smtClean="0"/>
              <a:t>, </a:t>
            </a:r>
            <a:r>
              <a:rPr lang="fi-FI" sz="2000" dirty="0" err="1" smtClean="0"/>
              <a:t>but</a:t>
            </a:r>
            <a:r>
              <a:rPr lang="fi-FI" sz="2000" dirty="0" smtClean="0"/>
              <a:t> </a:t>
            </a:r>
            <a:r>
              <a:rPr lang="fi-FI" sz="2000" dirty="0" err="1" smtClean="0"/>
              <a:t>results</a:t>
            </a:r>
            <a:r>
              <a:rPr lang="fi-FI" sz="2000" dirty="0" smtClean="0"/>
              <a:t> </a:t>
            </a:r>
            <a:r>
              <a:rPr lang="fi-FI" sz="2000" dirty="0" err="1" smtClean="0"/>
              <a:t>not</a:t>
            </a:r>
            <a:r>
              <a:rPr lang="fi-FI" sz="2000" dirty="0" smtClean="0"/>
              <a:t> </a:t>
            </a:r>
            <a:r>
              <a:rPr lang="fi-FI" sz="2000" dirty="0" err="1" smtClean="0"/>
              <a:t>significant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5536" y="1492770"/>
            <a:ext cx="279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err="1" smtClean="0"/>
              <a:t>Null</a:t>
            </a:r>
            <a:r>
              <a:rPr lang="fi-FI" sz="2000" dirty="0" smtClean="0"/>
              <a:t> </a:t>
            </a:r>
            <a:r>
              <a:rPr lang="fi-FI" sz="2000" dirty="0" err="1" smtClean="0"/>
              <a:t>hypothesis</a:t>
            </a:r>
            <a:r>
              <a:rPr lang="fi-FI" sz="2000" dirty="0" smtClean="0"/>
              <a:t> </a:t>
            </a:r>
            <a:r>
              <a:rPr lang="fi-FI" sz="2000" dirty="0"/>
              <a:t>is </a:t>
            </a:r>
            <a:r>
              <a:rPr lang="fi-FI" sz="2000" dirty="0" err="1"/>
              <a:t>true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 smtClean="0"/>
              <a:t>results</a:t>
            </a:r>
            <a:r>
              <a:rPr lang="fi-FI" sz="2000" dirty="0" smtClean="0"/>
              <a:t> </a:t>
            </a:r>
            <a:r>
              <a:rPr lang="fi-FI" sz="2000" dirty="0" err="1" smtClean="0"/>
              <a:t>still</a:t>
            </a:r>
            <a:r>
              <a:rPr lang="fi-FI" sz="2000" dirty="0" smtClean="0"/>
              <a:t> </a:t>
            </a:r>
            <a:r>
              <a:rPr lang="fi-FI" sz="2000" dirty="0" err="1"/>
              <a:t>statistically</a:t>
            </a:r>
            <a:r>
              <a:rPr lang="fi-FI" sz="2000" dirty="0"/>
              <a:t> </a:t>
            </a:r>
            <a:r>
              <a:rPr lang="fi-FI" sz="2000" dirty="0" err="1"/>
              <a:t>significant</a:t>
            </a:r>
            <a:endParaRPr lang="fi-FI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556792"/>
            <a:ext cx="2228850" cy="3457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40" y="1656039"/>
            <a:ext cx="23907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_images/power-curv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28" y="198097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97" y="375428"/>
            <a:ext cx="7985125" cy="1079500"/>
          </a:xfrm>
        </p:spPr>
        <p:txBody>
          <a:bodyPr/>
          <a:lstStyle/>
          <a:p>
            <a:r>
              <a:rPr lang="fi-FI" dirty="0" smtClean="0"/>
              <a:t>Statistical </a:t>
            </a:r>
            <a:r>
              <a:rPr lang="fi-FI" dirty="0" err="1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4713"/>
            <a:ext cx="4000500" cy="422252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Power </a:t>
            </a:r>
            <a:r>
              <a:rPr lang="fi-FI" dirty="0" err="1" smtClean="0"/>
              <a:t>depends</a:t>
            </a:r>
            <a:r>
              <a:rPr lang="fi-FI" dirty="0" smtClean="0"/>
              <a:t> on:</a:t>
            </a:r>
          </a:p>
          <a:p>
            <a:pPr marL="0" indent="0">
              <a:buNone/>
            </a:pPr>
            <a:r>
              <a:rPr lang="fi-FI" b="1" dirty="0" smtClean="0"/>
              <a:t>Statistical </a:t>
            </a:r>
            <a:r>
              <a:rPr lang="fi-FI" b="1" dirty="0" err="1" smtClean="0"/>
              <a:t>significance</a:t>
            </a:r>
            <a:r>
              <a:rPr lang="fi-FI" b="1" dirty="0" smtClean="0"/>
              <a:t> </a:t>
            </a:r>
            <a:r>
              <a:rPr lang="fi-FI" b="1" dirty="0" err="1" smtClean="0"/>
              <a:t>criterion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Magnitude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effect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Sample</a:t>
            </a:r>
            <a:r>
              <a:rPr lang="fi-FI" b="1" dirty="0" smtClean="0"/>
              <a:t> </a:t>
            </a:r>
            <a:r>
              <a:rPr lang="fi-FI" b="1" dirty="0" err="1" smtClean="0"/>
              <a:t>size</a:t>
            </a: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Statistical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smtClean="0"/>
              <a:t>design</a:t>
            </a:r>
          </a:p>
          <a:p>
            <a:pPr marL="0" indent="0">
              <a:buNone/>
            </a:pPr>
            <a:r>
              <a:rPr lang="fi-FI" dirty="0" smtClean="0"/>
              <a:t>…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07504" y="1313048"/>
            <a:ext cx="866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”</a:t>
            </a:r>
            <a:r>
              <a:rPr lang="fi-FI" sz="2400" dirty="0" err="1"/>
              <a:t>Probability</a:t>
            </a:r>
            <a:r>
              <a:rPr lang="fi-FI" sz="2400" dirty="0"/>
              <a:t> to </a:t>
            </a:r>
            <a:r>
              <a:rPr lang="fi-FI" sz="2400" dirty="0" err="1" smtClean="0"/>
              <a:t>reject</a:t>
            </a:r>
            <a:r>
              <a:rPr lang="fi-FI" sz="2400" dirty="0" smtClean="0"/>
              <a:t> H0, </a:t>
            </a:r>
            <a:r>
              <a:rPr lang="fi-FI" sz="2400" dirty="0" err="1" smtClean="0"/>
              <a:t>given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a </a:t>
            </a:r>
            <a:r>
              <a:rPr lang="fi-FI" sz="2400" dirty="0" err="1" smtClean="0"/>
              <a:t>certain</a:t>
            </a:r>
            <a:r>
              <a:rPr lang="fi-FI" sz="2400" dirty="0" smtClean="0"/>
              <a:t> </a:t>
            </a:r>
            <a:r>
              <a:rPr lang="fi-FI" sz="2400" dirty="0" err="1" smtClean="0"/>
              <a:t>true</a:t>
            </a:r>
            <a:r>
              <a:rPr lang="fi-FI" sz="2400" dirty="0" smtClean="0"/>
              <a:t> </a:t>
            </a:r>
            <a:r>
              <a:rPr lang="fi-FI" sz="2400" dirty="0" err="1" smtClean="0"/>
              <a:t>effect</a:t>
            </a:r>
            <a:r>
              <a:rPr lang="fi-FI" sz="2400" dirty="0" smtClean="0"/>
              <a:t> </a:t>
            </a:r>
            <a:r>
              <a:rPr lang="fi-FI" sz="2400" dirty="0" err="1" smtClean="0"/>
              <a:t>exists</a:t>
            </a:r>
            <a:r>
              <a:rPr lang="fi-FI" sz="2400" dirty="0" smtClean="0"/>
              <a:t>” 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25638" y="1780730"/>
            <a:ext cx="290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Weighted</a:t>
            </a:r>
            <a:r>
              <a:rPr lang="fi-FI" b="1" dirty="0" smtClean="0"/>
              <a:t> </a:t>
            </a:r>
            <a:r>
              <a:rPr lang="fi-FI" b="1" dirty="0" err="1" smtClean="0"/>
              <a:t>coin</a:t>
            </a:r>
            <a:r>
              <a:rPr lang="fi-FI" b="1" dirty="0" smtClean="0"/>
              <a:t> </a:t>
            </a:r>
            <a:r>
              <a:rPr lang="fi-FI" b="1" dirty="0" err="1" smtClean="0"/>
              <a:t>example</a:t>
            </a:r>
            <a:r>
              <a:rPr lang="fi-FI" b="1" dirty="0" smtClean="0"/>
              <a:t>*</a:t>
            </a:r>
          </a:p>
          <a:p>
            <a:r>
              <a:rPr lang="fi-FI" dirty="0" smtClean="0"/>
              <a:t>10 </a:t>
            </a:r>
            <a:r>
              <a:rPr lang="fi-FI" dirty="0" err="1" smtClean="0"/>
              <a:t>coin</a:t>
            </a:r>
            <a:r>
              <a:rPr lang="fi-FI" dirty="0" smtClean="0"/>
              <a:t> </a:t>
            </a:r>
            <a:r>
              <a:rPr lang="fi-FI" dirty="0" err="1" smtClean="0"/>
              <a:t>flips</a:t>
            </a:r>
            <a:endParaRPr lang="fi-FI" dirty="0" smtClean="0"/>
          </a:p>
          <a:p>
            <a:r>
              <a:rPr lang="fi-FI" dirty="0" err="1" smtClean="0"/>
              <a:t>Significance</a:t>
            </a:r>
            <a:r>
              <a:rPr lang="fi-FI" dirty="0" smtClean="0"/>
              <a:t> </a:t>
            </a:r>
            <a:r>
              <a:rPr lang="fi-FI" dirty="0" err="1" smtClean="0"/>
              <a:t>criterion</a:t>
            </a:r>
            <a:r>
              <a:rPr lang="fi-FI" dirty="0" smtClean="0"/>
              <a:t> = 5%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2612" y="6381328"/>
            <a:ext cx="6739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*http</a:t>
            </a:r>
            <a:r>
              <a:rPr lang="en-US" dirty="0"/>
              <a:t>://www.statisticsdonewrong.com/power.html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35226" y="2730720"/>
            <a:ext cx="4908804" cy="3272536"/>
            <a:chOff x="4324028" y="3640346"/>
            <a:chExt cx="4908804" cy="3272536"/>
          </a:xfrm>
        </p:grpSpPr>
        <p:pic>
          <p:nvPicPr>
            <p:cNvPr id="2050" name="Picture 2" descr="_images/power-curve-1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028" y="3640346"/>
              <a:ext cx="4908804" cy="327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03506" y="3701310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dirty="0" smtClean="0"/>
                <a:t>100 </a:t>
              </a:r>
              <a:r>
                <a:rPr lang="fi-FI" dirty="0" err="1" smtClean="0"/>
                <a:t>flips</a:t>
              </a:r>
              <a:endParaRPr lang="fi-FI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27060" y="2749144"/>
            <a:ext cx="4395821" cy="2930547"/>
            <a:chOff x="9756576" y="3501008"/>
            <a:chExt cx="4395821" cy="2930547"/>
          </a:xfrm>
        </p:grpSpPr>
        <p:pic>
          <p:nvPicPr>
            <p:cNvPr id="2052" name="Picture 4" descr="_images/power-curve-1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576" y="3501008"/>
              <a:ext cx="4395821" cy="293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873856" y="3649336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dirty="0" smtClean="0"/>
                <a:t>1000 </a:t>
              </a:r>
              <a:r>
                <a:rPr lang="fi-FI" dirty="0" err="1" smtClean="0"/>
                <a:t>flips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2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_images/power-curv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28" y="198097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Statistical </a:t>
            </a:r>
            <a:r>
              <a:rPr lang="fi-FI" dirty="0" err="1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4713"/>
            <a:ext cx="4000500" cy="422252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Power </a:t>
            </a:r>
            <a:r>
              <a:rPr lang="fi-FI" dirty="0" err="1" smtClean="0"/>
              <a:t>depends</a:t>
            </a:r>
            <a:r>
              <a:rPr lang="fi-FI" dirty="0" smtClean="0"/>
              <a:t> on:</a:t>
            </a:r>
          </a:p>
          <a:p>
            <a:pPr marL="0" indent="0">
              <a:buNone/>
            </a:pPr>
            <a:r>
              <a:rPr lang="fi-FI" b="1" dirty="0" smtClean="0"/>
              <a:t>Statistical </a:t>
            </a:r>
            <a:r>
              <a:rPr lang="fi-FI" b="1" dirty="0" err="1" smtClean="0"/>
              <a:t>significance</a:t>
            </a:r>
            <a:r>
              <a:rPr lang="fi-FI" b="1" dirty="0" smtClean="0"/>
              <a:t> </a:t>
            </a:r>
            <a:r>
              <a:rPr lang="fi-FI" b="1" dirty="0" err="1" smtClean="0"/>
              <a:t>criterion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Magnitude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effect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Sample</a:t>
            </a:r>
            <a:r>
              <a:rPr lang="fi-FI" b="1" dirty="0" smtClean="0"/>
              <a:t> </a:t>
            </a:r>
            <a:r>
              <a:rPr lang="fi-FI" b="1" dirty="0" err="1" smtClean="0"/>
              <a:t>size</a:t>
            </a: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Statistical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smtClean="0"/>
              <a:t>design</a:t>
            </a:r>
          </a:p>
          <a:p>
            <a:pPr marL="0" indent="0">
              <a:buNone/>
            </a:pPr>
            <a:r>
              <a:rPr lang="fi-FI" dirty="0" smtClean="0"/>
              <a:t>…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07504" y="1313048"/>
            <a:ext cx="866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”</a:t>
            </a:r>
            <a:r>
              <a:rPr lang="fi-FI" sz="2400" dirty="0" err="1"/>
              <a:t>Probability</a:t>
            </a:r>
            <a:r>
              <a:rPr lang="fi-FI" sz="2400" dirty="0"/>
              <a:t> to </a:t>
            </a:r>
            <a:r>
              <a:rPr lang="fi-FI" sz="2400" dirty="0" err="1" smtClean="0"/>
              <a:t>reject</a:t>
            </a:r>
            <a:r>
              <a:rPr lang="fi-FI" sz="2400" dirty="0" smtClean="0"/>
              <a:t> H0, </a:t>
            </a:r>
            <a:r>
              <a:rPr lang="fi-FI" sz="2400" dirty="0" err="1" smtClean="0"/>
              <a:t>given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a </a:t>
            </a:r>
            <a:r>
              <a:rPr lang="fi-FI" sz="2400" dirty="0" err="1" smtClean="0"/>
              <a:t>certain</a:t>
            </a:r>
            <a:r>
              <a:rPr lang="fi-FI" sz="2400" dirty="0" smtClean="0"/>
              <a:t> </a:t>
            </a:r>
            <a:r>
              <a:rPr lang="fi-FI" sz="2400" dirty="0" err="1" smtClean="0"/>
              <a:t>true</a:t>
            </a:r>
            <a:r>
              <a:rPr lang="fi-FI" sz="2400" dirty="0" smtClean="0"/>
              <a:t> </a:t>
            </a:r>
            <a:r>
              <a:rPr lang="fi-FI" sz="2400" dirty="0" err="1" smtClean="0"/>
              <a:t>effect</a:t>
            </a:r>
            <a:r>
              <a:rPr lang="fi-FI" sz="2400" dirty="0" smtClean="0"/>
              <a:t> </a:t>
            </a:r>
            <a:r>
              <a:rPr lang="fi-FI" sz="2400" dirty="0" err="1" smtClean="0"/>
              <a:t>exists</a:t>
            </a:r>
            <a:r>
              <a:rPr lang="fi-FI" sz="2400" dirty="0" smtClean="0"/>
              <a:t>” 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25638" y="1780730"/>
            <a:ext cx="290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Weighted</a:t>
            </a:r>
            <a:r>
              <a:rPr lang="fi-FI" b="1" dirty="0" smtClean="0"/>
              <a:t> </a:t>
            </a:r>
            <a:r>
              <a:rPr lang="fi-FI" b="1" dirty="0" err="1" smtClean="0"/>
              <a:t>coin</a:t>
            </a:r>
            <a:r>
              <a:rPr lang="fi-FI" b="1" dirty="0" smtClean="0"/>
              <a:t> </a:t>
            </a:r>
            <a:r>
              <a:rPr lang="fi-FI" b="1" dirty="0" err="1" smtClean="0"/>
              <a:t>example</a:t>
            </a:r>
            <a:r>
              <a:rPr lang="fi-FI" b="1" dirty="0" smtClean="0"/>
              <a:t>*</a:t>
            </a:r>
          </a:p>
          <a:p>
            <a:r>
              <a:rPr lang="fi-FI" dirty="0" smtClean="0"/>
              <a:t>10 </a:t>
            </a:r>
            <a:r>
              <a:rPr lang="fi-FI" dirty="0" err="1" smtClean="0"/>
              <a:t>coin</a:t>
            </a:r>
            <a:r>
              <a:rPr lang="fi-FI" dirty="0" smtClean="0"/>
              <a:t> </a:t>
            </a:r>
            <a:r>
              <a:rPr lang="fi-FI" dirty="0" err="1" smtClean="0"/>
              <a:t>flips</a:t>
            </a:r>
            <a:endParaRPr lang="fi-FI" dirty="0" smtClean="0"/>
          </a:p>
          <a:p>
            <a:r>
              <a:rPr lang="fi-FI" dirty="0" err="1" smtClean="0"/>
              <a:t>Significance</a:t>
            </a:r>
            <a:r>
              <a:rPr lang="fi-FI" dirty="0" smtClean="0"/>
              <a:t> </a:t>
            </a:r>
            <a:r>
              <a:rPr lang="fi-FI" dirty="0" err="1" smtClean="0"/>
              <a:t>criterion</a:t>
            </a:r>
            <a:r>
              <a:rPr lang="fi-FI" dirty="0" smtClean="0"/>
              <a:t> = 5%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2612" y="6381328"/>
            <a:ext cx="6739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*http</a:t>
            </a:r>
            <a:r>
              <a:rPr lang="en-US" dirty="0"/>
              <a:t>://www.statisticsdonewrong.com/power.html</a:t>
            </a:r>
          </a:p>
        </p:txBody>
      </p:sp>
      <p:pic>
        <p:nvPicPr>
          <p:cNvPr id="1026" name="Picture 2" descr="https://pbs.twimg.com/media/BsIwmEPCMAEMGz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5981"/>
            <a:ext cx="42957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Choosing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right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51" y="1268760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experimental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dirty="0" err="1" smtClean="0"/>
              <a:t>Ratio</a:t>
            </a:r>
            <a:r>
              <a:rPr lang="fi-FI" dirty="0" smtClean="0"/>
              <a:t>, </a:t>
            </a:r>
            <a:r>
              <a:rPr lang="fi-FI" dirty="0" err="1" smtClean="0"/>
              <a:t>interval</a:t>
            </a:r>
            <a:r>
              <a:rPr lang="fi-FI" dirty="0" smtClean="0"/>
              <a:t>, </a:t>
            </a:r>
            <a:r>
              <a:rPr lang="fi-FI" dirty="0" err="1" smtClean="0"/>
              <a:t>ordinal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categorical</a:t>
            </a:r>
            <a:r>
              <a:rPr lang="fi-FI" dirty="0" smtClean="0"/>
              <a:t> data?</a:t>
            </a:r>
          </a:p>
          <a:p>
            <a:pPr marL="0" indent="0">
              <a:buNone/>
            </a:pPr>
            <a:r>
              <a:rPr lang="fi-FI" b="1" dirty="0" err="1" smtClean="0"/>
              <a:t>Within</a:t>
            </a:r>
            <a:r>
              <a:rPr lang="fi-FI" b="1" dirty="0" smtClean="0"/>
              <a:t> </a:t>
            </a:r>
            <a:r>
              <a:rPr lang="fi-FI" b="1" dirty="0" err="1" smtClean="0"/>
              <a:t>or</a:t>
            </a:r>
            <a:r>
              <a:rPr lang="fi-FI" b="1" dirty="0" smtClean="0"/>
              <a:t> </a:t>
            </a:r>
            <a:r>
              <a:rPr lang="fi-FI" b="1" dirty="0" err="1" smtClean="0"/>
              <a:t>between</a:t>
            </a:r>
            <a:r>
              <a:rPr lang="fi-FI" b="1" dirty="0" smtClean="0"/>
              <a:t> </a:t>
            </a:r>
            <a:r>
              <a:rPr lang="fi-FI" b="1" dirty="0" err="1" smtClean="0"/>
              <a:t>subject</a:t>
            </a:r>
            <a:r>
              <a:rPr lang="fi-FI" b="1" dirty="0" smtClean="0"/>
              <a:t> design?</a:t>
            </a:r>
          </a:p>
          <a:p>
            <a:pPr marL="0" indent="0">
              <a:buNone/>
            </a:pPr>
            <a:r>
              <a:rPr lang="fi-FI" dirty="0" smtClean="0"/>
              <a:t>How </a:t>
            </a:r>
            <a:r>
              <a:rPr lang="fi-FI" dirty="0" err="1" smtClean="0"/>
              <a:t>the</a:t>
            </a:r>
            <a:r>
              <a:rPr lang="fi-FI" dirty="0" smtClean="0"/>
              <a:t> data is </a:t>
            </a:r>
            <a:r>
              <a:rPr lang="fi-FI" dirty="0" err="1" smtClean="0"/>
              <a:t>distributed</a:t>
            </a:r>
            <a:r>
              <a:rPr lang="fi-FI" dirty="0" smtClean="0"/>
              <a:t>? </a:t>
            </a:r>
            <a:r>
              <a:rPr lang="fi-FI" dirty="0" err="1" smtClean="0"/>
              <a:t>Normality</a:t>
            </a:r>
            <a:r>
              <a:rPr lang="fi-FI" dirty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residuals</a:t>
            </a:r>
            <a:r>
              <a:rPr lang="fi-FI" dirty="0" smtClean="0"/>
              <a:t>?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tests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 smtClean="0"/>
              <a:t>T-</a:t>
            </a:r>
            <a:r>
              <a:rPr lang="fi-FI" dirty="0" err="1" smtClean="0"/>
              <a:t>test</a:t>
            </a:r>
            <a:r>
              <a:rPr lang="fi-FI" dirty="0" smtClean="0"/>
              <a:t> (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example</a:t>
            </a:r>
            <a:r>
              <a:rPr lang="fi-FI" dirty="0" smtClean="0"/>
              <a:t>), </a:t>
            </a:r>
            <a:r>
              <a:rPr lang="fi-FI" dirty="0"/>
              <a:t>Mann Whitney U-</a:t>
            </a:r>
            <a:r>
              <a:rPr lang="fi-FI" dirty="0" err="1"/>
              <a:t>test</a:t>
            </a:r>
            <a:endParaRPr lang="fi-FI" dirty="0"/>
          </a:p>
          <a:p>
            <a:r>
              <a:rPr lang="fi-FI" dirty="0" err="1"/>
              <a:t>McNemar’s</a:t>
            </a:r>
            <a:r>
              <a:rPr lang="fi-FI" dirty="0"/>
              <a:t> </a:t>
            </a:r>
            <a:r>
              <a:rPr lang="fi-FI" dirty="0" err="1" smtClean="0"/>
              <a:t>test</a:t>
            </a:r>
            <a:endParaRPr lang="fi-FI" dirty="0" smtClean="0"/>
          </a:p>
          <a:p>
            <a:r>
              <a:rPr lang="fi-FI" dirty="0" smtClean="0"/>
              <a:t>ANOVA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(Regression </a:t>
            </a:r>
            <a:r>
              <a:rPr lang="fi-FI" dirty="0" err="1" smtClean="0"/>
              <a:t>analysis</a:t>
            </a:r>
            <a:r>
              <a:rPr lang="fi-FI" dirty="0" smtClean="0"/>
              <a:t>)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Analysis of </a:t>
            </a:r>
            <a:r>
              <a:rPr lang="fi-FI" dirty="0" err="1" smtClean="0"/>
              <a:t>variance</a:t>
            </a:r>
            <a:r>
              <a:rPr lang="fi-FI" dirty="0" smtClean="0"/>
              <a:t> (ANOVA)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96752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or more treatments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Null </a:t>
            </a:r>
            <a:r>
              <a:rPr lang="en-US" b="1" dirty="0" smtClean="0">
                <a:solidFill>
                  <a:srgbClr val="0070C0"/>
                </a:solidFill>
              </a:rPr>
              <a:t>hypothesis: </a:t>
            </a:r>
            <a:r>
              <a:rPr lang="en-US" dirty="0" smtClean="0">
                <a:solidFill>
                  <a:srgbClr val="0070C0"/>
                </a:solidFill>
              </a:rPr>
              <a:t>Mean </a:t>
            </a:r>
            <a:r>
              <a:rPr lang="en-US" dirty="0">
                <a:solidFill>
                  <a:srgbClr val="0070C0"/>
                </a:solidFill>
              </a:rPr>
              <a:t>response same across treatments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Alternative hypothesis: </a:t>
            </a:r>
            <a:r>
              <a:rPr lang="en-US" dirty="0" smtClean="0">
                <a:solidFill>
                  <a:schemeClr val="accent2"/>
                </a:solidFill>
              </a:rPr>
              <a:t>At least one treatment produces different mean response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Basic equation of ANOVA: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Total variance in response data </a:t>
            </a:r>
            <a:r>
              <a:rPr lang="en-US" b="1" dirty="0"/>
              <a:t>= </a:t>
            </a:r>
            <a:r>
              <a:rPr lang="en-US" b="1" dirty="0" smtClean="0">
                <a:solidFill>
                  <a:schemeClr val="accent2"/>
                </a:solidFill>
              </a:rPr>
              <a:t>Variance </a:t>
            </a:r>
            <a:r>
              <a:rPr lang="en-US" b="1" dirty="0">
                <a:solidFill>
                  <a:schemeClr val="accent2"/>
                </a:solidFill>
              </a:rPr>
              <a:t>between treatments </a:t>
            </a:r>
            <a:r>
              <a:rPr lang="en-US" b="1" dirty="0"/>
              <a:t>+ </a:t>
            </a:r>
            <a:r>
              <a:rPr lang="en-US" b="1" dirty="0" smtClean="0">
                <a:solidFill>
                  <a:srgbClr val="0070C0"/>
                </a:solidFill>
              </a:rPr>
              <a:t>Variance </a:t>
            </a:r>
            <a:r>
              <a:rPr lang="en-US" b="1" dirty="0">
                <a:solidFill>
                  <a:srgbClr val="0070C0"/>
                </a:solidFill>
              </a:rPr>
              <a:t>within </a:t>
            </a:r>
            <a:r>
              <a:rPr lang="en-US" b="1" dirty="0" smtClean="0">
                <a:solidFill>
                  <a:srgbClr val="0070C0"/>
                </a:solidFill>
              </a:rPr>
              <a:t>treatments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b="1" dirty="0" smtClean="0"/>
              <a:t>Test </a:t>
            </a:r>
            <a:r>
              <a:rPr lang="en-US" b="1" dirty="0"/>
              <a:t>statistic </a:t>
            </a:r>
            <a:r>
              <a:rPr lang="en-US" dirty="0"/>
              <a:t>= Variance between treatments / Variance within </a:t>
            </a:r>
            <a:r>
              <a:rPr lang="en-US" dirty="0" smtClean="0"/>
              <a:t>treatments </a:t>
            </a:r>
          </a:p>
          <a:p>
            <a:r>
              <a:rPr lang="en-US" dirty="0" smtClean="0"/>
              <a:t>High values are unlikely if null hypothesis is true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7985125" cy="1079500"/>
          </a:xfrm>
        </p:spPr>
        <p:txBody>
          <a:bodyPr/>
          <a:lstStyle/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br>
              <a:rPr lang="fi-FI" dirty="0" smtClean="0"/>
            </a:br>
            <a:r>
              <a:rPr lang="fi-FI" dirty="0" err="1" smtClean="0"/>
              <a:t>Behavioural</a:t>
            </a:r>
            <a:r>
              <a:rPr lang="fi-FI" dirty="0" smtClean="0"/>
              <a:t> OR </a:t>
            </a:r>
            <a:r>
              <a:rPr lang="fi-FI" dirty="0" err="1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29" y="354493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Transfer</a:t>
            </a:r>
            <a:r>
              <a:rPr lang="fi-FI" b="1" dirty="0" smtClean="0"/>
              <a:t> of </a:t>
            </a:r>
            <a:r>
              <a:rPr lang="fi-FI" b="1" dirty="0" err="1" smtClean="0"/>
              <a:t>learning</a:t>
            </a:r>
            <a:r>
              <a:rPr lang="fi-FI" b="1" dirty="0" smtClean="0"/>
              <a:t> </a:t>
            </a:r>
            <a:r>
              <a:rPr lang="fi-FI" b="1" dirty="0" err="1" smtClean="0"/>
              <a:t>experiment</a:t>
            </a:r>
            <a:endParaRPr lang="fi-FI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7" y="1846153"/>
            <a:ext cx="8086725" cy="331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691" y="650238"/>
            <a:ext cx="44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Monks</a:t>
            </a:r>
            <a:r>
              <a:rPr lang="en-US" dirty="0"/>
              <a:t>, Robinson, </a:t>
            </a:r>
            <a:r>
              <a:rPr lang="en-US" dirty="0" err="1"/>
              <a:t>Kotiadis</a:t>
            </a:r>
            <a:r>
              <a:rPr lang="en-US" dirty="0"/>
              <a:t> </a:t>
            </a:r>
            <a:r>
              <a:rPr lang="en-US" dirty="0" smtClean="0"/>
              <a:t>(2016) in EJOR special issue on BOR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195736" y="2708920"/>
            <a:ext cx="316835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 bwMode="auto">
          <a:xfrm flipV="1">
            <a:off x="3635896" y="1304263"/>
            <a:ext cx="1968135" cy="14046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04031" y="642543"/>
            <a:ext cx="3648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/>
              <a:t>Conditions</a:t>
            </a:r>
            <a:r>
              <a:rPr lang="fi-FI" sz="1600" dirty="0" smtClean="0"/>
              <a:t> (</a:t>
            </a:r>
            <a:r>
              <a:rPr lang="fi-FI" sz="1600" dirty="0" err="1" smtClean="0"/>
              <a:t>between</a:t>
            </a:r>
            <a:r>
              <a:rPr lang="fi-FI" sz="1600" dirty="0" smtClean="0"/>
              <a:t> </a:t>
            </a:r>
            <a:r>
              <a:rPr lang="fi-FI" sz="1600" dirty="0" err="1" smtClean="0"/>
              <a:t>subjects</a:t>
            </a:r>
            <a:r>
              <a:rPr lang="fi-FI" sz="1600" dirty="0" smtClean="0"/>
              <a:t> design):</a:t>
            </a:r>
          </a:p>
          <a:p>
            <a:r>
              <a:rPr lang="en-US" sz="1600" dirty="0"/>
              <a:t>MB = Model building</a:t>
            </a:r>
          </a:p>
          <a:p>
            <a:r>
              <a:rPr lang="en-US" sz="1600" dirty="0"/>
              <a:t>MBL= Model building </a:t>
            </a:r>
            <a:endParaRPr lang="en-US" sz="1600" dirty="0" smtClean="0"/>
          </a:p>
          <a:p>
            <a:r>
              <a:rPr lang="en-US" sz="1600" dirty="0" smtClean="0"/>
              <a:t>with </a:t>
            </a:r>
            <a:r>
              <a:rPr lang="en-US" sz="1600" dirty="0"/>
              <a:t>limited time</a:t>
            </a:r>
          </a:p>
          <a:p>
            <a:r>
              <a:rPr lang="en-US" sz="1600" dirty="0"/>
              <a:t>MR = Model reuse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44008" y="4509120"/>
            <a:ext cx="209617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71800" y="4864154"/>
            <a:ext cx="1872208" cy="220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01187" y="5056412"/>
            <a:ext cx="744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Null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 =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r>
              <a:rPr lang="fi-FI" dirty="0" smtClean="0"/>
              <a:t> </a:t>
            </a: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endParaRPr lang="fi-FI" dirty="0" smtClean="0"/>
          </a:p>
          <a:p>
            <a:r>
              <a:rPr lang="fi-FI" dirty="0" err="1" smtClean="0"/>
              <a:t>Alternative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 =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condition</a:t>
            </a:r>
            <a:r>
              <a:rPr lang="fi-FI" dirty="0" smtClean="0"/>
              <a:t> </a:t>
            </a:r>
            <a:r>
              <a:rPr lang="fi-FI" dirty="0" err="1" smtClean="0"/>
              <a:t>produces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0840" y="2524254"/>
                <a:ext cx="684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i-FI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40" y="2524254"/>
                <a:ext cx="68422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 bwMode="auto">
          <a:xfrm>
            <a:off x="571500" y="3228964"/>
            <a:ext cx="1408212" cy="8481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5485" y="466789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3 output </a:t>
            </a:r>
            <a:r>
              <a:rPr lang="fi-FI" dirty="0" err="1" smtClean="0"/>
              <a:t>variables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293962" y="4107722"/>
            <a:ext cx="295934" cy="5991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87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4" grpId="0"/>
      <p:bldP spid="16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18" y="193143"/>
            <a:ext cx="7985125" cy="1079500"/>
          </a:xfrm>
        </p:spPr>
        <p:txBody>
          <a:bodyPr/>
          <a:lstStyle/>
          <a:p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Behavioural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r>
              <a:rPr lang="fi-FI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Subjects</a:t>
            </a:r>
            <a:r>
              <a:rPr lang="fi-FI" b="1" dirty="0" smtClean="0"/>
              <a:t> </a:t>
            </a:r>
            <a:r>
              <a:rPr lang="fi-FI" b="1" dirty="0" err="1" smtClean="0"/>
              <a:t>assigned</a:t>
            </a:r>
            <a:r>
              <a:rPr lang="fi-FI" b="1" dirty="0" smtClean="0"/>
              <a:t> </a:t>
            </a:r>
            <a:r>
              <a:rPr lang="fi-FI" b="1" dirty="0" err="1" smtClean="0"/>
              <a:t>randomly</a:t>
            </a:r>
            <a:r>
              <a:rPr lang="fi-FI" b="1" dirty="0" smtClean="0"/>
              <a:t> into 2 </a:t>
            </a:r>
            <a:r>
              <a:rPr lang="fi-FI" b="1" dirty="0" err="1" smtClean="0"/>
              <a:t>or</a:t>
            </a:r>
            <a:r>
              <a:rPr lang="fi-FI" b="1" dirty="0" smtClean="0"/>
              <a:t> </a:t>
            </a:r>
            <a:r>
              <a:rPr lang="fi-FI" b="1" dirty="0" err="1" smtClean="0"/>
              <a:t>more</a:t>
            </a:r>
            <a:r>
              <a:rPr lang="fi-FI" b="1" dirty="0" smtClean="0"/>
              <a:t> </a:t>
            </a:r>
            <a:r>
              <a:rPr lang="fi-FI" b="1" dirty="0" err="1" smtClean="0"/>
              <a:t>treatments</a:t>
            </a:r>
            <a:endParaRPr lang="fi-FI" b="1" dirty="0" smtClean="0"/>
          </a:p>
          <a:p>
            <a:pPr marL="0" indent="0">
              <a:buNone/>
            </a:pP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 / </a:t>
            </a:r>
            <a:r>
              <a:rPr lang="fi-FI" dirty="0" err="1" smtClean="0"/>
              <a:t>processes</a:t>
            </a:r>
            <a:r>
              <a:rPr lang="fi-FI" dirty="0" smtClean="0"/>
              <a:t> / </a:t>
            </a:r>
            <a:r>
              <a:rPr lang="fi-FI" dirty="0" err="1" smtClean="0"/>
              <a:t>instructions</a:t>
            </a:r>
            <a:r>
              <a:rPr lang="fi-FI" dirty="0" smtClean="0"/>
              <a:t> to </a:t>
            </a:r>
            <a:r>
              <a:rPr lang="fi-FI" dirty="0" err="1" smtClean="0"/>
              <a:t>analyze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endParaRPr lang="fi-FI" dirty="0" smtClean="0"/>
          </a:p>
          <a:p>
            <a:pPr marL="0" indent="0">
              <a:buNone/>
            </a:pPr>
            <a:endParaRPr lang="fi-FI" sz="1200" b="1" dirty="0" smtClean="0"/>
          </a:p>
          <a:p>
            <a:pPr marL="0" indent="0">
              <a:buNone/>
            </a:pPr>
            <a:r>
              <a:rPr lang="fi-FI" dirty="0" smtClean="0"/>
              <a:t>One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measurable</a:t>
            </a:r>
            <a:r>
              <a:rPr lang="fi-FI" dirty="0" smtClean="0"/>
              <a:t> output </a:t>
            </a:r>
            <a:r>
              <a:rPr lang="fi-FI" dirty="0" err="1" smtClean="0"/>
              <a:t>variables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to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behaviour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subjects</a:t>
            </a:r>
            <a:r>
              <a:rPr lang="fi-FI" dirty="0" smtClean="0"/>
              <a:t>, </a:t>
            </a:r>
            <a:r>
              <a:rPr lang="fi-FI" dirty="0" err="1" smtClean="0"/>
              <a:t>success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endParaRPr lang="fi-FI" dirty="0" smtClean="0"/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b="1" dirty="0" err="1"/>
              <a:t>Experiments</a:t>
            </a:r>
            <a:r>
              <a:rPr lang="fi-FI" b="1" dirty="0"/>
              <a:t> </a:t>
            </a:r>
            <a:r>
              <a:rPr lang="fi-FI" b="1" dirty="0" smtClean="0"/>
              <a:t>(</a:t>
            </a:r>
            <a:r>
              <a:rPr lang="fi-FI" b="1" dirty="0" err="1" smtClean="0"/>
              <a:t>ideally</a:t>
            </a:r>
            <a:r>
              <a:rPr lang="fi-FI" b="1" dirty="0" smtClean="0"/>
              <a:t>) </a:t>
            </a:r>
            <a:r>
              <a:rPr lang="fi-FI" b="1" dirty="0" err="1" smtClean="0"/>
              <a:t>enable</a:t>
            </a:r>
            <a:r>
              <a:rPr lang="fi-FI" b="1" dirty="0" smtClean="0"/>
              <a:t> </a:t>
            </a:r>
            <a:r>
              <a:rPr lang="fi-FI" b="1" dirty="0" err="1"/>
              <a:t>causal</a:t>
            </a:r>
            <a:r>
              <a:rPr lang="fi-FI" b="1" dirty="0"/>
              <a:t> </a:t>
            </a:r>
            <a:r>
              <a:rPr lang="fi-FI" b="1" dirty="0" err="1"/>
              <a:t>inference</a:t>
            </a:r>
            <a:endParaRPr lang="fi-FI" b="1" dirty="0"/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r>
              <a:rPr lang="fi-FI" dirty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Studied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looking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output </a:t>
            </a:r>
            <a:r>
              <a:rPr lang="fi-FI" dirty="0" err="1" smtClean="0"/>
              <a:t>variables</a:t>
            </a:r>
            <a:r>
              <a:rPr lang="fi-FI" dirty="0" smtClean="0"/>
              <a:t> </a:t>
            </a:r>
            <a:r>
              <a:rPr lang="fi-FI" dirty="0" err="1" smtClean="0"/>
              <a:t>vary</a:t>
            </a:r>
            <a:r>
              <a:rPr lang="fi-FI" dirty="0" smtClean="0"/>
              <a:t> </a:t>
            </a:r>
            <a:r>
              <a:rPr lang="fi-FI" dirty="0" err="1" smtClean="0"/>
              <a:t>across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treatments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985125" cy="46997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Path</a:t>
            </a:r>
            <a:r>
              <a:rPr lang="fi-FI" b="1" dirty="0" smtClean="0"/>
              <a:t> </a:t>
            </a:r>
            <a:r>
              <a:rPr lang="fi-FI" b="1" dirty="0" err="1" smtClean="0"/>
              <a:t>dependence</a:t>
            </a:r>
            <a:r>
              <a:rPr lang="fi-FI" b="1" dirty="0" smtClean="0"/>
              <a:t> in Even </a:t>
            </a:r>
            <a:r>
              <a:rPr lang="fi-FI" b="1" dirty="0" err="1" smtClean="0"/>
              <a:t>Swaps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" y="1004666"/>
            <a:ext cx="9073008" cy="1770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17493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Lahtinen and </a:t>
            </a:r>
            <a:r>
              <a:rPr lang="en-US" dirty="0" err="1" smtClean="0"/>
              <a:t>Hämäläinen</a:t>
            </a:r>
            <a:r>
              <a:rPr lang="en-US" dirty="0" smtClean="0"/>
              <a:t> (2016) in EJOR special issue on BOR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370307" y="1776391"/>
            <a:ext cx="144017" cy="1214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43050" y="2877562"/>
            <a:ext cx="5440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Conditions</a:t>
            </a:r>
            <a:r>
              <a:rPr lang="fi-FI" dirty="0" smtClean="0"/>
              <a:t> (</a:t>
            </a:r>
            <a:r>
              <a:rPr lang="fi-FI" dirty="0" err="1" smtClean="0"/>
              <a:t>within</a:t>
            </a:r>
            <a:r>
              <a:rPr lang="fi-FI" dirty="0" smtClean="0"/>
              <a:t> </a:t>
            </a:r>
            <a:r>
              <a:rPr lang="fi-FI" dirty="0" err="1" smtClean="0"/>
              <a:t>subject</a:t>
            </a:r>
            <a:r>
              <a:rPr lang="fi-FI" dirty="0" smtClean="0"/>
              <a:t> design):</a:t>
            </a:r>
          </a:p>
          <a:p>
            <a:r>
              <a:rPr lang="en-US" dirty="0" smtClean="0"/>
              <a:t>PRI = Ss’ follow pricing out strategy</a:t>
            </a:r>
          </a:p>
          <a:p>
            <a:r>
              <a:rPr lang="fi-FI" dirty="0" smtClean="0"/>
              <a:t>IRR = Ss’ </a:t>
            </a:r>
            <a:r>
              <a:rPr lang="fi-FI" dirty="0" err="1" smtClean="0"/>
              <a:t>use</a:t>
            </a:r>
            <a:r>
              <a:rPr lang="fi-FI" dirty="0"/>
              <a:t> </a:t>
            </a:r>
            <a:r>
              <a:rPr lang="fi-FI" dirty="0" err="1" smtClean="0"/>
              <a:t>Irrelevance</a:t>
            </a:r>
            <a:r>
              <a:rPr lang="fi-FI" dirty="0" smtClean="0"/>
              <a:t> feature of </a:t>
            </a:r>
            <a:r>
              <a:rPr lang="fi-FI" dirty="0" err="1" smtClean="0"/>
              <a:t>the</a:t>
            </a:r>
            <a:r>
              <a:rPr lang="fi-FI" dirty="0" smtClean="0"/>
              <a:t> software</a:t>
            </a:r>
          </a:p>
          <a:p>
            <a:r>
              <a:rPr lang="fi-FI" dirty="0" smtClean="0"/>
              <a:t>DOM = Ss’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Dominance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software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514324" y="1400621"/>
            <a:ext cx="1409225" cy="13226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050" y="3822079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  <a:p>
            <a:r>
              <a:rPr lang="fi-FI" dirty="0" err="1" smtClean="0"/>
              <a:t>Six</a:t>
            </a:r>
            <a:r>
              <a:rPr lang="fi-FI" dirty="0" smtClean="0"/>
              <a:t> </a:t>
            </a:r>
            <a:r>
              <a:rPr lang="fi-FI" dirty="0" err="1" smtClean="0"/>
              <a:t>pairwise</a:t>
            </a:r>
            <a:r>
              <a:rPr lang="fi-FI" dirty="0" smtClean="0"/>
              <a:t> </a:t>
            </a:r>
            <a:r>
              <a:rPr lang="fi-FI" dirty="0" err="1" smtClean="0"/>
              <a:t>comparisons</a:t>
            </a:r>
            <a:endParaRPr lang="en-US" dirty="0"/>
          </a:p>
        </p:txBody>
      </p:sp>
      <p:cxnSp>
        <p:nvCxnSpPr>
          <p:cNvPr id="19" name="Straight Connector 18"/>
          <p:cNvCxnSpPr>
            <a:endCxn id="22" idx="2"/>
          </p:cNvCxnSpPr>
          <p:nvPr/>
        </p:nvCxnSpPr>
        <p:spPr bwMode="auto">
          <a:xfrm flipH="1" flipV="1">
            <a:off x="5162332" y="1903406"/>
            <a:ext cx="1551446" cy="10737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92561" y="2875262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D</a:t>
            </a:r>
            <a:r>
              <a:rPr lang="fi-FI" dirty="0" err="1" smtClean="0"/>
              <a:t>irectional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alternative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506148" y="1615374"/>
            <a:ext cx="3312367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11330" y="1630473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6987998" y="1677997"/>
            <a:ext cx="1960937" cy="3040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824347" y="4731393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Probability</a:t>
            </a:r>
            <a:r>
              <a:rPr lang="fi-FI" dirty="0" smtClean="0"/>
              <a:t> to </a:t>
            </a:r>
            <a:r>
              <a:rPr lang="fi-FI" dirty="0" err="1" smtClean="0"/>
              <a:t>obtain</a:t>
            </a:r>
            <a:r>
              <a:rPr lang="fi-FI" dirty="0" smtClean="0"/>
              <a:t> 28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success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with</a:t>
            </a:r>
            <a:r>
              <a:rPr lang="fi-FI" dirty="0" smtClean="0"/>
              <a:t> 34 </a:t>
            </a:r>
            <a:r>
              <a:rPr lang="fi-FI" dirty="0" err="1" smtClean="0"/>
              <a:t>coinflips</a:t>
            </a:r>
            <a:r>
              <a:rPr lang="fi-FI" dirty="0" smtClean="0"/>
              <a:t> (</a:t>
            </a:r>
            <a:r>
              <a:rPr lang="fi-FI" dirty="0" err="1" smtClean="0"/>
              <a:t>McNemar’s</a:t>
            </a:r>
            <a:r>
              <a:rPr lang="fi-FI" dirty="0" smtClean="0"/>
              <a:t> </a:t>
            </a:r>
            <a:r>
              <a:rPr lang="fi-FI" dirty="0" err="1" smtClean="0"/>
              <a:t>test</a:t>
            </a:r>
            <a:r>
              <a:rPr lang="fi-FI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/>
      <p:bldP spid="21" grpId="0"/>
      <p:bldP spid="22" grpId="0" animBg="1"/>
      <p:bldP spid="23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55" y="260648"/>
            <a:ext cx="7985125" cy="1079500"/>
          </a:xfrm>
        </p:spPr>
        <p:txBody>
          <a:bodyPr/>
          <a:lstStyle/>
          <a:p>
            <a:r>
              <a:rPr lang="fi-FI" dirty="0" smtClean="0"/>
              <a:t>How to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91" y="1345098"/>
            <a:ext cx="7985125" cy="430539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Design of </a:t>
            </a:r>
            <a:r>
              <a:rPr lang="fi-FI" dirty="0" err="1" smtClean="0"/>
              <a:t>experiments</a:t>
            </a:r>
            <a:r>
              <a:rPr lang="fi-FI" dirty="0" smtClean="0"/>
              <a:t> </a:t>
            </a:r>
          </a:p>
          <a:p>
            <a:r>
              <a:rPr lang="fi-FI" sz="2000" dirty="0" err="1" smtClean="0"/>
              <a:t>Within</a:t>
            </a:r>
            <a:r>
              <a:rPr lang="fi-FI" sz="2000" dirty="0" smtClean="0"/>
              <a:t> </a:t>
            </a:r>
            <a:r>
              <a:rPr lang="fi-FI" sz="2000" dirty="0" err="1" smtClean="0"/>
              <a:t>subject</a:t>
            </a:r>
            <a:r>
              <a:rPr lang="fi-FI" sz="2000" dirty="0" smtClean="0"/>
              <a:t> </a:t>
            </a:r>
            <a:r>
              <a:rPr lang="fi-FI" sz="2000" dirty="0" err="1" smtClean="0"/>
              <a:t>experiment</a:t>
            </a:r>
            <a:r>
              <a:rPr lang="fi-FI" sz="2000" dirty="0" smtClean="0"/>
              <a:t> </a:t>
            </a:r>
            <a:r>
              <a:rPr lang="fi-FI" sz="2000" dirty="0" err="1" smtClean="0"/>
              <a:t>possible</a:t>
            </a:r>
            <a:r>
              <a:rPr lang="fi-FI" sz="2000" dirty="0" smtClean="0"/>
              <a:t>?</a:t>
            </a:r>
          </a:p>
          <a:p>
            <a:r>
              <a:rPr lang="fi-FI" sz="2000" dirty="0" err="1" smtClean="0"/>
              <a:t>Blocking</a:t>
            </a:r>
            <a:r>
              <a:rPr lang="fi-FI" sz="2000" dirty="0" smtClean="0"/>
              <a:t> = </a:t>
            </a:r>
            <a:r>
              <a:rPr lang="fi-FI" sz="2000" dirty="0" err="1" smtClean="0"/>
              <a:t>grouping</a:t>
            </a:r>
            <a:r>
              <a:rPr lang="fi-FI" sz="2000" dirty="0" smtClean="0"/>
              <a:t> data </a:t>
            </a:r>
            <a:r>
              <a:rPr lang="fi-FI" sz="2000" dirty="0" err="1" smtClean="0"/>
              <a:t>based</a:t>
            </a:r>
            <a:r>
              <a:rPr lang="fi-FI" sz="2000" dirty="0"/>
              <a:t> </a:t>
            </a:r>
            <a:r>
              <a:rPr lang="fi-FI" sz="2000" dirty="0" err="1" smtClean="0"/>
              <a:t>factors</a:t>
            </a:r>
            <a:r>
              <a:rPr lang="fi-FI" sz="2000" dirty="0" smtClean="0"/>
              <a:t> </a:t>
            </a:r>
            <a:r>
              <a:rPr lang="fi-FI" sz="2000" dirty="0" err="1" smtClean="0"/>
              <a:t>known</a:t>
            </a:r>
            <a:r>
              <a:rPr lang="fi-FI" sz="2000" dirty="0" smtClean="0"/>
              <a:t> to </a:t>
            </a:r>
            <a:r>
              <a:rPr lang="fi-FI" sz="2000" dirty="0" err="1" smtClean="0"/>
              <a:t>influence</a:t>
            </a:r>
            <a:r>
              <a:rPr lang="fi-FI" sz="2000" dirty="0" smtClean="0"/>
              <a:t> </a:t>
            </a:r>
            <a:r>
              <a:rPr lang="fi-FI" sz="2000" dirty="0" err="1" smtClean="0"/>
              <a:t>results</a:t>
            </a:r>
            <a:r>
              <a:rPr lang="fi-FI" sz="2000" dirty="0" smtClean="0"/>
              <a:t>, </a:t>
            </a:r>
            <a:r>
              <a:rPr lang="fi-FI" sz="2000" dirty="0" err="1" smtClean="0"/>
              <a:t>e.g</a:t>
            </a:r>
            <a:r>
              <a:rPr lang="fi-FI" sz="2000" dirty="0" smtClean="0"/>
              <a:t>. </a:t>
            </a:r>
            <a:r>
              <a:rPr lang="fi-FI" sz="2000" dirty="0" err="1" smtClean="0"/>
              <a:t>gender</a:t>
            </a:r>
            <a:r>
              <a:rPr lang="fi-FI" sz="2000" dirty="0" smtClean="0"/>
              <a:t> (</a:t>
            </a:r>
            <a:r>
              <a:rPr lang="fi-FI" sz="2000" dirty="0" err="1" smtClean="0"/>
              <a:t>c.f</a:t>
            </a:r>
            <a:r>
              <a:rPr lang="fi-FI" sz="2000" dirty="0" smtClean="0"/>
              <a:t>. </a:t>
            </a:r>
            <a:r>
              <a:rPr lang="fi-FI" sz="2000" dirty="0" err="1" smtClean="0"/>
              <a:t>the</a:t>
            </a:r>
            <a:r>
              <a:rPr lang="fi-FI" sz="2000" dirty="0" smtClean="0"/>
              <a:t> idea of </a:t>
            </a:r>
            <a:r>
              <a:rPr lang="fi-FI" sz="2000" dirty="0" err="1" smtClean="0"/>
              <a:t>control</a:t>
            </a:r>
            <a:r>
              <a:rPr lang="fi-FI" sz="2000" dirty="0" smtClean="0"/>
              <a:t> </a:t>
            </a:r>
            <a:r>
              <a:rPr lang="fi-FI" sz="2000" dirty="0" err="1" smtClean="0"/>
              <a:t>variables</a:t>
            </a:r>
            <a:r>
              <a:rPr lang="fi-FI" sz="2000" dirty="0" smtClean="0"/>
              <a:t>)</a:t>
            </a: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Increase</a:t>
            </a:r>
            <a:r>
              <a:rPr lang="fi-FI" dirty="0" smtClean="0"/>
              <a:t> data </a:t>
            </a:r>
            <a:r>
              <a:rPr lang="fi-FI" dirty="0" err="1" smtClean="0"/>
              <a:t>quality</a:t>
            </a:r>
            <a:endParaRPr lang="fi-FI" dirty="0" smtClean="0"/>
          </a:p>
          <a:p>
            <a:r>
              <a:rPr lang="fi-FI" sz="2000" dirty="0" err="1" smtClean="0"/>
              <a:t>Enhance</a:t>
            </a:r>
            <a:r>
              <a:rPr lang="fi-FI" sz="2000" dirty="0" smtClean="0"/>
              <a:t> </a:t>
            </a:r>
            <a:r>
              <a:rPr lang="fi-FI" sz="2000" dirty="0" err="1"/>
              <a:t>motivation</a:t>
            </a:r>
            <a:r>
              <a:rPr lang="fi-FI" sz="2000" dirty="0"/>
              <a:t> to </a:t>
            </a:r>
            <a:r>
              <a:rPr lang="fi-FI" sz="2000" dirty="0" err="1"/>
              <a:t>perform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task</a:t>
            </a:r>
            <a:r>
              <a:rPr lang="fi-FI" sz="2000" dirty="0"/>
              <a:t>: </a:t>
            </a:r>
            <a:r>
              <a:rPr lang="fi-FI" sz="2000" dirty="0" err="1"/>
              <a:t>Familiarity</a:t>
            </a:r>
            <a:r>
              <a:rPr lang="fi-FI" sz="2000" dirty="0"/>
              <a:t>, </a:t>
            </a:r>
            <a:r>
              <a:rPr lang="fi-FI" sz="2000" dirty="0" err="1"/>
              <a:t>alignment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personal</a:t>
            </a:r>
            <a:r>
              <a:rPr lang="fi-FI" sz="2000" dirty="0"/>
              <a:t> </a:t>
            </a:r>
            <a:r>
              <a:rPr lang="fi-FI" sz="2000" dirty="0" err="1"/>
              <a:t>interests</a:t>
            </a:r>
            <a:r>
              <a:rPr lang="fi-FI" sz="2000" dirty="0"/>
              <a:t>, </a:t>
            </a:r>
            <a:r>
              <a:rPr lang="fi-FI" sz="2000" dirty="0" err="1" smtClean="0"/>
              <a:t>topical</a:t>
            </a:r>
            <a:endParaRPr lang="fi-FI" sz="2000" dirty="0" smtClean="0"/>
          </a:p>
          <a:p>
            <a:r>
              <a:rPr lang="fi-FI" sz="2000" dirty="0" err="1"/>
              <a:t>Incentives</a:t>
            </a:r>
            <a:r>
              <a:rPr lang="fi-FI" sz="2000" dirty="0"/>
              <a:t>: Money, </a:t>
            </a:r>
            <a:r>
              <a:rPr lang="fi-FI" sz="2000" dirty="0" err="1"/>
              <a:t>learning</a:t>
            </a:r>
            <a:endParaRPr lang="fi-FI" sz="2000" dirty="0"/>
          </a:p>
          <a:p>
            <a:r>
              <a:rPr lang="fi-FI" sz="2000" dirty="0" err="1" smtClean="0"/>
              <a:t>Choose</a:t>
            </a:r>
            <a:r>
              <a:rPr lang="fi-FI" sz="2000" dirty="0" smtClean="0"/>
              <a:t> ”</a:t>
            </a:r>
            <a:r>
              <a:rPr lang="fi-FI" sz="2000" dirty="0" err="1" smtClean="0"/>
              <a:t>accurate</a:t>
            </a:r>
            <a:r>
              <a:rPr lang="fi-FI" sz="2000" dirty="0" smtClean="0"/>
              <a:t>” output </a:t>
            </a:r>
            <a:r>
              <a:rPr lang="fi-FI" sz="2000" dirty="0" err="1" smtClean="0"/>
              <a:t>variables</a:t>
            </a:r>
            <a:endParaRPr lang="fi-FI" sz="2000" dirty="0" smtClean="0"/>
          </a:p>
          <a:p>
            <a:r>
              <a:rPr lang="fi-FI" sz="2000" dirty="0" err="1" smtClean="0"/>
              <a:t>Enable</a:t>
            </a:r>
            <a:r>
              <a:rPr lang="fi-FI" sz="2000" dirty="0" smtClean="0"/>
              <a:t> </a:t>
            </a:r>
            <a:r>
              <a:rPr lang="fi-FI" sz="2000" dirty="0" err="1"/>
              <a:t>concentration</a:t>
            </a:r>
            <a:r>
              <a:rPr lang="fi-FI" sz="2000" dirty="0"/>
              <a:t>, </a:t>
            </a:r>
            <a:r>
              <a:rPr lang="fi-FI" sz="2000" dirty="0" err="1"/>
              <a:t>measure</a:t>
            </a:r>
            <a:r>
              <a:rPr lang="fi-FI" sz="2000" dirty="0"/>
              <a:t> it, </a:t>
            </a:r>
            <a:r>
              <a:rPr lang="fi-FI" sz="2000" dirty="0" err="1"/>
              <a:t>discard</a:t>
            </a:r>
            <a:r>
              <a:rPr lang="fi-FI" sz="2000" dirty="0"/>
              <a:t> ”</a:t>
            </a:r>
            <a:r>
              <a:rPr lang="fi-FI" sz="2000" dirty="0" err="1"/>
              <a:t>bad</a:t>
            </a:r>
            <a:r>
              <a:rPr lang="fi-FI" sz="2000" dirty="0"/>
              <a:t>” </a:t>
            </a:r>
            <a:r>
              <a:rPr lang="fi-FI" sz="2000" dirty="0" smtClean="0"/>
              <a:t>data</a:t>
            </a:r>
          </a:p>
          <a:p>
            <a:r>
              <a:rPr lang="fi-FI" sz="2000" dirty="0" err="1" smtClean="0"/>
              <a:t>Clear</a:t>
            </a:r>
            <a:r>
              <a:rPr lang="fi-FI" sz="2000" dirty="0" smtClean="0"/>
              <a:t> </a:t>
            </a:r>
            <a:r>
              <a:rPr lang="fi-FI" sz="2000" dirty="0" err="1" smtClean="0"/>
              <a:t>instructions</a:t>
            </a:r>
            <a:r>
              <a:rPr lang="fi-FI" sz="2000" dirty="0" smtClean="0"/>
              <a:t> to </a:t>
            </a:r>
            <a:r>
              <a:rPr lang="fi-FI" sz="2000" dirty="0" err="1" smtClean="0"/>
              <a:t>reduce</a:t>
            </a:r>
            <a:r>
              <a:rPr lang="fi-FI" sz="2000" dirty="0" smtClean="0"/>
              <a:t> </a:t>
            </a:r>
            <a:r>
              <a:rPr lang="fi-FI" sz="2000" dirty="0" err="1" smtClean="0"/>
              <a:t>errors</a:t>
            </a:r>
            <a:endParaRPr lang="fi-FI" sz="2000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1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985125" cy="1079500"/>
          </a:xfrm>
        </p:spPr>
        <p:txBody>
          <a:bodyPr/>
          <a:lstStyle/>
          <a:p>
            <a:r>
              <a:rPr lang="fi-FI" dirty="0" err="1" smtClean="0"/>
              <a:t>Statistically</a:t>
            </a:r>
            <a:r>
              <a:rPr lang="fi-FI" dirty="0" smtClean="0"/>
              <a:t> </a:t>
            </a:r>
            <a:r>
              <a:rPr lang="fi-FI" dirty="0" err="1" smtClean="0"/>
              <a:t>significant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– </a:t>
            </a:r>
            <a:r>
              <a:rPr lang="fi-FI" dirty="0" err="1" smtClean="0"/>
              <a:t>this</a:t>
            </a:r>
            <a:r>
              <a:rPr lang="fi-FI" dirty="0" smtClean="0"/>
              <a:t> is it, </a:t>
            </a:r>
            <a:r>
              <a:rPr lang="fi-FI" dirty="0" err="1" smtClean="0"/>
              <a:t>let’s</a:t>
            </a:r>
            <a:r>
              <a:rPr lang="fi-FI" dirty="0" smtClean="0"/>
              <a:t> </a:t>
            </a:r>
            <a:r>
              <a:rPr lang="fi-FI" dirty="0" err="1" smtClean="0"/>
              <a:t>write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paper</a:t>
            </a:r>
            <a:r>
              <a:rPr lang="fi-FI" dirty="0" smtClean="0"/>
              <a:t>! </a:t>
            </a:r>
            <a:r>
              <a:rPr lang="fi-FI" dirty="0" err="1" smtClean="0"/>
              <a:t>Right</a:t>
            </a:r>
            <a:r>
              <a:rPr lang="fi-FI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88257"/>
            <a:ext cx="7985125" cy="1079500"/>
          </a:xfrm>
        </p:spPr>
        <p:txBody>
          <a:bodyPr/>
          <a:lstStyle/>
          <a:p>
            <a:r>
              <a:rPr lang="fi-FI" dirty="0" err="1" smtClean="0"/>
              <a:t>Statistically</a:t>
            </a:r>
            <a:r>
              <a:rPr lang="fi-FI" dirty="0" smtClean="0"/>
              <a:t> </a:t>
            </a:r>
            <a:r>
              <a:rPr lang="fi-FI" dirty="0" err="1" smtClean="0"/>
              <a:t>significant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– </a:t>
            </a:r>
            <a:r>
              <a:rPr lang="fi-FI" dirty="0" err="1" smtClean="0"/>
              <a:t>this</a:t>
            </a:r>
            <a:r>
              <a:rPr lang="fi-FI" dirty="0" smtClean="0"/>
              <a:t> is it, </a:t>
            </a:r>
            <a:r>
              <a:rPr lang="fi-FI" dirty="0" err="1" smtClean="0"/>
              <a:t>let’s</a:t>
            </a:r>
            <a:r>
              <a:rPr lang="fi-FI" dirty="0" smtClean="0"/>
              <a:t> </a:t>
            </a:r>
            <a:r>
              <a:rPr lang="fi-FI" dirty="0" err="1" smtClean="0"/>
              <a:t>write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paper</a:t>
            </a:r>
            <a:r>
              <a:rPr lang="fi-FI" dirty="0" smtClean="0"/>
              <a:t>! </a:t>
            </a:r>
            <a:r>
              <a:rPr lang="fi-FI" dirty="0" err="1" smtClean="0"/>
              <a:t>Right</a:t>
            </a:r>
            <a:r>
              <a:rPr lang="fi-FI" dirty="0" smtClean="0"/>
              <a:t>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475656" y="1449090"/>
            <a:ext cx="5832648" cy="2592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331640" y="1772816"/>
            <a:ext cx="5832648" cy="19435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89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Practical</a:t>
            </a:r>
            <a:r>
              <a:rPr lang="fi-FI" dirty="0" smtClean="0"/>
              <a:t> vs.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Even </a:t>
            </a:r>
            <a:r>
              <a:rPr lang="fi-FI" dirty="0" err="1" smtClean="0"/>
              <a:t>minimal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statistically</a:t>
            </a:r>
            <a:r>
              <a:rPr lang="fi-FI" dirty="0" smtClean="0"/>
              <a:t> </a:t>
            </a:r>
            <a:r>
              <a:rPr lang="fi-FI" dirty="0" err="1" smtClean="0"/>
              <a:t>significant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subjects</a:t>
            </a:r>
            <a:r>
              <a:rPr lang="fi-FI" dirty="0" smtClean="0"/>
              <a:t> is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endParaRPr lang="fi-FI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fi-FI" dirty="0" smtClean="0"/>
              <a:t>Statistical </a:t>
            </a:r>
            <a:r>
              <a:rPr lang="fi-FI" dirty="0" err="1" smtClean="0"/>
              <a:t>significance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imply</a:t>
            </a:r>
            <a:r>
              <a:rPr lang="fi-FI" dirty="0" smtClean="0"/>
              <a:t> </a:t>
            </a:r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significance</a:t>
            </a:r>
            <a:endParaRPr lang="fi-FI" dirty="0" smtClean="0"/>
          </a:p>
          <a:p>
            <a:r>
              <a:rPr lang="fi-FI" sz="2000" dirty="0" err="1" smtClean="0"/>
              <a:t>What</a:t>
            </a:r>
            <a:r>
              <a:rPr lang="fi-FI" sz="2000" dirty="0" smtClean="0"/>
              <a:t> </a:t>
            </a:r>
            <a:r>
              <a:rPr lang="fi-FI" sz="2000" dirty="0" err="1" smtClean="0"/>
              <a:t>does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result</a:t>
            </a:r>
            <a:r>
              <a:rPr lang="fi-FI" sz="2000" dirty="0" smtClean="0"/>
              <a:t> </a:t>
            </a:r>
            <a:r>
              <a:rPr lang="fi-FI" sz="2000" dirty="0" err="1" smtClean="0"/>
              <a:t>imply</a:t>
            </a:r>
            <a:r>
              <a:rPr lang="fi-FI" sz="2000" dirty="0" smtClean="0"/>
              <a:t> for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wider</a:t>
            </a:r>
            <a:r>
              <a:rPr lang="fi-FI" sz="2000" dirty="0" smtClean="0"/>
              <a:t> </a:t>
            </a:r>
            <a:r>
              <a:rPr lang="fi-FI" sz="2000" dirty="0" err="1" smtClean="0"/>
              <a:t>problem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</a:t>
            </a:r>
            <a:r>
              <a:rPr lang="fi-FI" sz="2000" dirty="0" err="1" smtClean="0"/>
              <a:t>system</a:t>
            </a:r>
            <a:r>
              <a:rPr lang="fi-FI" sz="2000" dirty="0" smtClean="0"/>
              <a:t> </a:t>
            </a:r>
            <a:r>
              <a:rPr lang="fi-FI" sz="2000" dirty="0" err="1" smtClean="0"/>
              <a:t>one</a:t>
            </a:r>
            <a:r>
              <a:rPr lang="fi-FI" sz="2000" dirty="0" smtClean="0"/>
              <a:t> is </a:t>
            </a:r>
            <a:r>
              <a:rPr lang="fi-FI" sz="2000" dirty="0" err="1" smtClean="0"/>
              <a:t>dealing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?</a:t>
            </a:r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significance</a:t>
            </a:r>
            <a:r>
              <a:rPr lang="fi-FI" dirty="0" smtClean="0"/>
              <a:t> to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endParaRPr lang="fi-FI" sz="2000" dirty="0" smtClean="0"/>
          </a:p>
          <a:p>
            <a:r>
              <a:rPr lang="fi-FI" sz="2000" dirty="0" smtClean="0"/>
              <a:t>D</a:t>
            </a:r>
            <a:r>
              <a:rPr lang="en-US" sz="2000" dirty="0" err="1" smtClean="0"/>
              <a:t>oes</a:t>
            </a:r>
            <a:r>
              <a:rPr lang="en-US" sz="2000" dirty="0" smtClean="0"/>
              <a:t> our decision change if we assumed that X is </a:t>
            </a:r>
            <a:r>
              <a:rPr lang="en-US" sz="2000" dirty="0" err="1" smtClean="0"/>
              <a:t>xA</a:t>
            </a:r>
            <a:r>
              <a:rPr lang="en-US" sz="2000" dirty="0" smtClean="0"/>
              <a:t> or </a:t>
            </a:r>
            <a:r>
              <a:rPr lang="en-US" sz="2000" dirty="0" err="1" smtClean="0"/>
              <a:t>xB</a:t>
            </a:r>
            <a:r>
              <a:rPr lang="en-US" sz="2000" dirty="0" smtClean="0"/>
              <a:t>?</a:t>
            </a:r>
          </a:p>
          <a:p>
            <a:r>
              <a:rPr lang="fi-FI" sz="2000" dirty="0" smtClean="0"/>
              <a:t>If </a:t>
            </a:r>
            <a:r>
              <a:rPr lang="fi-FI" sz="2000" dirty="0" err="1" smtClean="0"/>
              <a:t>not</a:t>
            </a:r>
            <a:r>
              <a:rPr lang="fi-FI" sz="2000" dirty="0" smtClean="0"/>
              <a:t>,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result</a:t>
            </a:r>
            <a:r>
              <a:rPr lang="fi-FI" sz="2000" dirty="0" smtClean="0"/>
              <a:t> is </a:t>
            </a:r>
            <a:r>
              <a:rPr lang="fi-FI" sz="2000" dirty="0" err="1" smtClean="0"/>
              <a:t>not</a:t>
            </a:r>
            <a:r>
              <a:rPr lang="fi-FI" sz="2000" dirty="0" smtClean="0"/>
              <a:t> </a:t>
            </a:r>
            <a:r>
              <a:rPr lang="fi-FI" sz="2000" dirty="0" err="1" smtClean="0"/>
              <a:t>practically</a:t>
            </a:r>
            <a:r>
              <a:rPr lang="fi-FI" sz="2000" dirty="0" smtClean="0"/>
              <a:t> </a:t>
            </a:r>
            <a:r>
              <a:rPr lang="fi-FI" sz="2000" dirty="0" err="1" smtClean="0"/>
              <a:t>significant</a:t>
            </a:r>
            <a:r>
              <a:rPr lang="fi-FI" sz="2000" dirty="0" smtClean="0"/>
              <a:t> for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decision</a:t>
            </a:r>
            <a:r>
              <a:rPr lang="fi-FI" sz="2000" dirty="0" smtClean="0"/>
              <a:t> </a:t>
            </a:r>
            <a:r>
              <a:rPr lang="fi-FI" sz="2000" dirty="0" err="1" smtClean="0"/>
              <a:t>making</a:t>
            </a:r>
            <a:r>
              <a:rPr lang="fi-FI" sz="2000" dirty="0" smtClean="0"/>
              <a:t> </a:t>
            </a:r>
            <a:r>
              <a:rPr lang="fi-FI" sz="2000" dirty="0" err="1" smtClean="0"/>
              <a:t>context</a:t>
            </a:r>
            <a:r>
              <a:rPr lang="fi-FI" sz="2000" dirty="0" smtClean="0"/>
              <a:t> </a:t>
            </a:r>
            <a:r>
              <a:rPr lang="fi-FI" sz="2000" dirty="0" err="1" smtClean="0"/>
              <a:t>given</a:t>
            </a:r>
            <a:r>
              <a:rPr lang="fi-FI" sz="20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Understanding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40768"/>
            <a:ext cx="7985125" cy="437740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obtained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rgbClr val="0070C0"/>
                </a:solidFill>
              </a:rPr>
              <a:t>Can </a:t>
            </a:r>
            <a:r>
              <a:rPr lang="fi-FI" i="1" dirty="0" err="1" smtClean="0">
                <a:solidFill>
                  <a:srgbClr val="0070C0"/>
                </a:solidFill>
              </a:rPr>
              <a:t>be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studied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by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looking</a:t>
            </a:r>
            <a:r>
              <a:rPr lang="fi-FI" i="1" dirty="0" smtClean="0">
                <a:solidFill>
                  <a:srgbClr val="0070C0"/>
                </a:solidFill>
              </a:rPr>
              <a:t> at </a:t>
            </a:r>
            <a:r>
              <a:rPr lang="fi-FI" i="1" dirty="0" err="1" smtClean="0">
                <a:solidFill>
                  <a:srgbClr val="0070C0"/>
                </a:solidFill>
              </a:rPr>
              <a:t>what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happens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during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the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experiment</a:t>
            </a:r>
            <a:r>
              <a:rPr lang="fi-FI" i="1" dirty="0" smtClean="0">
                <a:solidFill>
                  <a:srgbClr val="0070C0"/>
                </a:solidFill>
              </a:rPr>
              <a:t> – </a:t>
            </a:r>
            <a:r>
              <a:rPr lang="fi-FI" i="1" dirty="0" err="1" smtClean="0">
                <a:solidFill>
                  <a:srgbClr val="0070C0"/>
                </a:solidFill>
              </a:rPr>
              <a:t>not</a:t>
            </a:r>
            <a:r>
              <a:rPr lang="fi-FI" i="1" dirty="0" smtClean="0">
                <a:solidFill>
                  <a:srgbClr val="0070C0"/>
                </a:solidFill>
              </a:rPr>
              <a:t> just </a:t>
            </a:r>
            <a:r>
              <a:rPr lang="fi-FI" i="1" dirty="0" err="1" smtClean="0">
                <a:solidFill>
                  <a:srgbClr val="0070C0"/>
                </a:solidFill>
              </a:rPr>
              <a:t>the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inputs</a:t>
            </a:r>
            <a:r>
              <a:rPr lang="fi-FI" i="1" dirty="0" smtClean="0">
                <a:solidFill>
                  <a:srgbClr val="0070C0"/>
                </a:solidFill>
              </a:rPr>
              <a:t> and </a:t>
            </a:r>
            <a:r>
              <a:rPr lang="fi-FI" i="1" dirty="0" err="1" smtClean="0">
                <a:solidFill>
                  <a:srgbClr val="0070C0"/>
                </a:solidFill>
              </a:rPr>
              <a:t>the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ouputs</a:t>
            </a:r>
            <a:endParaRPr lang="fi-FI" sz="2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r>
              <a:rPr lang="fi-FI" dirty="0" err="1" smtClean="0"/>
              <a:t>Helps</a:t>
            </a:r>
            <a:r>
              <a:rPr lang="fi-FI" dirty="0" smtClean="0"/>
              <a:t> to </a:t>
            </a:r>
          </a:p>
          <a:p>
            <a:r>
              <a:rPr lang="fi-FI" dirty="0" err="1" smtClean="0"/>
              <a:t>solve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puzzle</a:t>
            </a:r>
          </a:p>
          <a:p>
            <a:r>
              <a:rPr lang="fi-FI" dirty="0" err="1" smtClean="0"/>
              <a:t>build</a:t>
            </a:r>
            <a:r>
              <a:rPr lang="fi-FI" dirty="0" smtClean="0"/>
              <a:t> </a:t>
            </a:r>
            <a:r>
              <a:rPr lang="fi-FI" dirty="0" err="1" smtClean="0"/>
              <a:t>confidence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 smtClean="0"/>
          </a:p>
          <a:p>
            <a:r>
              <a:rPr lang="fi-FI" dirty="0" err="1" smtClean="0"/>
              <a:t>generalize</a:t>
            </a:r>
            <a:endParaRPr lang="fi-FI" dirty="0"/>
          </a:p>
          <a:p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phenomenon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simulation</a:t>
            </a:r>
            <a:endParaRPr lang="fi-FI" dirty="0"/>
          </a:p>
          <a:p>
            <a:r>
              <a:rPr lang="fi-FI" dirty="0" err="1" smtClean="0"/>
              <a:t>create</a:t>
            </a:r>
            <a:r>
              <a:rPr lang="fi-FI" dirty="0" smtClean="0"/>
              <a:t> </a:t>
            </a:r>
            <a:r>
              <a:rPr lang="fi-FI" dirty="0" err="1" smtClean="0"/>
              <a:t>prescriptive</a:t>
            </a:r>
            <a:r>
              <a:rPr lang="fi-FI" dirty="0" smtClean="0"/>
              <a:t> </a:t>
            </a:r>
            <a:r>
              <a:rPr lang="fi-FI" dirty="0" err="1" smtClean="0"/>
              <a:t>recommendations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Even </a:t>
            </a:r>
            <a:r>
              <a:rPr lang="fi-FI" dirty="0" err="1" smtClean="0"/>
              <a:t>Swaps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40768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Mechanism</a:t>
            </a:r>
            <a:r>
              <a:rPr lang="fi-FI" dirty="0" smtClean="0"/>
              <a:t>: </a:t>
            </a:r>
            <a:r>
              <a:rPr lang="fi-FI" b="1" dirty="0" err="1" smtClean="0">
                <a:solidFill>
                  <a:schemeClr val="accent2"/>
                </a:solidFill>
              </a:rPr>
              <a:t>Accumulated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effect</a:t>
            </a:r>
            <a:r>
              <a:rPr lang="fi-FI" b="1" dirty="0" smtClean="0">
                <a:solidFill>
                  <a:schemeClr val="accent2"/>
                </a:solidFill>
              </a:rPr>
              <a:t> of </a:t>
            </a:r>
            <a:r>
              <a:rPr lang="fi-FI" b="1" dirty="0" err="1" smtClean="0">
                <a:solidFill>
                  <a:schemeClr val="accent2"/>
                </a:solidFill>
              </a:rPr>
              <a:t>two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known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trade-off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biases</a:t>
            </a:r>
            <a:endParaRPr lang="fi-FI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i-FI" i="1" dirty="0" err="1" smtClean="0">
                <a:solidFill>
                  <a:srgbClr val="0070C0"/>
                </a:solidFill>
              </a:rPr>
              <a:t>Studied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by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looking</a:t>
            </a:r>
            <a:r>
              <a:rPr lang="fi-FI" i="1" dirty="0" smtClean="0">
                <a:solidFill>
                  <a:srgbClr val="0070C0"/>
                </a:solidFill>
              </a:rPr>
              <a:t> at </a:t>
            </a:r>
            <a:r>
              <a:rPr lang="fi-FI" i="1" dirty="0" err="1" smtClean="0">
                <a:solidFill>
                  <a:srgbClr val="0070C0"/>
                </a:solidFill>
              </a:rPr>
              <a:t>swaps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conducted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during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the</a:t>
            </a:r>
            <a:r>
              <a:rPr lang="fi-FI" i="1" dirty="0" smtClean="0">
                <a:solidFill>
                  <a:srgbClr val="0070C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experiment</a:t>
            </a:r>
            <a:endParaRPr lang="fi-FI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Loss aversion: </a:t>
            </a:r>
            <a:r>
              <a:rPr lang="en-US" dirty="0" smtClean="0"/>
              <a:t>Average out by switching reference alternative used</a:t>
            </a:r>
          </a:p>
          <a:p>
            <a:pPr marL="0" indent="0">
              <a:buNone/>
            </a:pPr>
            <a:r>
              <a:rPr lang="fi-FI" dirty="0" err="1" smtClean="0">
                <a:solidFill>
                  <a:schemeClr val="accent2"/>
                </a:solidFill>
              </a:rPr>
              <a:t>Measuring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stick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effect</a:t>
            </a:r>
            <a:r>
              <a:rPr lang="fi-FI" dirty="0" smtClean="0">
                <a:solidFill>
                  <a:schemeClr val="accent2"/>
                </a:solidFill>
              </a:rPr>
              <a:t>: </a:t>
            </a:r>
            <a:r>
              <a:rPr lang="fi-FI" dirty="0" err="1" smtClean="0"/>
              <a:t>Reduce</a:t>
            </a:r>
            <a:r>
              <a:rPr lang="fi-FI" dirty="0" smtClean="0"/>
              <a:t> it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a </a:t>
            </a:r>
            <a:r>
              <a:rPr lang="fi-FI" dirty="0" err="1" smtClean="0"/>
              <a:t>measuring</a:t>
            </a:r>
            <a:r>
              <a:rPr lang="fi-FI" dirty="0" smtClean="0"/>
              <a:t> </a:t>
            </a:r>
            <a:r>
              <a:rPr lang="fi-FI" dirty="0" err="1" smtClean="0"/>
              <a:t>stick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alternatives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initially</a:t>
            </a:r>
            <a:r>
              <a:rPr lang="fi-FI" dirty="0" smtClean="0"/>
              <a:t> </a:t>
            </a:r>
            <a:r>
              <a:rPr lang="fi-FI" dirty="0" err="1" smtClean="0"/>
              <a:t>close</a:t>
            </a:r>
            <a:r>
              <a:rPr lang="fi-FI" dirty="0" smtClean="0"/>
              <a:t> to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endParaRPr lang="en-US" dirty="0" smtClean="0"/>
          </a:p>
          <a:p>
            <a:pPr marL="0" indent="0">
              <a:buNone/>
            </a:pPr>
            <a:r>
              <a:rPr lang="fi-FI" dirty="0" err="1" smtClean="0"/>
              <a:t>Reduce</a:t>
            </a:r>
            <a:r>
              <a:rPr lang="fi-FI" dirty="0" smtClean="0"/>
              <a:t> </a:t>
            </a:r>
            <a:r>
              <a:rPr lang="fi-FI" dirty="0" err="1" smtClean="0"/>
              <a:t>accumulated</a:t>
            </a:r>
            <a:r>
              <a:rPr lang="fi-FI" dirty="0"/>
              <a:t> </a:t>
            </a:r>
            <a:r>
              <a:rPr lang="fi-FI" dirty="0" err="1" smtClean="0"/>
              <a:t>error</a:t>
            </a:r>
            <a:r>
              <a:rPr lang="fi-FI" dirty="0" smtClean="0"/>
              <a:t> and </a:t>
            </a:r>
            <a:r>
              <a:rPr lang="fi-FI" dirty="0" err="1" smtClean="0"/>
              <a:t>bias</a:t>
            </a:r>
            <a:r>
              <a:rPr lang="fi-FI" dirty="0" smtClean="0"/>
              <a:t>: </a:t>
            </a:r>
            <a:r>
              <a:rPr lang="fi-FI" dirty="0" err="1" smtClean="0"/>
              <a:t>Restart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original</a:t>
            </a:r>
            <a:r>
              <a:rPr lang="fi-FI" dirty="0" smtClean="0"/>
              <a:t> </a:t>
            </a:r>
            <a:r>
              <a:rPr lang="fi-FI" dirty="0" err="1" smtClean="0"/>
              <a:t>consequences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Drawing</a:t>
            </a:r>
            <a:r>
              <a:rPr lang="fi-FI" dirty="0" smtClean="0"/>
              <a:t> </a:t>
            </a:r>
            <a:r>
              <a:rPr lang="fi-FI" dirty="0" err="1" smtClean="0"/>
              <a:t>generalizations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laboratory</a:t>
            </a:r>
            <a:r>
              <a:rPr lang="fi-FI" dirty="0" smtClean="0"/>
              <a:t> </a:t>
            </a:r>
            <a:r>
              <a:rPr lang="fi-FI" dirty="0" err="1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28800"/>
            <a:ext cx="7985125" cy="401736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P</a:t>
            </a:r>
            <a:r>
              <a:rPr lang="fi-FI" dirty="0" err="1" smtClean="0"/>
              <a:t>urpose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experimentation</a:t>
            </a:r>
            <a:r>
              <a:rPr lang="fi-FI" dirty="0"/>
              <a:t> is to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is </a:t>
            </a:r>
            <a:r>
              <a:rPr lang="fi-FI" dirty="0" err="1" smtClean="0"/>
              <a:t>useful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situations</a:t>
            </a:r>
            <a:r>
              <a:rPr lang="fi-FI" dirty="0" smtClean="0"/>
              <a:t> and to </a:t>
            </a:r>
            <a:r>
              <a:rPr lang="fi-FI" dirty="0" err="1" smtClean="0"/>
              <a:t>guide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sample</a:t>
            </a:r>
            <a:r>
              <a:rPr lang="fi-FI" dirty="0" smtClean="0"/>
              <a:t> </a:t>
            </a:r>
            <a:r>
              <a:rPr lang="fi-FI" dirty="0" err="1" smtClean="0"/>
              <a:t>represent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of </a:t>
            </a:r>
            <a:r>
              <a:rPr lang="fi-FI" dirty="0" err="1" smtClean="0"/>
              <a:t>interest</a:t>
            </a:r>
            <a:r>
              <a:rPr lang="fi-FI" dirty="0" smtClean="0"/>
              <a:t>?</a:t>
            </a:r>
          </a:p>
          <a:p>
            <a:r>
              <a:rPr lang="fi-FI" dirty="0"/>
              <a:t>People </a:t>
            </a:r>
            <a:r>
              <a:rPr lang="fi-FI" dirty="0" err="1"/>
              <a:t>factors</a:t>
            </a:r>
            <a:r>
              <a:rPr lang="fi-FI" dirty="0"/>
              <a:t>: </a:t>
            </a:r>
            <a:r>
              <a:rPr lang="fi-FI" dirty="0" err="1"/>
              <a:t>gender</a:t>
            </a:r>
            <a:r>
              <a:rPr lang="fi-FI" dirty="0"/>
              <a:t>, </a:t>
            </a:r>
            <a:r>
              <a:rPr lang="fi-FI" dirty="0" err="1"/>
              <a:t>age</a:t>
            </a:r>
            <a:r>
              <a:rPr lang="fi-FI" dirty="0"/>
              <a:t>, </a:t>
            </a:r>
            <a:r>
              <a:rPr lang="fi-FI" dirty="0" err="1"/>
              <a:t>assumptions</a:t>
            </a:r>
            <a:r>
              <a:rPr lang="fi-FI" dirty="0"/>
              <a:t>, </a:t>
            </a:r>
            <a:r>
              <a:rPr lang="fi-FI" dirty="0" err="1"/>
              <a:t>values</a:t>
            </a:r>
            <a:r>
              <a:rPr lang="fi-FI" dirty="0"/>
              <a:t>?</a:t>
            </a:r>
          </a:p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context</a:t>
            </a:r>
            <a:r>
              <a:rPr lang="fi-FI" dirty="0"/>
              <a:t> /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 smtClean="0"/>
              <a:t>?</a:t>
            </a:r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backwards</a:t>
            </a:r>
            <a:r>
              <a:rPr lang="fi-FI" dirty="0" smtClean="0"/>
              <a:t> to </a:t>
            </a:r>
            <a:r>
              <a:rPr lang="fi-FI" dirty="0" err="1" smtClean="0"/>
              <a:t>achieve</a:t>
            </a:r>
            <a:r>
              <a:rPr lang="fi-FI" dirty="0" smtClean="0"/>
              <a:t> </a:t>
            </a:r>
            <a:r>
              <a:rPr lang="fi-FI" dirty="0" err="1" smtClean="0"/>
              <a:t>representativeness</a:t>
            </a:r>
            <a:endParaRPr lang="fi-FI" dirty="0" smtClean="0"/>
          </a:p>
          <a:p>
            <a:r>
              <a:rPr lang="fi-FI" dirty="0" err="1" smtClean="0"/>
              <a:t>Try</a:t>
            </a:r>
            <a:r>
              <a:rPr lang="fi-FI" dirty="0" smtClean="0"/>
              <a:t> </a:t>
            </a:r>
            <a:r>
              <a:rPr lang="fi-FI" dirty="0" err="1" smtClean="0"/>
              <a:t>mimic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situation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782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17596"/>
            <a:ext cx="7985125" cy="1079500"/>
          </a:xfrm>
        </p:spPr>
        <p:txBody>
          <a:bodyPr/>
          <a:lstStyle/>
          <a:p>
            <a:r>
              <a:rPr lang="fi-FI" dirty="0" err="1"/>
              <a:t>A</a:t>
            </a:r>
            <a:r>
              <a:rPr lang="fi-FI" dirty="0" err="1" smtClean="0"/>
              <a:t>ttitudes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generalizing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sure of </a:t>
            </a:r>
            <a:r>
              <a:rPr lang="fi-FI" dirty="0" err="1" smtClean="0"/>
              <a:t>representativeness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39" y="1556792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”</a:t>
            </a:r>
            <a:r>
              <a:rPr lang="fi-FI" b="1" dirty="0" err="1" smtClean="0"/>
              <a:t>Existence</a:t>
            </a:r>
            <a:r>
              <a:rPr lang="fi-FI" b="1" dirty="0" smtClean="0"/>
              <a:t> </a:t>
            </a:r>
            <a:r>
              <a:rPr lang="fi-FI" b="1" dirty="0" err="1" smtClean="0"/>
              <a:t>proof</a:t>
            </a:r>
            <a:r>
              <a:rPr lang="fi-FI" b="1" dirty="0" smtClean="0"/>
              <a:t>” 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/>
              <a:t>s</a:t>
            </a:r>
            <a:r>
              <a:rPr lang="fi-FI" dirty="0" smtClean="0"/>
              <a:t>how </a:t>
            </a:r>
            <a:r>
              <a:rPr lang="fi-FI" dirty="0" err="1" smtClean="0"/>
              <a:t>that</a:t>
            </a:r>
            <a:r>
              <a:rPr lang="fi-FI" dirty="0" smtClean="0"/>
              <a:t> a </a:t>
            </a:r>
            <a:r>
              <a:rPr lang="fi-FI" dirty="0" err="1" smtClean="0"/>
              <a:t>phenomenon</a:t>
            </a:r>
            <a:r>
              <a:rPr lang="fi-FI" dirty="0" smtClean="0"/>
              <a:t> </a:t>
            </a:r>
            <a:r>
              <a:rPr lang="fi-FI" dirty="0" err="1" smtClean="0"/>
              <a:t>occurs</a:t>
            </a:r>
            <a:r>
              <a:rPr lang="fi-FI" dirty="0" smtClean="0"/>
              <a:t> in </a:t>
            </a:r>
            <a:r>
              <a:rPr lang="fi-FI" b="1" i="1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contexts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endParaRPr lang="fi-FI" sz="600" dirty="0"/>
          </a:p>
          <a:p>
            <a:pPr marL="0" indent="0">
              <a:buNone/>
            </a:pPr>
            <a:r>
              <a:rPr lang="fi-FI" b="1" dirty="0" smtClean="0"/>
              <a:t>”</a:t>
            </a:r>
            <a:r>
              <a:rPr lang="fi-FI" b="1" dirty="0" err="1" smtClean="0"/>
              <a:t>Proof</a:t>
            </a:r>
            <a:r>
              <a:rPr lang="fi-FI" b="1" dirty="0" smtClean="0"/>
              <a:t> </a:t>
            </a:r>
            <a:r>
              <a:rPr lang="fi-FI" b="1" dirty="0"/>
              <a:t>of </a:t>
            </a:r>
            <a:r>
              <a:rPr lang="fi-FI" b="1" dirty="0" err="1" smtClean="0"/>
              <a:t>concept</a:t>
            </a:r>
            <a:r>
              <a:rPr lang="fi-FI" b="1" dirty="0" smtClean="0"/>
              <a:t>” 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demonstrate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a </a:t>
            </a:r>
            <a:r>
              <a:rPr lang="fi-FI" dirty="0" err="1" smtClean="0"/>
              <a:t>solution</a:t>
            </a:r>
            <a:r>
              <a:rPr lang="fi-FI" dirty="0" smtClean="0"/>
              <a:t> </a:t>
            </a:r>
            <a:r>
              <a:rPr lang="fi-FI" b="1" i="1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endParaRPr lang="fi-FI" sz="1200" b="1" dirty="0" smtClean="0"/>
          </a:p>
          <a:p>
            <a:pPr marL="0" indent="0">
              <a:buNone/>
            </a:pPr>
            <a:endParaRPr lang="fi-FI" sz="600" dirty="0" smtClean="0"/>
          </a:p>
          <a:p>
            <a:pPr marL="0" indent="0">
              <a:buNone/>
            </a:pPr>
            <a:r>
              <a:rPr lang="fi-FI" b="1" dirty="0" smtClean="0"/>
              <a:t>”</a:t>
            </a:r>
            <a:r>
              <a:rPr lang="fi-FI" b="1" dirty="0" err="1" smtClean="0"/>
              <a:t>List</a:t>
            </a:r>
            <a:r>
              <a:rPr lang="fi-FI" b="1" dirty="0" smtClean="0"/>
              <a:t> of </a:t>
            </a:r>
            <a:r>
              <a:rPr lang="fi-FI" b="1" dirty="0" err="1" smtClean="0"/>
              <a:t>possibilities</a:t>
            </a:r>
            <a:r>
              <a:rPr lang="fi-FI" b="1" dirty="0" smtClean="0"/>
              <a:t>” </a:t>
            </a:r>
          </a:p>
          <a:p>
            <a:r>
              <a:rPr lang="fi-FI" dirty="0" err="1" smtClean="0"/>
              <a:t>Observe</a:t>
            </a:r>
            <a:r>
              <a:rPr lang="fi-FI" dirty="0" smtClean="0"/>
              <a:t> and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phenomena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/>
              <a:t> </a:t>
            </a:r>
            <a:r>
              <a:rPr lang="fi-FI" b="1" i="1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occur</a:t>
            </a:r>
            <a:r>
              <a:rPr lang="fi-FI" dirty="0" smtClean="0"/>
              <a:t> in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situations</a:t>
            </a:r>
            <a:endParaRPr lang="fi-FI" dirty="0" smtClean="0"/>
          </a:p>
          <a:p>
            <a:r>
              <a:rPr lang="fi-FI" dirty="0" err="1" smtClean="0"/>
              <a:t>Practitioner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benefit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</a:t>
            </a:r>
            <a:r>
              <a:rPr lang="fi-FI" dirty="0" err="1" smtClean="0"/>
              <a:t>aware</a:t>
            </a:r>
            <a:r>
              <a:rPr lang="fi-FI" dirty="0" smtClean="0"/>
              <a:t> of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possibilities</a:t>
            </a:r>
            <a:endParaRPr lang="fi-FI" dirty="0" smtClean="0"/>
          </a:p>
          <a:p>
            <a:pPr marL="0" indent="0">
              <a:buNone/>
            </a:pPr>
            <a:endParaRPr lang="fi-FI" sz="600" dirty="0"/>
          </a:p>
          <a:p>
            <a:pPr marL="0" indent="0">
              <a:buNone/>
            </a:pP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”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crisis</a:t>
            </a:r>
            <a:r>
              <a:rPr lang="fi-FI" dirty="0" smtClean="0"/>
              <a:t>” in science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1" y="1038935"/>
            <a:ext cx="8305104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 Science Collaboration (2015) Estimating the reproducibility of psychological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(Science)</a:t>
            </a:r>
            <a:endParaRPr lang="en-US" sz="2400" dirty="0" smtClean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Only </a:t>
            </a:r>
            <a:r>
              <a:rPr lang="en-US" sz="2400" b="1" dirty="0"/>
              <a:t>t</a:t>
            </a:r>
            <a:r>
              <a:rPr lang="en-US" sz="2400" b="1" dirty="0" smtClean="0"/>
              <a:t>hirty-six </a:t>
            </a:r>
            <a:r>
              <a:rPr lang="en-US" sz="2400" b="1" dirty="0"/>
              <a:t>percent </a:t>
            </a:r>
            <a:r>
              <a:rPr lang="en-US" sz="2400" dirty="0"/>
              <a:t>of replications had significant </a:t>
            </a:r>
            <a:r>
              <a:rPr lang="en-US" sz="2400" dirty="0" smtClean="0"/>
              <a:t>results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Mean</a:t>
            </a: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effect</a:t>
            </a: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size</a:t>
            </a: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 in </a:t>
            </a: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replications</a:t>
            </a: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was</a:t>
            </a: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b="1" dirty="0" err="1" smtClean="0">
                <a:latin typeface="+mj-lt"/>
                <a:cs typeface="Times New Roman" panose="02020603050405020304" pitchFamily="18" charset="0"/>
              </a:rPr>
              <a:t>half</a:t>
            </a:r>
            <a:r>
              <a:rPr lang="fi-FI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b="1" dirty="0" err="1" smtClean="0">
                <a:latin typeface="+mj-lt"/>
                <a:cs typeface="Times New Roman" panose="02020603050405020304" pitchFamily="18" charset="0"/>
              </a:rPr>
              <a:t>the</a:t>
            </a:r>
            <a:r>
              <a:rPr lang="fi-FI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b="1" dirty="0" err="1" smtClean="0">
                <a:latin typeface="+mj-lt"/>
                <a:cs typeface="Times New Roman" panose="02020603050405020304" pitchFamily="18" charset="0"/>
              </a:rPr>
              <a:t>original</a:t>
            </a:r>
            <a:r>
              <a:rPr lang="fi-FI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400" b="1" dirty="0" err="1" smtClean="0">
                <a:latin typeface="+mj-lt"/>
                <a:cs typeface="Times New Roman" panose="02020603050405020304" pitchFamily="18" charset="0"/>
              </a:rPr>
              <a:t>size</a:t>
            </a:r>
            <a:endParaRPr lang="en-US" sz="2400" b="1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+mj-lt"/>
                <a:cs typeface="Times New Roman" panose="02020603050405020304" pitchFamily="18" charset="0"/>
              </a:rPr>
              <a:t>Total 100 </a:t>
            </a:r>
            <a:r>
              <a:rPr lang="fi-FI" sz="2400" dirty="0" err="1" smtClean="0">
                <a:latin typeface="+mj-lt"/>
                <a:cs typeface="Times New Roman" panose="02020603050405020304" pitchFamily="18" charset="0"/>
              </a:rPr>
              <a:t>replications</a:t>
            </a:r>
            <a:endParaRPr lang="fi-FI" sz="24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276141"/>
            <a:ext cx="5112568" cy="35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Variability</a:t>
            </a:r>
            <a:r>
              <a:rPr lang="fi-FI" dirty="0" smtClean="0"/>
              <a:t> in output </a:t>
            </a:r>
            <a:r>
              <a:rPr lang="fi-FI" dirty="0" err="1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85125" cy="1512168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Variability</a:t>
            </a:r>
            <a:r>
              <a:rPr lang="fi-FI" b="1" dirty="0" smtClean="0"/>
              <a:t> </a:t>
            </a:r>
            <a:r>
              <a:rPr lang="fi-FI" b="1" dirty="0" err="1" smtClean="0"/>
              <a:t>due</a:t>
            </a:r>
            <a:r>
              <a:rPr lang="fi-FI" b="1" dirty="0" smtClean="0"/>
              <a:t> to </a:t>
            </a:r>
            <a:r>
              <a:rPr lang="fi-FI" b="1" dirty="0" err="1" smtClean="0"/>
              <a:t>differences</a:t>
            </a:r>
            <a:r>
              <a:rPr lang="fi-FI" b="1" dirty="0" smtClean="0"/>
              <a:t> in </a:t>
            </a:r>
            <a:r>
              <a:rPr lang="fi-FI" b="1" dirty="0" err="1" smtClean="0"/>
              <a:t>treatments</a:t>
            </a:r>
            <a:endParaRPr lang="fi-FI" b="1" dirty="0" smtClean="0"/>
          </a:p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Intended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differences</a:t>
            </a:r>
            <a:r>
              <a:rPr lang="fi-FI" dirty="0" smtClean="0">
                <a:solidFill>
                  <a:srgbClr val="0070C0"/>
                </a:solidFill>
              </a:rPr>
              <a:t> – </a:t>
            </a:r>
            <a:r>
              <a:rPr lang="fi-FI" dirty="0" err="1" smtClean="0">
                <a:solidFill>
                  <a:srgbClr val="0070C0"/>
                </a:solidFill>
              </a:rPr>
              <a:t>what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really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want</a:t>
            </a:r>
            <a:r>
              <a:rPr lang="fi-FI" dirty="0" smtClean="0">
                <a:solidFill>
                  <a:srgbClr val="0070C0"/>
                </a:solidFill>
              </a:rPr>
              <a:t> to </a:t>
            </a:r>
            <a:r>
              <a:rPr lang="fi-FI" dirty="0" err="1" smtClean="0">
                <a:solidFill>
                  <a:srgbClr val="0070C0"/>
                </a:solidFill>
              </a:rPr>
              <a:t>study</a:t>
            </a:r>
            <a:endParaRPr lang="fi-FI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(</a:t>
            </a:r>
            <a:r>
              <a:rPr lang="fi-FI" dirty="0" err="1" smtClean="0">
                <a:solidFill>
                  <a:srgbClr val="FF0000"/>
                </a:solidFill>
              </a:rPr>
              <a:t>Non-intended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e.g</a:t>
            </a:r>
            <a:r>
              <a:rPr lang="fi-FI" dirty="0" smtClean="0">
                <a:solidFill>
                  <a:srgbClr val="FF0000"/>
                </a:solidFill>
              </a:rPr>
              <a:t>. </a:t>
            </a:r>
            <a:r>
              <a:rPr lang="fi-FI" dirty="0" err="1" smtClean="0">
                <a:solidFill>
                  <a:srgbClr val="FF0000"/>
                </a:solidFill>
              </a:rPr>
              <a:t>mistakes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instructor</a:t>
            </a:r>
            <a:r>
              <a:rPr lang="fi-FI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fi-FI" sz="1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i-FI" b="1" dirty="0" err="1" smtClean="0"/>
              <a:t>Variability</a:t>
            </a:r>
            <a:r>
              <a:rPr lang="fi-FI" b="1" dirty="0" smtClean="0"/>
              <a:t> </a:t>
            </a:r>
            <a:r>
              <a:rPr lang="fi-FI" b="1" dirty="0" err="1" smtClean="0"/>
              <a:t>due</a:t>
            </a:r>
            <a:r>
              <a:rPr lang="fi-FI" b="1" dirty="0" smtClean="0"/>
              <a:t> to </a:t>
            </a:r>
            <a:r>
              <a:rPr lang="fi-FI" b="1" dirty="0" err="1" smtClean="0"/>
              <a:t>other</a:t>
            </a:r>
            <a:r>
              <a:rPr lang="fi-FI" b="1" dirty="0" smtClean="0"/>
              <a:t> </a:t>
            </a:r>
            <a:r>
              <a:rPr lang="fi-FI" b="1" dirty="0" err="1" smtClean="0"/>
              <a:t>factors</a:t>
            </a:r>
            <a:endParaRPr lang="fi-FI" b="1" dirty="0" smtClean="0"/>
          </a:p>
          <a:p>
            <a:r>
              <a:rPr lang="fi-FI" dirty="0" err="1" smtClean="0">
                <a:solidFill>
                  <a:srgbClr val="00B050"/>
                </a:solidFill>
              </a:rPr>
              <a:t>Differences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between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subjects</a:t>
            </a:r>
            <a:r>
              <a:rPr lang="fi-FI" dirty="0" smtClean="0">
                <a:solidFill>
                  <a:srgbClr val="00B050"/>
                </a:solidFill>
              </a:rPr>
              <a:t> (</a:t>
            </a:r>
            <a:r>
              <a:rPr lang="fi-FI" dirty="0" err="1" smtClean="0">
                <a:solidFill>
                  <a:srgbClr val="00B050"/>
                </a:solidFill>
              </a:rPr>
              <a:t>skills</a:t>
            </a:r>
            <a:r>
              <a:rPr lang="fi-FI" dirty="0" smtClean="0">
                <a:solidFill>
                  <a:srgbClr val="00B050"/>
                </a:solidFill>
              </a:rPr>
              <a:t>, </a:t>
            </a:r>
            <a:r>
              <a:rPr lang="fi-FI" dirty="0" err="1" smtClean="0">
                <a:solidFill>
                  <a:srgbClr val="00B050"/>
                </a:solidFill>
              </a:rPr>
              <a:t>experiences</a:t>
            </a:r>
            <a:r>
              <a:rPr lang="fi-FI" dirty="0" smtClean="0">
                <a:solidFill>
                  <a:srgbClr val="00B050"/>
                </a:solidFill>
              </a:rPr>
              <a:t>, </a:t>
            </a:r>
            <a:r>
              <a:rPr lang="fi-FI" dirty="0" err="1" smtClean="0">
                <a:solidFill>
                  <a:srgbClr val="00B050"/>
                </a:solidFill>
              </a:rPr>
              <a:t>preferences</a:t>
            </a:r>
            <a:r>
              <a:rPr lang="fi-FI" dirty="0" smtClean="0">
                <a:solidFill>
                  <a:srgbClr val="00B050"/>
                </a:solidFill>
              </a:rPr>
              <a:t>, </a:t>
            </a:r>
            <a:r>
              <a:rPr lang="fi-FI" dirty="0" err="1" smtClean="0">
                <a:solidFill>
                  <a:srgbClr val="00B050"/>
                </a:solidFill>
              </a:rPr>
              <a:t>way</a:t>
            </a:r>
            <a:r>
              <a:rPr lang="fi-FI" dirty="0" smtClean="0">
                <a:solidFill>
                  <a:srgbClr val="00B050"/>
                </a:solidFill>
              </a:rPr>
              <a:t> of </a:t>
            </a:r>
            <a:r>
              <a:rPr lang="fi-FI" dirty="0" err="1" smtClean="0">
                <a:solidFill>
                  <a:srgbClr val="00B050"/>
                </a:solidFill>
              </a:rPr>
              <a:t>thinking</a:t>
            </a:r>
            <a:r>
              <a:rPr lang="fi-FI" dirty="0" smtClean="0">
                <a:solidFill>
                  <a:srgbClr val="00B050"/>
                </a:solidFill>
              </a:rPr>
              <a:t>)</a:t>
            </a:r>
          </a:p>
          <a:p>
            <a:r>
              <a:rPr lang="fi-FI" dirty="0" err="1"/>
              <a:t>M</a:t>
            </a:r>
            <a:r>
              <a:rPr lang="fi-FI" dirty="0" err="1" smtClean="0"/>
              <a:t>easurement</a:t>
            </a:r>
            <a:r>
              <a:rPr lang="fi-FI" dirty="0" smtClean="0"/>
              <a:t> </a:t>
            </a:r>
            <a:r>
              <a:rPr lang="fi-FI" dirty="0" err="1" smtClean="0"/>
              <a:t>error</a:t>
            </a:r>
            <a:endParaRPr lang="fi-FI" dirty="0" smtClean="0"/>
          </a:p>
          <a:p>
            <a:r>
              <a:rPr lang="fi-FI" dirty="0" err="1" smtClean="0"/>
              <a:t>Lack</a:t>
            </a:r>
            <a:r>
              <a:rPr lang="fi-FI" dirty="0" smtClean="0"/>
              <a:t> of </a:t>
            </a:r>
            <a:r>
              <a:rPr lang="fi-FI" dirty="0" err="1" smtClean="0"/>
              <a:t>concentration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Traps</a:t>
            </a:r>
            <a:r>
              <a:rPr lang="fi-FI" dirty="0" smtClean="0"/>
              <a:t> in data </a:t>
            </a:r>
            <a:r>
              <a:rPr lang="fi-FI" dirty="0" err="1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40768"/>
            <a:ext cx="7985125" cy="4377407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Data </a:t>
            </a:r>
            <a:r>
              <a:rPr lang="fi-FI" b="1" dirty="0" err="1" smtClean="0"/>
              <a:t>dredging</a:t>
            </a:r>
            <a:r>
              <a:rPr lang="fi-FI" b="1" dirty="0" smtClean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also</a:t>
            </a:r>
            <a:r>
              <a:rPr lang="fi-FI" dirty="0" smtClean="0"/>
              <a:t> p-</a:t>
            </a:r>
            <a:r>
              <a:rPr lang="fi-FI" dirty="0" err="1" smtClean="0"/>
              <a:t>fishing</a:t>
            </a:r>
            <a:r>
              <a:rPr lang="fi-FI" dirty="0" smtClean="0"/>
              <a:t>):</a:t>
            </a:r>
            <a:endParaRPr lang="fi-FI" dirty="0"/>
          </a:p>
          <a:p>
            <a:r>
              <a:rPr lang="fi-FI" dirty="0" err="1" smtClean="0"/>
              <a:t>Searching</a:t>
            </a:r>
            <a:r>
              <a:rPr lang="fi-FI" dirty="0" smtClean="0"/>
              <a:t> for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patterns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data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specifying</a:t>
            </a:r>
            <a:r>
              <a:rPr lang="fi-FI" dirty="0" smtClean="0"/>
              <a:t> a </a:t>
            </a:r>
            <a:r>
              <a:rPr lang="fi-FI" dirty="0" err="1" smtClean="0"/>
              <a:t>hypothesis</a:t>
            </a:r>
            <a:endParaRPr lang="fi-FI" dirty="0" smtClean="0"/>
          </a:p>
          <a:p>
            <a:r>
              <a:rPr lang="fi-FI" dirty="0" err="1" smtClean="0"/>
              <a:t>Once</a:t>
            </a:r>
            <a:r>
              <a:rPr lang="fi-FI" dirty="0" smtClean="0"/>
              <a:t> a ”</a:t>
            </a:r>
            <a:r>
              <a:rPr lang="fi-FI" dirty="0" err="1" smtClean="0"/>
              <a:t>statistically</a:t>
            </a:r>
            <a:r>
              <a:rPr lang="fi-FI" dirty="0" smtClean="0"/>
              <a:t> </a:t>
            </a:r>
            <a:r>
              <a:rPr lang="fi-FI" dirty="0" err="1" smtClean="0"/>
              <a:t>significant</a:t>
            </a:r>
            <a:r>
              <a:rPr lang="fi-FI" dirty="0" smtClean="0"/>
              <a:t>” </a:t>
            </a:r>
            <a:r>
              <a:rPr lang="fi-FI" dirty="0" err="1" smtClean="0"/>
              <a:t>pattern</a:t>
            </a:r>
            <a:r>
              <a:rPr lang="fi-FI" dirty="0" smtClean="0"/>
              <a:t> is </a:t>
            </a:r>
            <a:r>
              <a:rPr lang="fi-FI" dirty="0" err="1" smtClean="0"/>
              <a:t>found</a:t>
            </a:r>
            <a:r>
              <a:rPr lang="fi-FI" dirty="0" smtClean="0"/>
              <a:t>, </a:t>
            </a:r>
            <a:r>
              <a:rPr lang="fi-FI" dirty="0" err="1" smtClean="0"/>
              <a:t>develop</a:t>
            </a:r>
            <a:r>
              <a:rPr lang="fi-FI" dirty="0" smtClean="0"/>
              <a:t> an </a:t>
            </a:r>
            <a:r>
              <a:rPr lang="fi-FI" dirty="0" err="1" smtClean="0"/>
              <a:t>explanation</a:t>
            </a:r>
            <a:r>
              <a:rPr lang="fi-FI" dirty="0" smtClean="0"/>
              <a:t> for it</a:t>
            </a:r>
          </a:p>
          <a:p>
            <a:r>
              <a:rPr lang="fi-FI" dirty="0" smtClean="0"/>
              <a:t>Is </a:t>
            </a:r>
            <a:r>
              <a:rPr lang="fi-FI" dirty="0" err="1" smtClean="0"/>
              <a:t>not</a:t>
            </a:r>
            <a:r>
              <a:rPr lang="fi-FI" dirty="0" smtClean="0"/>
              <a:t> a </a:t>
            </a:r>
            <a:r>
              <a:rPr lang="fi-FI" dirty="0" err="1" smtClean="0"/>
              <a:t>problem</a:t>
            </a:r>
            <a:r>
              <a:rPr lang="fi-FI" dirty="0" smtClean="0"/>
              <a:t> in </a:t>
            </a:r>
            <a:r>
              <a:rPr lang="fi-FI" dirty="0" err="1" smtClean="0"/>
              <a:t>explorative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researcher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clearly</a:t>
            </a:r>
            <a:r>
              <a:rPr lang="fi-FI" dirty="0" smtClean="0"/>
              <a:t> </a:t>
            </a:r>
            <a:r>
              <a:rPr lang="fi-FI" dirty="0" err="1" smtClean="0"/>
              <a:t>acknowledge</a:t>
            </a:r>
            <a:r>
              <a:rPr lang="fi-FI" dirty="0" smtClean="0"/>
              <a:t> it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10 </a:t>
            </a:r>
            <a:r>
              <a:rPr lang="fi-FI" dirty="0" err="1"/>
              <a:t>independent</a:t>
            </a:r>
            <a:r>
              <a:rPr lang="fi-FI" dirty="0"/>
              <a:t> data </a:t>
            </a:r>
            <a:r>
              <a:rPr lang="fi-FI" dirty="0" err="1"/>
              <a:t>analyses</a:t>
            </a:r>
            <a:r>
              <a:rPr lang="fi-FI" dirty="0"/>
              <a:t> on </a:t>
            </a:r>
            <a:r>
              <a:rPr lang="fi-FI" dirty="0" err="1"/>
              <a:t>random</a:t>
            </a:r>
            <a:r>
              <a:rPr lang="fi-FI" dirty="0"/>
              <a:t> data, </a:t>
            </a:r>
            <a:r>
              <a:rPr lang="fi-FI" dirty="0" err="1"/>
              <a:t>chance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statistically</a:t>
            </a:r>
            <a:r>
              <a:rPr lang="fi-FI" dirty="0"/>
              <a:t>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is </a:t>
            </a:r>
          </a:p>
          <a:p>
            <a:pPr marL="0" indent="0">
              <a:buNone/>
            </a:pPr>
            <a:r>
              <a:rPr lang="fi-FI" dirty="0"/>
              <a:t>1-(0.95)^10 *100% = 40% </a:t>
            </a:r>
          </a:p>
        </p:txBody>
      </p:sp>
    </p:spTree>
    <p:extLst>
      <p:ext uri="{BB962C8B-B14F-4D97-AF65-F5344CB8AC3E}">
        <p14:creationId xmlns:p14="http://schemas.microsoft.com/office/powerpoint/2010/main" val="3499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8" y="692696"/>
            <a:ext cx="7985125" cy="1079500"/>
          </a:xfrm>
        </p:spPr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Garden of </a:t>
            </a:r>
            <a:r>
              <a:rPr lang="fi-FI" sz="2400" dirty="0" err="1" smtClean="0">
                <a:solidFill>
                  <a:schemeClr val="tx1"/>
                </a:solidFill>
              </a:rPr>
              <a:t>forking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paths</a:t>
            </a:r>
            <a:r>
              <a:rPr lang="fi-FI" sz="2400" dirty="0" smtClean="0">
                <a:solidFill>
                  <a:schemeClr val="tx1"/>
                </a:solidFill>
              </a:rPr>
              <a:t> (</a:t>
            </a:r>
            <a:r>
              <a:rPr lang="fi-FI" sz="2400" dirty="0" err="1" smtClean="0">
                <a:solidFill>
                  <a:schemeClr val="tx1"/>
                </a:solidFill>
              </a:rPr>
              <a:t>Gelman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Loken</a:t>
            </a:r>
            <a:r>
              <a:rPr lang="fi-FI" sz="2400" dirty="0" smtClean="0">
                <a:solidFill>
                  <a:schemeClr val="tx1"/>
                </a:solidFill>
              </a:rPr>
              <a:t> 2013)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62" y="1207018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Data </a:t>
            </a:r>
            <a:r>
              <a:rPr lang="fi-FI" dirty="0" err="1" smtClean="0"/>
              <a:t>analysis</a:t>
            </a:r>
            <a:r>
              <a:rPr lang="fi-FI" dirty="0" smtClean="0"/>
              <a:t> is a </a:t>
            </a:r>
            <a:r>
              <a:rPr lang="fi-FI" dirty="0" err="1" smtClean="0"/>
              <a:t>garden</a:t>
            </a:r>
            <a:r>
              <a:rPr lang="fi-FI" dirty="0" smtClean="0"/>
              <a:t> of </a:t>
            </a:r>
            <a:r>
              <a:rPr lang="fi-FI" dirty="0" err="1" smtClean="0"/>
              <a:t>forking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r>
              <a:rPr lang="fi-FI" dirty="0" smtClean="0"/>
              <a:t>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i="1" dirty="0" err="1" smtClean="0"/>
              <a:t>research</a:t>
            </a:r>
            <a:r>
              <a:rPr lang="fi-FI" i="1" dirty="0" smtClean="0"/>
              <a:t> </a:t>
            </a:r>
            <a:r>
              <a:rPr lang="fi-FI" i="1" dirty="0" err="1" smtClean="0"/>
              <a:t>hypothesis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posited</a:t>
            </a:r>
            <a:r>
              <a:rPr lang="fi-FI" dirty="0" smtClean="0"/>
              <a:t> </a:t>
            </a:r>
            <a:r>
              <a:rPr lang="fi-FI" dirty="0" err="1" smtClean="0"/>
              <a:t>ahead</a:t>
            </a:r>
            <a:r>
              <a:rPr lang="fi-FI" dirty="0" smtClean="0"/>
              <a:t> of </a:t>
            </a:r>
            <a:r>
              <a:rPr lang="fi-FI" dirty="0" err="1" smtClean="0"/>
              <a:t>time</a:t>
            </a:r>
            <a:endParaRPr lang="en-US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ways</a:t>
            </a:r>
            <a:r>
              <a:rPr lang="fi-FI" dirty="0" smtClean="0"/>
              <a:t> to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statistically</a:t>
            </a:r>
            <a:r>
              <a:rPr lang="fi-FI" dirty="0" smtClean="0"/>
              <a:t> </a:t>
            </a:r>
            <a:r>
              <a:rPr lang="fi-FI" dirty="0" err="1" smtClean="0"/>
              <a:t>significant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to!</a:t>
            </a:r>
            <a:endParaRPr lang="en-US" dirty="0"/>
          </a:p>
        </p:txBody>
      </p:sp>
      <p:pic>
        <p:nvPicPr>
          <p:cNvPr id="5122" name="Picture 2" descr="http://wilderutopia.com/wp-content/uploads/2014/01/The-Garden-of-Forking-Pa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6" y="2129252"/>
            <a:ext cx="42166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1454" y="179824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fi-FI" sz="2000" dirty="0" err="1" smtClean="0"/>
              <a:t>Choices</a:t>
            </a:r>
            <a:r>
              <a:rPr lang="fi-FI" sz="2000" dirty="0" smtClean="0"/>
              <a:t>: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you will primarily look into? </a:t>
            </a:r>
            <a:endParaRPr lang="en-US" sz="2000" dirty="0" smtClean="0"/>
          </a:p>
          <a:p>
            <a:r>
              <a:rPr lang="en-US" sz="2000" dirty="0" smtClean="0"/>
              <a:t>Do </a:t>
            </a:r>
            <a:r>
              <a:rPr lang="en-US" sz="2000" dirty="0"/>
              <a:t>you look into </a:t>
            </a:r>
            <a:r>
              <a:rPr lang="en-US" sz="2000" dirty="0" smtClean="0"/>
              <a:t>interactions between variables?</a:t>
            </a:r>
            <a:endParaRPr lang="en-US" sz="2000" dirty="0"/>
          </a:p>
          <a:p>
            <a:r>
              <a:rPr lang="en-US" sz="2000" dirty="0" smtClean="0"/>
              <a:t>How you code, process and analyze data?</a:t>
            </a:r>
            <a:endParaRPr lang="en-US" sz="2000" dirty="0"/>
          </a:p>
          <a:p>
            <a:r>
              <a:rPr lang="en-US" sz="2000" dirty="0" smtClean="0"/>
              <a:t>Which data you exclude?</a:t>
            </a:r>
            <a:endParaRPr lang="en-US" sz="2000" dirty="0"/>
          </a:p>
          <a:p>
            <a:r>
              <a:rPr lang="en-US" sz="2000" dirty="0" smtClean="0"/>
              <a:t>How you combine data and interpret combined data?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66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332656"/>
            <a:ext cx="7985125" cy="1079500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as  </a:t>
            </a:r>
            <a:r>
              <a:rPr lang="fi-FI" dirty="0" err="1"/>
              <a:t>B</a:t>
            </a:r>
            <a:r>
              <a:rPr lang="fi-FI" dirty="0" err="1" smtClean="0"/>
              <a:t>ehavioural</a:t>
            </a:r>
            <a:r>
              <a:rPr lang="fi-FI" dirty="0" smtClean="0"/>
              <a:t> OR </a:t>
            </a:r>
            <a:r>
              <a:rPr lang="fi-FI" dirty="0" err="1" smtClean="0"/>
              <a:t>researchers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98" y="1412156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Run</a:t>
            </a:r>
            <a:r>
              <a:rPr lang="fi-FI" b="1" dirty="0" smtClean="0"/>
              <a:t> </a:t>
            </a:r>
            <a:r>
              <a:rPr lang="fi-FI" b="1" dirty="0" err="1" smtClean="0"/>
              <a:t>pilot</a:t>
            </a:r>
            <a:r>
              <a:rPr lang="fi-FI" b="1" dirty="0" smtClean="0"/>
              <a:t> </a:t>
            </a:r>
            <a:r>
              <a:rPr lang="fi-FI" b="1" dirty="0" err="1" smtClean="0"/>
              <a:t>experiments</a:t>
            </a:r>
            <a:endParaRPr lang="fi-FI" b="1" dirty="0" smtClean="0"/>
          </a:p>
          <a:p>
            <a:r>
              <a:rPr lang="fi-FI" dirty="0" err="1" smtClean="0"/>
              <a:t>Subjects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friends</a:t>
            </a:r>
            <a:r>
              <a:rPr lang="fi-FI" dirty="0" smtClean="0"/>
              <a:t>, </a:t>
            </a:r>
            <a:r>
              <a:rPr lang="fi-FI" dirty="0" err="1" smtClean="0"/>
              <a:t>colleagues</a:t>
            </a:r>
            <a:r>
              <a:rPr lang="fi-FI" dirty="0" smtClean="0"/>
              <a:t>, </a:t>
            </a:r>
            <a:r>
              <a:rPr lang="fi-FI" dirty="0" err="1" smtClean="0"/>
              <a:t>yourself</a:t>
            </a:r>
            <a:endParaRPr lang="fi-FI" dirty="0" smtClean="0"/>
          </a:p>
          <a:p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hypotheses</a:t>
            </a:r>
            <a:r>
              <a:rPr lang="fi-FI" dirty="0" smtClean="0"/>
              <a:t>, </a:t>
            </a:r>
            <a:r>
              <a:rPr lang="fi-FI" dirty="0" err="1" smtClean="0"/>
              <a:t>decide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data is </a:t>
            </a:r>
            <a:r>
              <a:rPr lang="fi-FI" dirty="0" err="1" smtClean="0"/>
              <a:t>analyzed</a:t>
            </a:r>
            <a:r>
              <a:rPr lang="fi-FI" dirty="0" smtClean="0"/>
              <a:t>, </a:t>
            </a:r>
            <a:r>
              <a:rPr lang="fi-FI" dirty="0" err="1" smtClean="0"/>
              <a:t>form</a:t>
            </a:r>
            <a:r>
              <a:rPr lang="fi-FI" dirty="0" smtClean="0"/>
              <a:t> </a:t>
            </a:r>
            <a:r>
              <a:rPr lang="fi-FI" dirty="0" err="1" smtClean="0"/>
              <a:t>quantitative</a:t>
            </a:r>
            <a:r>
              <a:rPr lang="fi-FI" dirty="0" smtClean="0"/>
              <a:t> </a:t>
            </a:r>
            <a:r>
              <a:rPr lang="fi-FI" dirty="0" err="1" smtClean="0"/>
              <a:t>hypotheses</a:t>
            </a:r>
            <a:r>
              <a:rPr lang="fi-FI" dirty="0" smtClean="0"/>
              <a:t>, </a:t>
            </a:r>
            <a:r>
              <a:rPr lang="fi-FI" dirty="0" err="1" smtClean="0"/>
              <a:t>try</a:t>
            </a:r>
            <a:r>
              <a:rPr lang="fi-FI" dirty="0" smtClean="0"/>
              <a:t> to </a:t>
            </a:r>
            <a:r>
              <a:rPr lang="fi-FI" dirty="0" err="1" smtClean="0"/>
              <a:t>understand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mechanisms</a:t>
            </a:r>
            <a:endParaRPr lang="fi-FI" dirty="0" smtClean="0"/>
          </a:p>
          <a:p>
            <a:endParaRPr lang="fi-FI" sz="600" dirty="0" smtClean="0"/>
          </a:p>
          <a:p>
            <a:pPr marL="0" indent="0">
              <a:buNone/>
            </a:pPr>
            <a:r>
              <a:rPr lang="fi-FI" dirty="0" smtClean="0"/>
              <a:t>Real </a:t>
            </a:r>
            <a:r>
              <a:rPr lang="fi-FI" dirty="0" err="1" smtClean="0"/>
              <a:t>experiment</a:t>
            </a:r>
            <a:r>
              <a:rPr lang="fi-FI" dirty="0" smtClean="0"/>
              <a:t>:</a:t>
            </a:r>
          </a:p>
          <a:p>
            <a:r>
              <a:rPr lang="fi-FI" b="1" dirty="0" smtClean="0"/>
              <a:t>Set </a:t>
            </a:r>
            <a:r>
              <a:rPr lang="fi-FI" b="1" dirty="0" err="1"/>
              <a:t>quantative</a:t>
            </a:r>
            <a:r>
              <a:rPr lang="fi-FI" b="1" dirty="0"/>
              <a:t> </a:t>
            </a:r>
            <a:r>
              <a:rPr lang="fi-FI" b="1" dirty="0" err="1"/>
              <a:t>hypotheses</a:t>
            </a:r>
            <a:r>
              <a:rPr lang="fi-FI" b="1" dirty="0"/>
              <a:t> </a:t>
            </a:r>
            <a:r>
              <a:rPr lang="fi-FI" b="1" dirty="0" smtClean="0"/>
              <a:t>and </a:t>
            </a:r>
            <a:r>
              <a:rPr lang="fi-FI" b="1" dirty="0" err="1"/>
              <a:t>decide</a:t>
            </a:r>
            <a:r>
              <a:rPr lang="fi-FI" b="1" dirty="0"/>
              <a:t> </a:t>
            </a:r>
            <a:r>
              <a:rPr lang="fi-FI" b="1" dirty="0" err="1"/>
              <a:t>how</a:t>
            </a:r>
            <a:r>
              <a:rPr lang="fi-FI" b="1" dirty="0"/>
              <a:t> data is </a:t>
            </a:r>
            <a:r>
              <a:rPr lang="fi-FI" b="1" dirty="0" err="1" smtClean="0"/>
              <a:t>analyzed</a:t>
            </a:r>
            <a:r>
              <a:rPr lang="fi-FI" b="1" dirty="0" smtClean="0"/>
              <a:t> </a:t>
            </a:r>
            <a:r>
              <a:rPr lang="fi-FI" b="1" dirty="0"/>
              <a:t>in </a:t>
            </a:r>
            <a:r>
              <a:rPr lang="fi-FI" b="1" dirty="0" err="1"/>
              <a:t>advance</a:t>
            </a:r>
            <a:r>
              <a:rPr lang="fi-FI" b="1" dirty="0"/>
              <a:t> </a:t>
            </a:r>
          </a:p>
          <a:p>
            <a:r>
              <a:rPr lang="fi-FI" dirty="0" err="1"/>
              <a:t>Communicate</a:t>
            </a:r>
            <a:r>
              <a:rPr lang="fi-FI" dirty="0"/>
              <a:t> </a:t>
            </a:r>
            <a:r>
              <a:rPr lang="fi-FI" dirty="0" err="1"/>
              <a:t>openly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data </a:t>
            </a:r>
            <a:r>
              <a:rPr lang="fi-FI" dirty="0" err="1"/>
              <a:t>analysis</a:t>
            </a:r>
            <a:endParaRPr lang="fi-FI" dirty="0"/>
          </a:p>
          <a:p>
            <a:pPr marL="0" indent="0">
              <a:buNone/>
            </a:pPr>
            <a:endParaRPr lang="fi-FI" sz="600" dirty="0" smtClean="0"/>
          </a:p>
          <a:p>
            <a:pPr marL="0" indent="0">
              <a:buNone/>
            </a:pPr>
            <a:r>
              <a:rPr lang="fi-FI" dirty="0" smtClean="0"/>
              <a:t>As a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community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b="1" dirty="0" err="1" smtClean="0"/>
              <a:t>Replications</a:t>
            </a:r>
            <a:r>
              <a:rPr lang="fi-FI" b="1" dirty="0" smtClean="0"/>
              <a:t>? </a:t>
            </a:r>
            <a:r>
              <a:rPr lang="fi-FI" dirty="0" err="1" smtClean="0"/>
              <a:t>Pre-registration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093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987824" y="1052736"/>
            <a:ext cx="3168352" cy="936104"/>
          </a:xfrm>
        </p:spPr>
        <p:txBody>
          <a:bodyPr/>
          <a:lstStyle/>
          <a:p>
            <a:pPr>
              <a:defRPr/>
            </a:pPr>
            <a:r>
              <a:rPr lang="fi-FI" altLang="en-US" sz="4800" dirty="0" err="1" smtClean="0"/>
              <a:t>Thank</a:t>
            </a:r>
            <a:r>
              <a:rPr lang="fi-FI" altLang="en-US" sz="4800" dirty="0" smtClean="0"/>
              <a:t> </a:t>
            </a:r>
            <a:r>
              <a:rPr lang="fi-FI" altLang="en-US" sz="4800" dirty="0" err="1" smtClean="0"/>
              <a:t>you</a:t>
            </a:r>
            <a:endParaRPr lang="fi-FI" altLang="en-US" sz="4400" dirty="0" smtClean="0"/>
          </a:p>
        </p:txBody>
      </p:sp>
      <p:sp>
        <p:nvSpPr>
          <p:cNvPr id="4" name="Suorakulmio 3"/>
          <p:cNvSpPr/>
          <p:nvPr/>
        </p:nvSpPr>
        <p:spPr>
          <a:xfrm>
            <a:off x="6948264" y="5510270"/>
            <a:ext cx="1920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</a:rPr>
              <a:t>Photo by </a:t>
            </a:r>
            <a:r>
              <a:rPr lang="en-US" sz="800" dirty="0" err="1">
                <a:latin typeface="Arial" panose="020B0604020202020204" pitchFamily="34" charset="0"/>
              </a:rPr>
              <a:t>Dioboss</a:t>
            </a:r>
            <a:r>
              <a:rPr lang="en-US" sz="800" dirty="0">
                <a:latin typeface="Arial" panose="020B0604020202020204" pitchFamily="34" charset="0"/>
              </a:rPr>
              <a:t>, CC BY-NC-SA 2.0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Statistical </a:t>
            </a:r>
            <a:r>
              <a:rPr lang="fi-FI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21" y="2780928"/>
            <a:ext cx="8685020" cy="413543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21" y="1268760"/>
            <a:ext cx="7985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kern="0" dirty="0" smtClean="0"/>
              <a:t>To </a:t>
            </a:r>
            <a:r>
              <a:rPr lang="fi-FI" kern="0" dirty="0" err="1" smtClean="0"/>
              <a:t>detect</a:t>
            </a:r>
            <a:r>
              <a:rPr lang="fi-FI" kern="0" dirty="0" smtClean="0"/>
              <a:t> </a:t>
            </a:r>
            <a:r>
              <a:rPr lang="fi-FI" kern="0" dirty="0" err="1" smtClean="0"/>
              <a:t>the</a:t>
            </a:r>
            <a:r>
              <a:rPr lang="fi-FI" kern="0" dirty="0" smtClean="0"/>
              <a:t> </a:t>
            </a:r>
            <a:r>
              <a:rPr lang="fi-FI" kern="0" dirty="0" err="1" smtClean="0"/>
              <a:t>effect</a:t>
            </a:r>
            <a:r>
              <a:rPr lang="fi-FI" kern="0" dirty="0" smtClean="0"/>
              <a:t> of </a:t>
            </a:r>
            <a:r>
              <a:rPr lang="fi-FI" kern="0" dirty="0" err="1" smtClean="0"/>
              <a:t>the</a:t>
            </a:r>
            <a:r>
              <a:rPr lang="fi-FI" kern="0" dirty="0" smtClean="0"/>
              <a:t> </a:t>
            </a:r>
            <a:r>
              <a:rPr lang="fi-FI" kern="0" dirty="0" err="1" smtClean="0"/>
              <a:t>treament</a:t>
            </a:r>
            <a:endParaRPr lang="fi-FI" kern="0" dirty="0" smtClean="0"/>
          </a:p>
          <a:p>
            <a:r>
              <a:rPr lang="fi-FI" kern="0" dirty="0" smtClean="0"/>
              <a:t>Cf. </a:t>
            </a:r>
            <a:r>
              <a:rPr lang="fi-FI" kern="0" dirty="0" err="1" smtClean="0"/>
              <a:t>random</a:t>
            </a:r>
            <a:r>
              <a:rPr lang="fi-FI" kern="0" dirty="0" smtClean="0"/>
              <a:t> </a:t>
            </a:r>
            <a:r>
              <a:rPr lang="fi-FI" kern="0" dirty="0" err="1" smtClean="0"/>
              <a:t>variability</a:t>
            </a:r>
            <a:r>
              <a:rPr lang="fi-FI" kern="0" dirty="0" smtClean="0"/>
              <a:t> in data</a:t>
            </a:r>
          </a:p>
          <a:p>
            <a:endParaRPr lang="fi-FI" sz="1200" kern="0" dirty="0" smtClean="0"/>
          </a:p>
          <a:p>
            <a:pPr marL="0" indent="0">
              <a:buNone/>
            </a:pPr>
            <a:r>
              <a:rPr lang="fi-FI" kern="0" dirty="0" err="1" smtClean="0"/>
              <a:t>Institutional</a:t>
            </a:r>
            <a:r>
              <a:rPr lang="fi-FI" kern="0" dirty="0" smtClean="0"/>
              <a:t> </a:t>
            </a:r>
            <a:r>
              <a:rPr lang="fi-FI" kern="0" dirty="0" err="1" smtClean="0"/>
              <a:t>reasons</a:t>
            </a:r>
            <a:r>
              <a:rPr lang="fi-FI" kern="0" dirty="0" smtClean="0"/>
              <a:t>: </a:t>
            </a:r>
            <a:r>
              <a:rPr lang="fi-FI" kern="0" dirty="0" err="1" smtClean="0"/>
              <a:t>Encouraged</a:t>
            </a:r>
            <a:r>
              <a:rPr lang="fi-FI" kern="0" dirty="0" smtClean="0"/>
              <a:t> </a:t>
            </a:r>
            <a:r>
              <a:rPr lang="fi-FI" kern="0" dirty="0" err="1" smtClean="0"/>
              <a:t>common</a:t>
            </a:r>
            <a:r>
              <a:rPr lang="fi-FI" kern="0" dirty="0" smtClean="0"/>
              <a:t> </a:t>
            </a:r>
            <a:r>
              <a:rPr lang="fi-FI" kern="0" dirty="0" err="1" smtClean="0"/>
              <a:t>practice</a:t>
            </a:r>
            <a:r>
              <a:rPr lang="fi-FI" kern="0" dirty="0" smtClean="0"/>
              <a:t> in </a:t>
            </a:r>
            <a:r>
              <a:rPr lang="fi-FI" kern="0" dirty="0" err="1" smtClean="0"/>
              <a:t>many</a:t>
            </a:r>
            <a:r>
              <a:rPr lang="fi-FI" kern="0" dirty="0" smtClean="0"/>
              <a:t> </a:t>
            </a:r>
            <a:r>
              <a:rPr lang="fi-FI" kern="0" dirty="0" err="1" smtClean="0"/>
              <a:t>areas</a:t>
            </a:r>
            <a:r>
              <a:rPr lang="fi-FI" kern="0" dirty="0" smtClean="0"/>
              <a:t> of science</a:t>
            </a:r>
          </a:p>
          <a:p>
            <a:r>
              <a:rPr lang="fi-FI" kern="0" dirty="0" err="1"/>
              <a:t>A</a:t>
            </a:r>
            <a:r>
              <a:rPr lang="fi-FI" kern="0" dirty="0" err="1" smtClean="0"/>
              <a:t>ttitudes</a:t>
            </a:r>
            <a:r>
              <a:rPr lang="fi-FI" kern="0" dirty="0" smtClean="0"/>
              <a:t> </a:t>
            </a:r>
            <a:r>
              <a:rPr lang="fi-FI" kern="0" dirty="0" err="1" smtClean="0"/>
              <a:t>vary</a:t>
            </a:r>
            <a:r>
              <a:rPr lang="fi-FI" kern="0" dirty="0" smtClean="0"/>
              <a:t> </a:t>
            </a:r>
            <a:r>
              <a:rPr lang="fi-FI" kern="0" dirty="0" err="1" smtClean="0"/>
              <a:t>across</a:t>
            </a:r>
            <a:r>
              <a:rPr lang="fi-FI" kern="0" dirty="0" smtClean="0"/>
              <a:t> </a:t>
            </a:r>
            <a:r>
              <a:rPr lang="fi-FI" kern="0" dirty="0" err="1" smtClean="0"/>
              <a:t>disciplines</a:t>
            </a:r>
            <a:r>
              <a:rPr lang="fi-FI" kern="0" dirty="0" smtClean="0"/>
              <a:t> </a:t>
            </a:r>
            <a:r>
              <a:rPr lang="fi-FI" kern="0" dirty="0" err="1" smtClean="0"/>
              <a:t>e.g</a:t>
            </a:r>
            <a:r>
              <a:rPr lang="fi-FI" kern="0" dirty="0" smtClean="0"/>
              <a:t>. </a:t>
            </a:r>
            <a:r>
              <a:rPr lang="fi-FI" kern="0" dirty="0" err="1" smtClean="0"/>
              <a:t>psychology</a:t>
            </a:r>
            <a:r>
              <a:rPr lang="fi-FI" kern="0" dirty="0" smtClean="0"/>
              <a:t> </a:t>
            </a:r>
            <a:r>
              <a:rPr lang="fi-FI" kern="0" dirty="0" err="1" smtClean="0"/>
              <a:t>vs</a:t>
            </a:r>
            <a:r>
              <a:rPr lang="fi-FI" kern="0" dirty="0" smtClean="0"/>
              <a:t> </a:t>
            </a:r>
            <a:r>
              <a:rPr lang="fi-FI" kern="0" dirty="0" err="1" smtClean="0"/>
              <a:t>physics</a:t>
            </a:r>
            <a:endParaRPr lang="fi-FI" kern="0" dirty="0" smtClean="0"/>
          </a:p>
          <a:p>
            <a:pPr marL="0" indent="0">
              <a:buNone/>
            </a:pPr>
            <a:endParaRPr lang="fi-FI" sz="1200" kern="0" dirty="0" smtClean="0"/>
          </a:p>
          <a:p>
            <a:pPr marL="0" indent="0">
              <a:buNone/>
            </a:pPr>
            <a:r>
              <a:rPr lang="fi-FI" kern="0" dirty="0" err="1" smtClean="0"/>
              <a:t>Related</a:t>
            </a:r>
            <a:r>
              <a:rPr lang="fi-FI" kern="0" dirty="0" smtClean="0"/>
              <a:t> </a:t>
            </a:r>
            <a:r>
              <a:rPr lang="fi-FI" kern="0" dirty="0" err="1" smtClean="0"/>
              <a:t>biases</a:t>
            </a:r>
            <a:endParaRPr lang="fi-FI" kern="0" dirty="0"/>
          </a:p>
          <a:p>
            <a:r>
              <a:rPr lang="en-US" kern="0" dirty="0" smtClean="0"/>
              <a:t>Clustering </a:t>
            </a:r>
            <a:r>
              <a:rPr lang="en-US" kern="0" dirty="0"/>
              <a:t>illusion (seeing patterns </a:t>
            </a:r>
            <a:r>
              <a:rPr lang="en-US" kern="0" dirty="0" smtClean="0"/>
              <a:t>in random </a:t>
            </a:r>
            <a:r>
              <a:rPr lang="en-US" kern="0" dirty="0"/>
              <a:t>data)</a:t>
            </a:r>
          </a:p>
          <a:p>
            <a:r>
              <a:rPr lang="en-US" b="1" kern="0" dirty="0"/>
              <a:t>Confirmation bias </a:t>
            </a:r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31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Null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 </a:t>
            </a:r>
            <a:r>
              <a:rPr lang="fi-FI" dirty="0" err="1" smtClean="0"/>
              <a:t>significance</a:t>
            </a:r>
            <a:r>
              <a:rPr lang="fi-FI" dirty="0" smtClean="0"/>
              <a:t> </a:t>
            </a:r>
            <a:r>
              <a:rPr lang="fi-FI" dirty="0" err="1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1196752"/>
            <a:ext cx="8176964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i-FI" b="1" kern="0" dirty="0" smtClean="0"/>
              <a:t>Can </a:t>
            </a:r>
            <a:r>
              <a:rPr lang="fi-FI" b="1" kern="0" dirty="0" err="1" smtClean="0"/>
              <a:t>the</a:t>
            </a:r>
            <a:r>
              <a:rPr lang="fi-FI" b="1" kern="0" dirty="0" smtClean="0"/>
              <a:t> </a:t>
            </a:r>
            <a:r>
              <a:rPr lang="fi-FI" b="1" kern="0" dirty="0" err="1" smtClean="0"/>
              <a:t>results</a:t>
            </a:r>
            <a:r>
              <a:rPr lang="fi-FI" b="1" kern="0" dirty="0" smtClean="0"/>
              <a:t> </a:t>
            </a:r>
            <a:r>
              <a:rPr lang="fi-FI" b="1" kern="0" dirty="0" err="1" smtClean="0"/>
              <a:t>be</a:t>
            </a:r>
            <a:r>
              <a:rPr lang="fi-FI" b="1" kern="0" dirty="0" smtClean="0"/>
              <a:t> </a:t>
            </a:r>
            <a:r>
              <a:rPr lang="fi-FI" b="1" kern="0" dirty="0" err="1" smtClean="0"/>
              <a:t>explained</a:t>
            </a:r>
            <a:r>
              <a:rPr lang="fi-FI" b="1" kern="0" dirty="0" smtClean="0"/>
              <a:t> </a:t>
            </a:r>
            <a:r>
              <a:rPr lang="fi-FI" b="1" kern="0" dirty="0" err="1" smtClean="0"/>
              <a:t>by</a:t>
            </a:r>
            <a:r>
              <a:rPr lang="fi-FI" b="1" kern="0" dirty="0" smtClean="0"/>
              <a:t> </a:t>
            </a:r>
            <a:r>
              <a:rPr lang="fi-FI" b="1" kern="0" dirty="0" err="1" smtClean="0"/>
              <a:t>random</a:t>
            </a:r>
            <a:r>
              <a:rPr lang="fi-FI" b="1" kern="0" dirty="0"/>
              <a:t> </a:t>
            </a:r>
            <a:r>
              <a:rPr lang="fi-FI" b="1" kern="0" dirty="0" err="1" smtClean="0"/>
              <a:t>variability</a:t>
            </a:r>
            <a:r>
              <a:rPr lang="fi-FI" b="1" kern="0" dirty="0" smtClean="0"/>
              <a:t>?</a:t>
            </a:r>
          </a:p>
          <a:p>
            <a:pPr marL="0" indent="0">
              <a:buFontTx/>
              <a:buNone/>
            </a:pPr>
            <a:r>
              <a:rPr lang="fi-FI" kern="0" dirty="0" smtClean="0"/>
              <a:t>If </a:t>
            </a:r>
            <a:r>
              <a:rPr lang="fi-FI" kern="0" dirty="0" err="1" smtClean="0"/>
              <a:t>yes</a:t>
            </a:r>
            <a:r>
              <a:rPr lang="fi-FI" kern="0" dirty="0" smtClean="0"/>
              <a:t>, </a:t>
            </a:r>
            <a:r>
              <a:rPr lang="fi-FI" kern="0" dirty="0" err="1" smtClean="0"/>
              <a:t>the</a:t>
            </a:r>
            <a:r>
              <a:rPr lang="fi-FI" kern="0" dirty="0" smtClean="0"/>
              <a:t> </a:t>
            </a:r>
            <a:r>
              <a:rPr lang="fi-FI" kern="0" dirty="0" err="1" smtClean="0"/>
              <a:t>results</a:t>
            </a:r>
            <a:r>
              <a:rPr lang="fi-FI" kern="0" dirty="0" smtClean="0"/>
              <a:t> </a:t>
            </a:r>
            <a:r>
              <a:rPr lang="fi-FI" kern="0" dirty="0" err="1" smtClean="0"/>
              <a:t>are</a:t>
            </a:r>
            <a:r>
              <a:rPr lang="fi-FI" kern="0" dirty="0" smtClean="0"/>
              <a:t> </a:t>
            </a:r>
            <a:r>
              <a:rPr lang="fi-FI" kern="0" dirty="0" err="1" smtClean="0"/>
              <a:t>not</a:t>
            </a:r>
            <a:r>
              <a:rPr lang="fi-FI" kern="0" dirty="0" smtClean="0"/>
              <a:t> </a:t>
            </a:r>
            <a:r>
              <a:rPr lang="fi-FI" kern="0" dirty="0" err="1" smtClean="0"/>
              <a:t>statistically</a:t>
            </a:r>
            <a:r>
              <a:rPr lang="fi-FI" kern="0" dirty="0" smtClean="0"/>
              <a:t> </a:t>
            </a:r>
            <a:r>
              <a:rPr lang="fi-FI" kern="0" dirty="0" err="1" smtClean="0"/>
              <a:t>significant</a:t>
            </a:r>
            <a:endParaRPr lang="fi-FI" kern="0" dirty="0" smtClean="0"/>
          </a:p>
          <a:p>
            <a:pPr marL="0" indent="0">
              <a:buFontTx/>
              <a:buNone/>
            </a:pPr>
            <a:endParaRPr lang="fi-FI" sz="1200" kern="0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fi-FI" kern="0" dirty="0" err="1" smtClean="0">
                <a:solidFill>
                  <a:srgbClr val="0070C0"/>
                </a:solidFill>
              </a:rPr>
              <a:t>Null</a:t>
            </a:r>
            <a:r>
              <a:rPr lang="fi-FI" kern="0" dirty="0" smtClean="0">
                <a:solidFill>
                  <a:srgbClr val="0070C0"/>
                </a:solidFill>
              </a:rPr>
              <a:t> </a:t>
            </a:r>
            <a:r>
              <a:rPr lang="fi-FI" kern="0" dirty="0" err="1" smtClean="0">
                <a:solidFill>
                  <a:srgbClr val="0070C0"/>
                </a:solidFill>
              </a:rPr>
              <a:t>hypothesis</a:t>
            </a:r>
            <a:r>
              <a:rPr lang="fi-FI" kern="0" dirty="0" smtClean="0">
                <a:solidFill>
                  <a:srgbClr val="0070C0"/>
                </a:solidFill>
              </a:rPr>
              <a:t>:</a:t>
            </a:r>
            <a:r>
              <a:rPr lang="fi-FI" kern="0" dirty="0">
                <a:solidFill>
                  <a:srgbClr val="0070C0"/>
                </a:solidFill>
              </a:rPr>
              <a:t> </a:t>
            </a:r>
            <a:r>
              <a:rPr lang="fi-FI" kern="0" dirty="0" err="1" smtClean="0"/>
              <a:t>Different</a:t>
            </a:r>
            <a:r>
              <a:rPr lang="fi-FI" kern="0" dirty="0" smtClean="0"/>
              <a:t> </a:t>
            </a:r>
            <a:r>
              <a:rPr lang="fi-FI" kern="0" dirty="0" err="1" smtClean="0"/>
              <a:t>treatments</a:t>
            </a:r>
            <a:r>
              <a:rPr lang="fi-FI" kern="0" dirty="0" smtClean="0"/>
              <a:t> </a:t>
            </a:r>
            <a:r>
              <a:rPr lang="fi-FI" kern="0" dirty="0" err="1" smtClean="0"/>
              <a:t>lead</a:t>
            </a:r>
            <a:r>
              <a:rPr lang="fi-FI" kern="0" dirty="0" smtClean="0"/>
              <a:t> to </a:t>
            </a:r>
            <a:r>
              <a:rPr lang="fi-FI" kern="0" dirty="0" err="1" smtClean="0"/>
              <a:t>same</a:t>
            </a:r>
            <a:r>
              <a:rPr lang="fi-FI" kern="0" dirty="0" smtClean="0"/>
              <a:t> output </a:t>
            </a:r>
            <a:r>
              <a:rPr lang="fi-FI" kern="0" dirty="0" err="1" smtClean="0"/>
              <a:t>values</a:t>
            </a:r>
            <a:r>
              <a:rPr lang="fi-FI" kern="0" dirty="0" smtClean="0"/>
              <a:t> on </a:t>
            </a:r>
            <a:r>
              <a:rPr lang="fi-FI" kern="0" dirty="0" err="1" smtClean="0"/>
              <a:t>average</a:t>
            </a:r>
            <a:r>
              <a:rPr lang="fi-FI" kern="0" dirty="0" smtClean="0"/>
              <a:t> </a:t>
            </a:r>
          </a:p>
          <a:p>
            <a:pPr marL="0" indent="0">
              <a:buFontTx/>
              <a:buNone/>
            </a:pPr>
            <a:r>
              <a:rPr lang="fi-FI" kern="0" dirty="0" smtClean="0"/>
              <a:t>(</a:t>
            </a:r>
            <a:r>
              <a:rPr lang="fi-FI" kern="0" dirty="0" err="1" smtClean="0"/>
              <a:t>any</a:t>
            </a:r>
            <a:r>
              <a:rPr lang="fi-FI" kern="0" dirty="0" smtClean="0"/>
              <a:t> </a:t>
            </a:r>
            <a:r>
              <a:rPr lang="fi-FI" kern="0" dirty="0" err="1" smtClean="0"/>
              <a:t>observed</a:t>
            </a:r>
            <a:r>
              <a:rPr lang="fi-FI" kern="0" dirty="0" smtClean="0"/>
              <a:t> </a:t>
            </a:r>
            <a:r>
              <a:rPr lang="fi-FI" kern="0" dirty="0" err="1" smtClean="0"/>
              <a:t>differences</a:t>
            </a:r>
            <a:r>
              <a:rPr lang="fi-FI" kern="0" dirty="0" smtClean="0"/>
              <a:t> </a:t>
            </a:r>
            <a:r>
              <a:rPr lang="fi-FI" kern="0" dirty="0" err="1" smtClean="0"/>
              <a:t>between</a:t>
            </a:r>
            <a:r>
              <a:rPr lang="fi-FI" kern="0" dirty="0" smtClean="0"/>
              <a:t> </a:t>
            </a:r>
            <a:r>
              <a:rPr lang="fi-FI" kern="0" dirty="0" err="1" smtClean="0"/>
              <a:t>treatments</a:t>
            </a:r>
            <a:r>
              <a:rPr lang="fi-FI" kern="0" dirty="0" smtClean="0"/>
              <a:t> </a:t>
            </a:r>
            <a:r>
              <a:rPr lang="fi-FI" kern="0" dirty="0" err="1" smtClean="0"/>
              <a:t>only</a:t>
            </a:r>
            <a:r>
              <a:rPr lang="fi-FI" kern="0" dirty="0" smtClean="0"/>
              <a:t> </a:t>
            </a:r>
            <a:r>
              <a:rPr lang="fi-FI" kern="0" dirty="0" err="1" smtClean="0"/>
              <a:t>due</a:t>
            </a:r>
            <a:r>
              <a:rPr lang="fi-FI" kern="0" dirty="0" smtClean="0"/>
              <a:t> to </a:t>
            </a:r>
            <a:r>
              <a:rPr lang="fi-FI" kern="0" dirty="0" err="1" smtClean="0"/>
              <a:t>random</a:t>
            </a:r>
            <a:r>
              <a:rPr lang="fi-FI" kern="0" dirty="0" smtClean="0"/>
              <a:t> </a:t>
            </a:r>
            <a:r>
              <a:rPr lang="fi-FI" kern="0" dirty="0" err="1" smtClean="0"/>
              <a:t>variability</a:t>
            </a:r>
            <a:r>
              <a:rPr lang="fi-FI" kern="0" dirty="0" smtClean="0"/>
              <a:t>)</a:t>
            </a:r>
            <a:endParaRPr lang="fi-FI" kern="0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endParaRPr lang="fi-FI" sz="1200" kern="0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fi-FI" kern="0" dirty="0" err="1" smtClean="0">
                <a:solidFill>
                  <a:srgbClr val="0070C0"/>
                </a:solidFill>
              </a:rPr>
              <a:t>Alternative</a:t>
            </a:r>
            <a:r>
              <a:rPr lang="fi-FI" kern="0" dirty="0" smtClean="0">
                <a:solidFill>
                  <a:srgbClr val="0070C0"/>
                </a:solidFill>
              </a:rPr>
              <a:t> </a:t>
            </a:r>
            <a:r>
              <a:rPr lang="fi-FI" kern="0" dirty="0" err="1" smtClean="0">
                <a:solidFill>
                  <a:srgbClr val="0070C0"/>
                </a:solidFill>
              </a:rPr>
              <a:t>hypothesis</a:t>
            </a:r>
            <a:r>
              <a:rPr lang="fi-FI" kern="0" dirty="0" smtClean="0">
                <a:solidFill>
                  <a:srgbClr val="0070C0"/>
                </a:solidFill>
              </a:rPr>
              <a:t>: </a:t>
            </a:r>
            <a:r>
              <a:rPr lang="fi-FI" kern="0" dirty="0" err="1" smtClean="0"/>
              <a:t>Different</a:t>
            </a:r>
            <a:r>
              <a:rPr lang="fi-FI" kern="0" dirty="0" smtClean="0"/>
              <a:t> </a:t>
            </a:r>
            <a:r>
              <a:rPr lang="fi-FI" kern="0" dirty="0" err="1" smtClean="0"/>
              <a:t>treatments</a:t>
            </a:r>
            <a:r>
              <a:rPr lang="fi-FI" kern="0" dirty="0" smtClean="0"/>
              <a:t> </a:t>
            </a:r>
            <a:r>
              <a:rPr lang="fi-FI" kern="0" dirty="0" err="1" smtClean="0"/>
              <a:t>lead</a:t>
            </a:r>
            <a:r>
              <a:rPr lang="fi-FI" kern="0" dirty="0" smtClean="0"/>
              <a:t> to </a:t>
            </a:r>
            <a:r>
              <a:rPr lang="fi-FI" kern="0" dirty="0" err="1" smtClean="0"/>
              <a:t>different</a:t>
            </a:r>
            <a:r>
              <a:rPr lang="fi-FI" kern="0" dirty="0" smtClean="0"/>
              <a:t> output </a:t>
            </a:r>
            <a:r>
              <a:rPr lang="fi-FI" kern="0" dirty="0" err="1" smtClean="0"/>
              <a:t>values</a:t>
            </a:r>
            <a:r>
              <a:rPr lang="fi-FI" kern="0" dirty="0" smtClean="0"/>
              <a:t> </a:t>
            </a:r>
          </a:p>
          <a:p>
            <a:pPr marL="0" indent="0">
              <a:buFontTx/>
              <a:buNone/>
            </a:pPr>
            <a:r>
              <a:rPr lang="fi-FI" kern="0" dirty="0" smtClean="0"/>
              <a:t>(</a:t>
            </a:r>
            <a:r>
              <a:rPr lang="fi-FI" kern="0" dirty="0" err="1" smtClean="0"/>
              <a:t>observed</a:t>
            </a:r>
            <a:r>
              <a:rPr lang="fi-FI" kern="0" dirty="0" smtClean="0"/>
              <a:t> </a:t>
            </a:r>
            <a:r>
              <a:rPr lang="fi-FI" kern="0" dirty="0" err="1" smtClean="0"/>
              <a:t>differences</a:t>
            </a:r>
            <a:r>
              <a:rPr lang="fi-FI" kern="0" dirty="0" smtClean="0"/>
              <a:t> </a:t>
            </a:r>
            <a:r>
              <a:rPr lang="fi-FI" kern="0" dirty="0" err="1" smtClean="0"/>
              <a:t>between</a:t>
            </a:r>
            <a:r>
              <a:rPr lang="fi-FI" kern="0" dirty="0" smtClean="0"/>
              <a:t> </a:t>
            </a:r>
            <a:r>
              <a:rPr lang="fi-FI" kern="0" dirty="0" err="1" smtClean="0"/>
              <a:t>groups</a:t>
            </a:r>
            <a:r>
              <a:rPr lang="fi-FI" kern="0" dirty="0" smtClean="0"/>
              <a:t> </a:t>
            </a:r>
            <a:r>
              <a:rPr lang="fi-FI" kern="0" dirty="0" err="1" smtClean="0"/>
              <a:t>affected</a:t>
            </a:r>
            <a:r>
              <a:rPr lang="fi-FI" kern="0" dirty="0" smtClean="0"/>
              <a:t> </a:t>
            </a:r>
            <a:r>
              <a:rPr lang="fi-FI" kern="0" dirty="0" err="1" smtClean="0"/>
              <a:t>by</a:t>
            </a:r>
            <a:r>
              <a:rPr lang="fi-FI" kern="0" dirty="0" smtClean="0"/>
              <a:t> </a:t>
            </a:r>
            <a:r>
              <a:rPr lang="fi-FI" kern="0" dirty="0" err="1" smtClean="0"/>
              <a:t>treatments</a:t>
            </a:r>
            <a:r>
              <a:rPr lang="fi-FI" kern="0" dirty="0" smtClean="0"/>
              <a:t>!)</a:t>
            </a:r>
          </a:p>
          <a:p>
            <a:pPr marL="0" indent="0">
              <a:buFontTx/>
              <a:buNone/>
            </a:pPr>
            <a:endParaRPr lang="fi-FI" sz="600" kern="0" dirty="0" smtClean="0"/>
          </a:p>
          <a:p>
            <a:pPr marL="0" indent="0">
              <a:buNone/>
            </a:pP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35317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4824"/>
            <a:ext cx="6532721" cy="4901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fi-FI" dirty="0" err="1" smtClean="0"/>
              <a:t>Expert</a:t>
            </a:r>
            <a:r>
              <a:rPr lang="fi-FI" dirty="0" smtClean="0"/>
              <a:t> </a:t>
            </a:r>
            <a:r>
              <a:rPr lang="fi-FI" dirty="0" err="1" smtClean="0"/>
              <a:t>judgment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Independent</a:t>
            </a:r>
            <a:r>
              <a:rPr lang="fi-FI" dirty="0" smtClean="0"/>
              <a:t> </a:t>
            </a:r>
            <a:r>
              <a:rPr lang="fi-FI" dirty="0" err="1" smtClean="0"/>
              <a:t>two-sample</a:t>
            </a:r>
            <a:r>
              <a:rPr lang="fi-FI" dirty="0" smtClean="0"/>
              <a:t> t-</a:t>
            </a:r>
            <a:r>
              <a:rPr lang="fi-FI" dirty="0" err="1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40 </a:t>
            </a:r>
            <a:r>
              <a:rPr lang="fi-FI" dirty="0" err="1" smtClean="0"/>
              <a:t>subjects</a:t>
            </a:r>
            <a:r>
              <a:rPr lang="fi-FI" dirty="0" smtClean="0"/>
              <a:t> </a:t>
            </a:r>
            <a:r>
              <a:rPr lang="fi-FI" dirty="0" err="1" smtClean="0"/>
              <a:t>assigned</a:t>
            </a:r>
            <a:r>
              <a:rPr lang="fi-FI" dirty="0" smtClean="0"/>
              <a:t> </a:t>
            </a:r>
            <a:r>
              <a:rPr lang="fi-FI" dirty="0" err="1" smtClean="0"/>
              <a:t>randomly</a:t>
            </a:r>
            <a:r>
              <a:rPr lang="fi-FI" dirty="0" smtClean="0"/>
              <a:t> into a </a:t>
            </a:r>
            <a:r>
              <a:rPr lang="fi-FI" i="1" dirty="0" err="1" smtClean="0"/>
              <a:t>control</a:t>
            </a:r>
            <a:r>
              <a:rPr lang="fi-FI" i="1" dirty="0" smtClean="0"/>
              <a:t> </a:t>
            </a:r>
            <a:r>
              <a:rPr lang="fi-FI" i="1" dirty="0" err="1" smtClean="0"/>
              <a:t>group</a:t>
            </a:r>
            <a:r>
              <a:rPr lang="fi-FI" i="1" dirty="0"/>
              <a:t> </a:t>
            </a:r>
            <a:r>
              <a:rPr lang="fi-FI" dirty="0" smtClean="0"/>
              <a:t>and </a:t>
            </a:r>
            <a:r>
              <a:rPr lang="fi-FI" i="1" dirty="0" err="1" smtClean="0"/>
              <a:t>treatment</a:t>
            </a:r>
            <a:r>
              <a:rPr lang="fi-FI" i="1" dirty="0" smtClean="0"/>
              <a:t> </a:t>
            </a:r>
            <a:r>
              <a:rPr lang="fi-FI" i="1" dirty="0" err="1" smtClean="0"/>
              <a:t>group</a:t>
            </a:r>
            <a:endParaRPr lang="fi-FI" i="1" dirty="0" smtClean="0"/>
          </a:p>
        </p:txBody>
      </p:sp>
    </p:spTree>
    <p:extLst>
      <p:ext uri="{BB962C8B-B14F-4D97-AF65-F5344CB8AC3E}">
        <p14:creationId xmlns:p14="http://schemas.microsoft.com/office/powerpoint/2010/main" val="9189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is </a:t>
            </a:r>
            <a:r>
              <a:rPr lang="fi-FI" dirty="0" err="1" smtClean="0"/>
              <a:t>true</a:t>
            </a:r>
            <a:r>
              <a:rPr lang="fi-FI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65615"/>
            <a:ext cx="5632748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435" y="1637208"/>
            <a:ext cx="5319817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471" y="1169611"/>
            <a:ext cx="355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Null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: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observations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59380" y="1171067"/>
            <a:ext cx="483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Alternative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: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r>
              <a:rPr lang="fi-FI" dirty="0" smtClean="0"/>
              <a:t> </a:t>
            </a:r>
            <a:r>
              <a:rPr lang="fi-FI" dirty="0" err="1" smtClean="0"/>
              <a:t>response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If </a:t>
            </a:r>
            <a:r>
              <a:rPr lang="fi-FI" dirty="0" err="1" smtClean="0"/>
              <a:t>null</a:t>
            </a:r>
            <a:r>
              <a:rPr lang="fi-FI" dirty="0" smtClean="0"/>
              <a:t> </a:t>
            </a:r>
            <a:r>
              <a:rPr lang="fi-FI" dirty="0" err="1" smtClean="0"/>
              <a:t>hypothesis</a:t>
            </a:r>
            <a:r>
              <a:rPr lang="fi-FI" dirty="0" smtClean="0"/>
              <a:t> is </a:t>
            </a:r>
            <a:r>
              <a:rPr lang="fi-FI" dirty="0" err="1" smtClean="0"/>
              <a:t>true</a:t>
            </a:r>
            <a:r>
              <a:rPr lang="fi-FI" dirty="0" smtClean="0"/>
              <a:t> (and data is </a:t>
            </a:r>
            <a:r>
              <a:rPr lang="fi-FI" dirty="0" err="1" smtClean="0"/>
              <a:t>normally</a:t>
            </a:r>
            <a:r>
              <a:rPr lang="fi-FI" dirty="0" smtClean="0"/>
              <a:t> </a:t>
            </a:r>
            <a:r>
              <a:rPr lang="fi-FI" dirty="0" err="1" smtClean="0"/>
              <a:t>distributed</a:t>
            </a:r>
            <a:r>
              <a:rPr lang="fi-FI" dirty="0" smtClean="0"/>
              <a:t>)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statistic</a:t>
            </a:r>
            <a:r>
              <a:rPr lang="fi-FI" dirty="0" smtClean="0"/>
              <a:t> ”T”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follow</a:t>
            </a:r>
            <a:r>
              <a:rPr lang="fi-FI" dirty="0" smtClean="0"/>
              <a:t>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r>
              <a:rPr lang="fi-FI" dirty="0" smtClean="0"/>
              <a:t> </a:t>
            </a:r>
            <a:r>
              <a:rPr lang="fi-FI" i="1" dirty="0" smtClean="0"/>
              <a:t>t(38):</a:t>
            </a:r>
            <a:endParaRPr lang="fi-FI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5616624" cy="4214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332729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Extreme </a:t>
            </a:r>
            <a:r>
              <a:rPr lang="fi-FI" dirty="0" err="1" smtClean="0">
                <a:solidFill>
                  <a:srgbClr val="FF0000"/>
                </a:solidFill>
              </a:rPr>
              <a:t>values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unlikely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dirty="0" err="1" smtClean="0">
                <a:solidFill>
                  <a:srgbClr val="FF0000"/>
                </a:solidFill>
              </a:rPr>
              <a:t>if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null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hypothesis</a:t>
            </a:r>
            <a:r>
              <a:rPr lang="fi-FI" dirty="0" smtClean="0">
                <a:solidFill>
                  <a:srgbClr val="FF0000"/>
                </a:solidFill>
              </a:rPr>
              <a:t> is </a:t>
            </a:r>
            <a:r>
              <a:rPr lang="fi-FI" dirty="0" err="1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868144" y="4149080"/>
            <a:ext cx="144016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699792" y="4149924"/>
            <a:ext cx="4608512" cy="18713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51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P-</a:t>
            </a:r>
            <a:r>
              <a:rPr lang="fi-FI" dirty="0" err="1" smtClean="0"/>
              <a:t>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500" y="1268760"/>
                <a:ext cx="7985125" cy="44494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dirty="0" err="1" smtClean="0"/>
                  <a:t>Calculated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with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the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test</a:t>
                </a:r>
                <a:r>
                  <a:rPr lang="fi-FI" dirty="0"/>
                  <a:t> </a:t>
                </a:r>
                <a:r>
                  <a:rPr lang="fi-FI" dirty="0" err="1" smtClean="0"/>
                  <a:t>statistic</a:t>
                </a:r>
                <a:endParaRPr lang="fi-FI" dirty="0" smtClean="0"/>
              </a:p>
              <a:p>
                <a:pPr marL="0" indent="0">
                  <a:buNone/>
                </a:pPr>
                <a:endParaRPr lang="fi-FI" sz="1200" dirty="0" smtClean="0"/>
              </a:p>
              <a:p>
                <a:pPr marL="0" indent="0">
                  <a:buNone/>
                </a:pPr>
                <a:r>
                  <a:rPr lang="fi-FI" dirty="0" smtClean="0"/>
                  <a:t>”</a:t>
                </a:r>
                <a:r>
                  <a:rPr lang="fi-FI" dirty="0"/>
                  <a:t>If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null</a:t>
                </a:r>
                <a:r>
                  <a:rPr lang="fi-FI" dirty="0"/>
                  <a:t> </a:t>
                </a:r>
                <a:r>
                  <a:rPr lang="fi-FI" dirty="0" err="1"/>
                  <a:t>hypothesis</a:t>
                </a:r>
                <a:r>
                  <a:rPr lang="fi-FI" dirty="0"/>
                  <a:t> </a:t>
                </a:r>
                <a:r>
                  <a:rPr lang="fi-FI" dirty="0" err="1"/>
                  <a:t>was</a:t>
                </a:r>
                <a:r>
                  <a:rPr lang="fi-FI" dirty="0"/>
                  <a:t> </a:t>
                </a:r>
                <a:r>
                  <a:rPr lang="fi-FI" dirty="0" err="1"/>
                  <a:t>true</a:t>
                </a:r>
                <a:r>
                  <a:rPr lang="fi-FI" dirty="0"/>
                  <a:t>, </a:t>
                </a:r>
                <a:r>
                  <a:rPr lang="fi-FI" dirty="0" err="1" smtClean="0">
                    <a:solidFill>
                      <a:srgbClr val="0070C0"/>
                    </a:solidFill>
                  </a:rPr>
                  <a:t>how</a:t>
                </a:r>
                <a:r>
                  <a:rPr lang="fi-FI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likely</a:t>
                </a:r>
                <a:r>
                  <a:rPr lang="fi-FI" dirty="0">
                    <a:solidFill>
                      <a:srgbClr val="0070C0"/>
                    </a:solidFill>
                  </a:rPr>
                  <a:t> is it </a:t>
                </a:r>
                <a:r>
                  <a:rPr lang="fi-FI" dirty="0" err="1">
                    <a:solidFill>
                      <a:srgbClr val="0070C0"/>
                    </a:solidFill>
                  </a:rPr>
                  <a:t>that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we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obtain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this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strong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or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stronger</a:t>
                </a:r>
                <a:r>
                  <a:rPr lang="fi-FI" dirty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 smtClean="0">
                    <a:solidFill>
                      <a:srgbClr val="0070C0"/>
                    </a:solidFill>
                  </a:rPr>
                  <a:t>evidence</a:t>
                </a:r>
                <a:r>
                  <a:rPr lang="fi-FI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dirty="0" err="1">
                    <a:solidFill>
                      <a:srgbClr val="0070C0"/>
                    </a:solidFill>
                  </a:rPr>
                  <a:t>against</a:t>
                </a:r>
                <a:r>
                  <a:rPr lang="fi-FI" dirty="0">
                    <a:solidFill>
                      <a:srgbClr val="0070C0"/>
                    </a:solidFill>
                  </a:rPr>
                  <a:t> it </a:t>
                </a:r>
                <a:r>
                  <a:rPr lang="fi-FI" dirty="0" smtClean="0"/>
                  <a:t>(</a:t>
                </a:r>
                <a:r>
                  <a:rPr lang="fi-FI" dirty="0"/>
                  <a:t>and in </a:t>
                </a:r>
                <a:r>
                  <a:rPr lang="fi-FI" dirty="0" err="1"/>
                  <a:t>favor</a:t>
                </a:r>
                <a:r>
                  <a:rPr lang="fi-FI" dirty="0"/>
                  <a:t> of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alternative</a:t>
                </a:r>
                <a:r>
                  <a:rPr lang="fi-FI" dirty="0"/>
                  <a:t> </a:t>
                </a:r>
                <a:r>
                  <a:rPr lang="fi-FI" dirty="0" err="1"/>
                  <a:t>hypothesis</a:t>
                </a:r>
                <a:r>
                  <a:rPr lang="fi-FI" dirty="0" smtClean="0"/>
                  <a:t>)?”</a:t>
                </a:r>
              </a:p>
              <a:p>
                <a:pPr marL="0" indent="0">
                  <a:buNone/>
                </a:pPr>
                <a:endParaRPr lang="fi-FI" sz="1200" dirty="0" smtClean="0"/>
              </a:p>
              <a:p>
                <a:pPr marL="0" indent="0">
                  <a:buNone/>
                </a:pPr>
                <a:r>
                  <a:rPr lang="fi-FI" dirty="0" smtClean="0"/>
                  <a:t>P</a:t>
                </a:r>
                <a14:m>
                  <m:oMath xmlns:m="http://schemas.openxmlformats.org/officeDocument/2006/math"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i-FI" dirty="0" smtClean="0"/>
                  <a:t>0.05 </a:t>
                </a:r>
                <a:r>
                  <a:rPr lang="fi-FI" dirty="0" err="1" smtClean="0"/>
                  <a:t>usually</a:t>
                </a:r>
                <a:r>
                  <a:rPr lang="fi-FI" dirty="0" smtClean="0"/>
                  <a:t>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threshold</a:t>
                </a:r>
                <a:r>
                  <a:rPr lang="fi-FI" dirty="0"/>
                  <a:t> of ”</a:t>
                </a:r>
                <a:r>
                  <a:rPr lang="fi-FI" dirty="0" err="1"/>
                  <a:t>statistical</a:t>
                </a:r>
                <a:r>
                  <a:rPr lang="fi-FI" dirty="0"/>
                  <a:t> </a:t>
                </a:r>
                <a:r>
                  <a:rPr lang="fi-FI" dirty="0" err="1"/>
                  <a:t>significance</a:t>
                </a:r>
                <a:r>
                  <a:rPr lang="fi-FI" dirty="0" smtClean="0"/>
                  <a:t>”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fi-FI" dirty="0" err="1" smtClean="0"/>
                  <a:t>Reject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null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hypothesis</a:t>
                </a:r>
                <a:r>
                  <a:rPr lang="fi-FI" dirty="0" smtClean="0"/>
                  <a:t>, </a:t>
                </a:r>
                <a:r>
                  <a:rPr lang="fi-FI" dirty="0" err="1" smtClean="0"/>
                  <a:t>the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treatment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has</a:t>
                </a:r>
                <a:r>
                  <a:rPr lang="fi-FI" dirty="0" smtClean="0"/>
                  <a:t> an </a:t>
                </a:r>
                <a:r>
                  <a:rPr lang="fi-FI" dirty="0" err="1" smtClean="0"/>
                  <a:t>effect</a:t>
                </a:r>
                <a:r>
                  <a:rPr lang="fi-FI" dirty="0" smtClean="0"/>
                  <a:t>! </a:t>
                </a:r>
              </a:p>
              <a:p>
                <a:pPr marL="0" indent="0">
                  <a:buNone/>
                </a:pPr>
                <a:endParaRPr lang="fi-FI" sz="1200" dirty="0"/>
              </a:p>
              <a:p>
                <a:pPr marL="0" indent="0">
                  <a:buNone/>
                </a:pPr>
                <a:endParaRPr lang="fi-FI" sz="600" dirty="0" smtClean="0"/>
              </a:p>
              <a:p>
                <a:pPr marL="0" indent="0">
                  <a:buNone/>
                </a:pPr>
                <a:r>
                  <a:rPr lang="fi-FI" dirty="0" err="1"/>
                  <a:t>Remark</a:t>
                </a:r>
                <a:r>
                  <a:rPr lang="fi-FI" dirty="0"/>
                  <a:t>: </a:t>
                </a:r>
              </a:p>
              <a:p>
                <a:pPr marL="0" indent="0">
                  <a:buNone/>
                </a:pPr>
                <a:r>
                  <a:rPr lang="fi-FI" dirty="0" err="1"/>
                  <a:t>Statistically</a:t>
                </a:r>
                <a:r>
                  <a:rPr lang="fi-FI" dirty="0"/>
                  <a:t> </a:t>
                </a:r>
                <a:r>
                  <a:rPr lang="fi-FI" dirty="0" err="1"/>
                  <a:t>significant</a:t>
                </a:r>
                <a:r>
                  <a:rPr lang="fi-FI" dirty="0"/>
                  <a:t> </a:t>
                </a:r>
                <a:r>
                  <a:rPr lang="fi-FI" dirty="0" err="1"/>
                  <a:t>results</a:t>
                </a:r>
                <a:r>
                  <a:rPr lang="fi-FI" dirty="0"/>
                  <a:t> 5 </a:t>
                </a:r>
                <a:r>
                  <a:rPr lang="fi-FI" dirty="0" smtClean="0"/>
                  <a:t>out of 100 </a:t>
                </a:r>
                <a:r>
                  <a:rPr lang="fi-FI" dirty="0" err="1"/>
                  <a:t>times</a:t>
                </a:r>
                <a:r>
                  <a:rPr lang="fi-FI" dirty="0"/>
                  <a:t> </a:t>
                </a:r>
                <a:r>
                  <a:rPr lang="fi-FI" dirty="0" err="1"/>
                  <a:t>even</a:t>
                </a:r>
                <a:r>
                  <a:rPr lang="fi-FI" dirty="0"/>
                  <a:t> </a:t>
                </a:r>
                <a:r>
                  <a:rPr lang="fi-FI" dirty="0" err="1"/>
                  <a:t>when</a:t>
                </a:r>
                <a:r>
                  <a:rPr lang="fi-FI" dirty="0"/>
                  <a:t> </a:t>
                </a:r>
                <a:r>
                  <a:rPr lang="fi-FI" dirty="0" err="1"/>
                  <a:t>null</a:t>
                </a:r>
                <a:r>
                  <a:rPr lang="fi-FI" dirty="0"/>
                  <a:t> is </a:t>
                </a:r>
                <a:r>
                  <a:rPr lang="fi-FI" dirty="0" err="1"/>
                  <a:t>true</a:t>
                </a:r>
                <a:r>
                  <a:rPr lang="fi-FI" dirty="0"/>
                  <a:t>!</a:t>
                </a:r>
              </a:p>
              <a:p>
                <a:pPr marL="0" indent="0">
                  <a:buNone/>
                </a:pPr>
                <a:endParaRPr lang="fi-FI" dirty="0" smtClean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268760"/>
                <a:ext cx="7985125" cy="4449415"/>
              </a:xfrm>
              <a:blipFill rotWithShape="0">
                <a:blip r:embed="rId2"/>
                <a:stretch>
                  <a:fillRect l="-2366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19056</TotalTime>
  <Words>1613</Words>
  <Application>Microsoft Office PowerPoint</Application>
  <PresentationFormat>On-screen Show (4:3)</PresentationFormat>
  <Paragraphs>275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Cambria Math</vt:lpstr>
      <vt:lpstr>Georgia</vt:lpstr>
      <vt:lpstr>Symbol</vt:lpstr>
      <vt:lpstr>Times New Roman</vt:lpstr>
      <vt:lpstr>SAL</vt:lpstr>
      <vt:lpstr>aalto_Science</vt:lpstr>
      <vt:lpstr>1_aalto_Science</vt:lpstr>
      <vt:lpstr>SALgreen</vt:lpstr>
      <vt:lpstr>1_SALgreen</vt:lpstr>
      <vt:lpstr>2_SALgreen</vt:lpstr>
      <vt:lpstr>3_SALgreen</vt:lpstr>
      <vt:lpstr>4_SALgreen</vt:lpstr>
      <vt:lpstr>5_SALgreen</vt:lpstr>
      <vt:lpstr>Reflections on the design and analysis of Behavioural Operational Research experiments </vt:lpstr>
      <vt:lpstr>Typical Behavioural Laboratory Experiment</vt:lpstr>
      <vt:lpstr>Variability in output values</vt:lpstr>
      <vt:lpstr>Statistical testing</vt:lpstr>
      <vt:lpstr>Null hypothesis significance testing</vt:lpstr>
      <vt:lpstr>Example: Expert judgment task Independent two-sample t-test</vt:lpstr>
      <vt:lpstr>Which one is true?</vt:lpstr>
      <vt:lpstr>Test statistic</vt:lpstr>
      <vt:lpstr>P-value</vt:lpstr>
      <vt:lpstr>PowerPoint Presentation</vt:lpstr>
      <vt:lpstr>PowerPoint Presentation</vt:lpstr>
      <vt:lpstr>PowerPoint Presentation</vt:lpstr>
      <vt:lpstr>Inference errors</vt:lpstr>
      <vt:lpstr>Statistical power</vt:lpstr>
      <vt:lpstr>Statistical power</vt:lpstr>
      <vt:lpstr>Choosing the right statistical test</vt:lpstr>
      <vt:lpstr>Analysis of variance (ANOVA)</vt:lpstr>
      <vt:lpstr>Examples of  Behavioural OR experiments</vt:lpstr>
      <vt:lpstr>PowerPoint Presentation</vt:lpstr>
      <vt:lpstr>PowerPoint Presentation</vt:lpstr>
      <vt:lpstr>How to improve your statistical experiment</vt:lpstr>
      <vt:lpstr>Statistically significant results – this is it, let’s write the paper! Right?</vt:lpstr>
      <vt:lpstr>Statistically significant results – this is it, let’s write the paper! Right?</vt:lpstr>
      <vt:lpstr>Practical vs. statistical significance</vt:lpstr>
      <vt:lpstr>Understanding the mechanism</vt:lpstr>
      <vt:lpstr>Example: Even Swaps</vt:lpstr>
      <vt:lpstr>Drawing generalizations from a laboratory experiment</vt:lpstr>
      <vt:lpstr>Attitudes towards generalizing when not sure of representativeness</vt:lpstr>
      <vt:lpstr>The ”statistical crisis” in science</vt:lpstr>
      <vt:lpstr>Traps in data analysis</vt:lpstr>
      <vt:lpstr>Garden of forking paths (Gelman, Loken 2013)</vt:lpstr>
      <vt:lpstr>What can we learn from this as  Behavioural OR researchers?</vt:lpstr>
      <vt:lpstr>Thank you</vt:lpstr>
    </vt:vector>
  </TitlesOfParts>
  <Company>Comptel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 Schantz Anton</dc:creator>
  <cp:lastModifiedBy>Lahtinen Tuomas</cp:lastModifiedBy>
  <cp:revision>270</cp:revision>
  <cp:lastPrinted>2016-04-29T10:40:08Z</cp:lastPrinted>
  <dcterms:created xsi:type="dcterms:W3CDTF">2014-07-01T12:17:40Z</dcterms:created>
  <dcterms:modified xsi:type="dcterms:W3CDTF">2016-05-31T06:48:46Z</dcterms:modified>
</cp:coreProperties>
</file>