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46" r:id="rId2"/>
    <p:sldMasterId id="2147483783" r:id="rId3"/>
    <p:sldMasterId id="2147483795" r:id="rId4"/>
    <p:sldMasterId id="2147483844" r:id="rId5"/>
    <p:sldMasterId id="2147483856" r:id="rId6"/>
  </p:sldMasterIdLst>
  <p:notesMasterIdLst>
    <p:notesMasterId r:id="rId28"/>
  </p:notesMasterIdLst>
  <p:handoutMasterIdLst>
    <p:handoutMasterId r:id="rId29"/>
  </p:handoutMasterIdLst>
  <p:sldIdLst>
    <p:sldId id="641" r:id="rId7"/>
    <p:sldId id="696" r:id="rId8"/>
    <p:sldId id="690" r:id="rId9"/>
    <p:sldId id="674" r:id="rId10"/>
    <p:sldId id="697" r:id="rId11"/>
    <p:sldId id="692" r:id="rId12"/>
    <p:sldId id="653" r:id="rId13"/>
    <p:sldId id="694" r:id="rId14"/>
    <p:sldId id="695" r:id="rId15"/>
    <p:sldId id="665" r:id="rId16"/>
    <p:sldId id="685" r:id="rId17"/>
    <p:sldId id="634" r:id="rId18"/>
    <p:sldId id="673" r:id="rId19"/>
    <p:sldId id="678" r:id="rId20"/>
    <p:sldId id="671" r:id="rId21"/>
    <p:sldId id="672" r:id="rId22"/>
    <p:sldId id="656" r:id="rId23"/>
    <p:sldId id="657" r:id="rId24"/>
    <p:sldId id="683" r:id="rId25"/>
    <p:sldId id="684" r:id="rId26"/>
    <p:sldId id="682" r:id="rId27"/>
  </p:sldIdLst>
  <p:sldSz cx="9144000" cy="6858000" type="screen4x3"/>
  <p:notesSz cx="6858000" cy="9144000"/>
  <p:defaultTextStyle>
    <a:defPPr>
      <a:defRPr lang="fi-FI"/>
    </a:defPPr>
    <a:lvl1pPr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2pPr>
    <a:lvl3pPr marL="9144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3pPr>
    <a:lvl4pPr marL="13716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4pPr>
    <a:lvl5pPr marL="1828800" algn="l" rtl="0" eaLnBrk="0" fontAlgn="base" hangingPunct="0">
      <a:spcBef>
        <a:spcPct val="0"/>
      </a:spcBef>
      <a:spcAft>
        <a:spcPct val="0"/>
      </a:spcAft>
      <a:defRPr sz="24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400" kern="1200">
        <a:solidFill>
          <a:schemeClr val="tx1"/>
        </a:solidFill>
        <a:latin typeface="Arial" pitchFamily="-105" charset="0"/>
        <a:ea typeface="ＭＳ Ｐゴシック" pitchFamily="-105" charset="-128"/>
        <a:cs typeface="ＭＳ Ｐゴシック" pitchFamily="-105"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a Saarinen"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6" d="100"/>
          <a:sy n="56" d="100"/>
        </p:scale>
        <p:origin x="-15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05T19:19:26.390" idx="1">
    <p:pos x="811" y="3431"/>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4-05T19:19:26.390" idx="6">
    <p:pos x="811" y="3431"/>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4-05T19:19:26.390" idx="7">
    <p:pos x="811" y="3431"/>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6-04-05T19:19:26.390" idx="3">
    <p:pos x="811" y="3431"/>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378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378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fld id="{814E9320-8A35-3640-A50C-83758F0C03DB}" type="slidenum">
              <a:rPr lang="fi-FI"/>
              <a:pPr>
                <a:defRPr/>
              </a:pPr>
              <a:t>‹#›</a:t>
            </a:fld>
            <a:endParaRPr lang="fi-FI"/>
          </a:p>
        </p:txBody>
      </p:sp>
    </p:spTree>
    <p:extLst>
      <p:ext uri="{BB962C8B-B14F-4D97-AF65-F5344CB8AC3E}">
        <p14:creationId xmlns:p14="http://schemas.microsoft.com/office/powerpoint/2010/main" val="3509905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fi-FI"/>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fld id="{369C805E-34AD-7340-AF3E-991825087E5C}" type="slidenum">
              <a:rPr lang="fi-FI"/>
              <a:pPr>
                <a:defRPr/>
              </a:pPr>
              <a:t>‹#›</a:t>
            </a:fld>
            <a:endParaRPr lang="fi-FI"/>
          </a:p>
        </p:txBody>
      </p:sp>
    </p:spTree>
    <p:extLst>
      <p:ext uri="{BB962C8B-B14F-4D97-AF65-F5344CB8AC3E}">
        <p14:creationId xmlns:p14="http://schemas.microsoft.com/office/powerpoint/2010/main" val="3842811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Systems</a:t>
            </a:r>
            <a:r>
              <a:rPr lang="fi-FI" baseline="0" dirty="0" smtClean="0"/>
              <a:t> </a:t>
            </a:r>
            <a:r>
              <a:rPr lang="fi-FI" baseline="0" dirty="0" err="1" smtClean="0"/>
              <a:t>Engineers</a:t>
            </a:r>
            <a:endParaRPr lang="fi-FI" baseline="0" dirty="0" smtClean="0"/>
          </a:p>
          <a:p>
            <a:r>
              <a:rPr lang="fi-FI" baseline="0" dirty="0" err="1" smtClean="0"/>
              <a:t>Wholes</a:t>
            </a:r>
            <a:r>
              <a:rPr lang="fi-FI" baseline="0" dirty="0" smtClean="0"/>
              <a:t>, </a:t>
            </a:r>
            <a:r>
              <a:rPr lang="fi-FI" baseline="0" dirty="0" err="1" smtClean="0"/>
              <a:t>from</a:t>
            </a:r>
            <a:r>
              <a:rPr lang="fi-FI" baseline="0" dirty="0" smtClean="0"/>
              <a:t> the </a:t>
            </a:r>
            <a:r>
              <a:rPr lang="fi-FI" baseline="0" dirty="0" err="1" smtClean="0"/>
              <a:t>point</a:t>
            </a:r>
            <a:r>
              <a:rPr lang="fi-FI" baseline="0" dirty="0" smtClean="0"/>
              <a:t> of </a:t>
            </a:r>
            <a:r>
              <a:rPr lang="fi-FI" baseline="0" dirty="0" err="1" smtClean="0"/>
              <a:t>view</a:t>
            </a:r>
            <a:r>
              <a:rPr lang="fi-FI" baseline="0" dirty="0" smtClean="0"/>
              <a:t> of </a:t>
            </a:r>
            <a:r>
              <a:rPr lang="fi-FI" baseline="0" dirty="0" err="1" smtClean="0"/>
              <a:t>Improving</a:t>
            </a:r>
            <a:r>
              <a:rPr lang="fi-FI" baseline="0" dirty="0" smtClean="0"/>
              <a:t> </a:t>
            </a:r>
            <a:r>
              <a:rPr lang="fi-FI" baseline="0" dirty="0" err="1" smtClean="0"/>
              <a:t>those</a:t>
            </a:r>
            <a:r>
              <a:rPr lang="fi-FI" baseline="0" dirty="0" smtClean="0"/>
              <a:t> </a:t>
            </a:r>
            <a:r>
              <a:rPr lang="fi-FI" baseline="0" dirty="0" err="1" smtClean="0"/>
              <a:t>wholes</a:t>
            </a:r>
            <a:r>
              <a:rPr lang="fi-FI" baseline="0" dirty="0" smtClean="0"/>
              <a:t>. </a:t>
            </a:r>
          </a:p>
          <a:p>
            <a:r>
              <a:rPr lang="fi-FI" baseline="0" dirty="0" err="1" smtClean="0"/>
              <a:t>We</a:t>
            </a:r>
            <a:r>
              <a:rPr lang="fi-FI" baseline="0" dirty="0" smtClean="0"/>
              <a:t> </a:t>
            </a:r>
            <a:r>
              <a:rPr lang="fi-FI" baseline="0" dirty="0" err="1" smtClean="0"/>
              <a:t>Model</a:t>
            </a:r>
            <a:r>
              <a:rPr lang="fi-FI" baseline="0" dirty="0" smtClean="0"/>
              <a:t> and </a:t>
            </a:r>
            <a:r>
              <a:rPr lang="fi-FI" baseline="0" dirty="0" err="1" smtClean="0"/>
              <a:t>we</a:t>
            </a:r>
            <a:r>
              <a:rPr lang="fi-FI" baseline="0" dirty="0" smtClean="0"/>
              <a:t> </a:t>
            </a:r>
            <a:r>
              <a:rPr lang="fi-FI" baseline="0" dirty="0" err="1" smtClean="0"/>
              <a:t>Intervene</a:t>
            </a:r>
            <a:endParaRPr lang="fi-FI" baseline="0" dirty="0" smtClean="0"/>
          </a:p>
          <a:p>
            <a:r>
              <a:rPr lang="fi-FI" baseline="0" dirty="0" err="1" smtClean="0"/>
              <a:t>We</a:t>
            </a:r>
            <a:r>
              <a:rPr lang="fi-FI" baseline="0" dirty="0" smtClean="0"/>
              <a:t> Act</a:t>
            </a:r>
          </a:p>
          <a:p>
            <a:endParaRPr lang="fi-FI" baseline="0" dirty="0" smtClean="0"/>
          </a:p>
          <a:p>
            <a:r>
              <a:rPr lang="fi-FI" baseline="0" dirty="0" err="1" smtClean="0"/>
              <a:t>We’re</a:t>
            </a:r>
            <a:r>
              <a:rPr lang="fi-FI" baseline="0" dirty="0" smtClean="0"/>
              <a:t> </a:t>
            </a:r>
            <a:r>
              <a:rPr lang="fi-FI" baseline="0" dirty="0" err="1" smtClean="0"/>
              <a:t>inerested</a:t>
            </a:r>
            <a:r>
              <a:rPr lang="fi-FI" baseline="0" dirty="0" smtClean="0"/>
              <a:t> in </a:t>
            </a:r>
            <a:r>
              <a:rPr lang="fi-FI" baseline="0" dirty="0" err="1" smtClean="0"/>
              <a:t>what</a:t>
            </a:r>
            <a:r>
              <a:rPr lang="fi-FI" baseline="0" dirty="0" smtClean="0"/>
              <a:t> </a:t>
            </a:r>
            <a:r>
              <a:rPr lang="fi-FI" baseline="0" dirty="0" err="1" smtClean="0"/>
              <a:t>works</a:t>
            </a:r>
            <a:r>
              <a:rPr lang="fi-FI" baseline="0" dirty="0" smtClean="0"/>
              <a:t>, and </a:t>
            </a:r>
            <a:r>
              <a:rPr lang="fi-FI" baseline="0" dirty="0" err="1" smtClean="0"/>
              <a:t>your</a:t>
            </a:r>
            <a:r>
              <a:rPr lang="fi-FI" baseline="0" dirty="0" smtClean="0"/>
              <a:t> </a:t>
            </a:r>
            <a:r>
              <a:rPr lang="fi-FI" baseline="0" dirty="0" err="1" smtClean="0"/>
              <a:t>what-ever-it-is</a:t>
            </a:r>
            <a:r>
              <a:rPr lang="fi-FI" baseline="0" dirty="0" smtClean="0"/>
              <a:t> </a:t>
            </a:r>
            <a:r>
              <a:rPr lang="fi-FI" baseline="0" dirty="0" err="1" smtClean="0"/>
              <a:t>works</a:t>
            </a:r>
            <a:r>
              <a:rPr lang="fi-FI" baseline="0" dirty="0" smtClean="0"/>
              <a:t>. </a:t>
            </a:r>
            <a:r>
              <a:rPr lang="fi-FI" baseline="0" dirty="0" err="1" smtClean="0"/>
              <a:t>So</a:t>
            </a:r>
            <a:r>
              <a:rPr lang="fi-FI" baseline="0" dirty="0" smtClean="0"/>
              <a:t> </a:t>
            </a:r>
            <a:r>
              <a:rPr lang="fi-FI" baseline="0" dirty="0" err="1" smtClean="0"/>
              <a:t>instead</a:t>
            </a:r>
            <a:r>
              <a:rPr lang="fi-FI" baseline="0" dirty="0" smtClean="0"/>
              <a:t> of </a:t>
            </a:r>
            <a:r>
              <a:rPr lang="fi-FI" baseline="0" dirty="0" err="1" smtClean="0"/>
              <a:t>addressesing</a:t>
            </a:r>
            <a:r>
              <a:rPr lang="fi-FI" baseline="0" dirty="0" smtClean="0"/>
              <a:t> </a:t>
            </a:r>
            <a:r>
              <a:rPr lang="fi-FI" baseline="0" dirty="0" err="1" smtClean="0"/>
              <a:t>engineers</a:t>
            </a:r>
            <a:r>
              <a:rPr lang="fi-FI" baseline="0" dirty="0" smtClean="0"/>
              <a:t> in the </a:t>
            </a:r>
            <a:r>
              <a:rPr lang="fi-FI" baseline="0" dirty="0" err="1" smtClean="0"/>
              <a:t>worklife</a:t>
            </a:r>
            <a:r>
              <a:rPr lang="fi-FI" baseline="0" dirty="0" smtClean="0"/>
              <a:t> </a:t>
            </a:r>
            <a:r>
              <a:rPr lang="fi-FI" baseline="0" dirty="0" err="1" smtClean="0"/>
              <a:t>after</a:t>
            </a:r>
            <a:r>
              <a:rPr lang="fi-FI" baseline="0" dirty="0" smtClean="0"/>
              <a:t> </a:t>
            </a:r>
            <a:r>
              <a:rPr lang="fi-FI" baseline="0" dirty="0" err="1" smtClean="0"/>
              <a:t>they</a:t>
            </a:r>
            <a:r>
              <a:rPr lang="fi-FI" baseline="0" dirty="0" smtClean="0"/>
              <a:t> </a:t>
            </a:r>
            <a:r>
              <a:rPr lang="fi-FI" baseline="0" dirty="0" err="1" smtClean="0"/>
              <a:t>have</a:t>
            </a:r>
            <a:r>
              <a:rPr lang="fi-FI" baseline="0" dirty="0" smtClean="0"/>
              <a:t> </a:t>
            </a:r>
            <a:r>
              <a:rPr lang="fi-FI" baseline="0" dirty="0" err="1" smtClean="0"/>
              <a:t>become</a:t>
            </a:r>
            <a:r>
              <a:rPr lang="fi-FI" baseline="0" dirty="0" smtClean="0"/>
              <a:t> </a:t>
            </a:r>
            <a:r>
              <a:rPr lang="fi-FI" baseline="0" dirty="0" err="1" smtClean="0"/>
              <a:t>fixed</a:t>
            </a:r>
            <a:r>
              <a:rPr lang="fi-FI" baseline="0" dirty="0" smtClean="0"/>
              <a:t> in </a:t>
            </a:r>
            <a:r>
              <a:rPr lang="fi-FI" baseline="0" dirty="0" err="1" smtClean="0"/>
              <a:t>many</a:t>
            </a:r>
            <a:r>
              <a:rPr lang="fi-FI" baseline="0" dirty="0" smtClean="0"/>
              <a:t> of </a:t>
            </a:r>
            <a:r>
              <a:rPr lang="fi-FI" baseline="0" dirty="0" err="1" smtClean="0"/>
              <a:t>their</a:t>
            </a:r>
            <a:r>
              <a:rPr lang="fi-FI" baseline="0" dirty="0" smtClean="0"/>
              <a:t> </a:t>
            </a:r>
            <a:r>
              <a:rPr lang="fi-FI" baseline="0" dirty="0" err="1" smtClean="0"/>
              <a:t>ways</a:t>
            </a:r>
            <a:r>
              <a:rPr lang="fi-FI" baseline="0" dirty="0" smtClean="0"/>
              <a:t> of </a:t>
            </a:r>
            <a:r>
              <a:rPr lang="fi-FI" baseline="0" dirty="0" err="1" smtClean="0"/>
              <a:t>thinking</a:t>
            </a:r>
            <a:r>
              <a:rPr lang="fi-FI" baseline="0" dirty="0" smtClean="0"/>
              <a:t>, </a:t>
            </a:r>
            <a:r>
              <a:rPr lang="fi-FI" baseline="0" dirty="0" err="1" smtClean="0"/>
              <a:t>why</a:t>
            </a:r>
            <a:r>
              <a:rPr lang="fi-FI" baseline="0" dirty="0" smtClean="0"/>
              <a:t> </a:t>
            </a:r>
            <a:r>
              <a:rPr lang="fi-FI" baseline="0" dirty="0" err="1" smtClean="0"/>
              <a:t>not</a:t>
            </a:r>
            <a:r>
              <a:rPr lang="fi-FI" baseline="0" dirty="0" smtClean="0"/>
              <a:t> </a:t>
            </a:r>
            <a:r>
              <a:rPr lang="fi-FI" baseline="0" dirty="0" err="1" smtClean="0"/>
              <a:t>come</a:t>
            </a:r>
            <a:r>
              <a:rPr lang="fi-FI" baseline="0" dirty="0" smtClean="0"/>
              <a:t> to </a:t>
            </a:r>
            <a:r>
              <a:rPr lang="fi-FI" baseline="0" dirty="0" err="1" smtClean="0"/>
              <a:t>teach</a:t>
            </a:r>
            <a:r>
              <a:rPr lang="fi-FI" baseline="0" dirty="0" smtClean="0"/>
              <a:t> </a:t>
            </a:r>
            <a:r>
              <a:rPr lang="fi-FI" baseline="0" dirty="0" err="1" smtClean="0"/>
              <a:t>future</a:t>
            </a:r>
            <a:r>
              <a:rPr lang="fi-FI" baseline="0" dirty="0" smtClean="0"/>
              <a:t> </a:t>
            </a:r>
            <a:r>
              <a:rPr lang="fi-FI" baseline="0" dirty="0" err="1" smtClean="0"/>
              <a:t>engineers</a:t>
            </a:r>
            <a:r>
              <a:rPr lang="fi-FI" baseline="0" dirty="0" smtClean="0"/>
              <a:t> </a:t>
            </a:r>
            <a:r>
              <a:rPr lang="fi-FI" baseline="0" dirty="0" err="1" smtClean="0"/>
              <a:t>before</a:t>
            </a:r>
            <a:r>
              <a:rPr lang="fi-FI" baseline="0" dirty="0" smtClean="0"/>
              <a:t> </a:t>
            </a:r>
            <a:r>
              <a:rPr lang="fi-FI" baseline="0" dirty="0" err="1" smtClean="0"/>
              <a:t>their</a:t>
            </a:r>
            <a:r>
              <a:rPr lang="fi-FI" baseline="0" dirty="0" smtClean="0"/>
              <a:t> </a:t>
            </a:r>
            <a:r>
              <a:rPr lang="fi-FI" baseline="0" dirty="0" err="1" smtClean="0"/>
              <a:t>midns</a:t>
            </a:r>
            <a:r>
              <a:rPr lang="fi-FI" baseline="0" dirty="0" smtClean="0"/>
              <a:t> </a:t>
            </a:r>
            <a:r>
              <a:rPr lang="fi-FI" baseline="0" dirty="0" err="1" smtClean="0"/>
              <a:t>hets</a:t>
            </a:r>
            <a:r>
              <a:rPr lang="fi-FI" baseline="0" dirty="0" smtClean="0"/>
              <a:t> </a:t>
            </a:r>
            <a:r>
              <a:rPr lang="fi-FI" baseline="0" dirty="0" err="1" smtClean="0"/>
              <a:t>fixed</a:t>
            </a:r>
            <a:r>
              <a:rPr lang="fi-FI" baseline="0" dirty="0" smtClean="0"/>
              <a:t>.</a:t>
            </a:r>
            <a:endParaRPr lang="fi-FI" dirty="0"/>
          </a:p>
        </p:txBody>
      </p:sp>
      <p:sp>
        <p:nvSpPr>
          <p:cNvPr id="4" name="Slide Number Placeholder 3"/>
          <p:cNvSpPr>
            <a:spLocks noGrp="1"/>
          </p:cNvSpPr>
          <p:nvPr>
            <p:ph type="sldNum" sz="quarter" idx="10"/>
          </p:nvPr>
        </p:nvSpPr>
        <p:spPr/>
        <p:txBody>
          <a:bodyPr/>
          <a:lstStyle/>
          <a:p>
            <a:pPr>
              <a:defRPr/>
            </a:pPr>
            <a:fld id="{369C805E-34AD-7340-AF3E-991825087E5C}" type="slidenum">
              <a:rPr lang="fi-FI" smtClean="0"/>
              <a:pPr>
                <a:defRPr/>
              </a:pPr>
              <a:t>3</a:t>
            </a:fld>
            <a:endParaRPr lang="fi-FI"/>
          </a:p>
        </p:txBody>
      </p:sp>
    </p:spTree>
    <p:extLst>
      <p:ext uri="{BB962C8B-B14F-4D97-AF65-F5344CB8AC3E}">
        <p14:creationId xmlns:p14="http://schemas.microsoft.com/office/powerpoint/2010/main" val="237440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a:defRPr/>
            </a:pPr>
            <a:fld id="{369C805E-34AD-7340-AF3E-991825087E5C}" type="slidenum">
              <a:rPr lang="fi-FI" smtClean="0">
                <a:solidFill>
                  <a:prstClr val="black"/>
                </a:solidFill>
              </a:rPr>
              <a:pPr>
                <a:defRPr/>
              </a:pPr>
              <a:t>21</a:t>
            </a:fld>
            <a:endParaRPr lang="fi-FI">
              <a:solidFill>
                <a:prstClr val="black"/>
              </a:solidFill>
            </a:endParaRPr>
          </a:p>
        </p:txBody>
      </p:sp>
    </p:spTree>
    <p:extLst>
      <p:ext uri="{BB962C8B-B14F-4D97-AF65-F5344CB8AC3E}">
        <p14:creationId xmlns:p14="http://schemas.microsoft.com/office/powerpoint/2010/main" val="376230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osoitt.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EA5335E9-742E-064A-AD72-5B68CF33AAF2}"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1BCDBE5-E9D9-C840-8BDA-831536AFD76F}"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609600"/>
            <a:ext cx="1943100" cy="5486400"/>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9EC74C1-DFBC-0946-8214-281129CCB90D}"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a:p>
        </p:txBody>
      </p:sp>
      <p:sp>
        <p:nvSpPr>
          <p:cNvPr id="4" name="Date Placeholder 3"/>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307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9843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8494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259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0771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276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8063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868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E39C611-71B2-1749-9883-66D4AEB27E4F}" type="slidenum">
              <a:rPr lang="fi-FI"/>
              <a:pPr>
                <a:defRPr/>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177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421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6DD5984-FFAE-2D40-A2E5-A8380FE64899}" type="datetimeFigureOut">
              <a:rPr lang="en-US" smtClean="0">
                <a:solidFill>
                  <a:prstClr val="black">
                    <a:tint val="75000"/>
                  </a:prstClr>
                </a:solidFill>
                <a:latin typeface="Calibri"/>
              </a:rPr>
              <a:pPr/>
              <a:t>17.5.16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95E8087-A768-1F49-B5A2-A826386694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494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latin typeface="Calibri"/>
            </a:endParaRPr>
          </a:p>
        </p:txBody>
      </p:sp>
      <p:sp>
        <p:nvSpPr>
          <p:cNvPr id="6" name="Dian numeron paikkamerkki 5"/>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16909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latin typeface="Calibri"/>
            </a:endParaRPr>
          </a:p>
        </p:txBody>
      </p:sp>
      <p:sp>
        <p:nvSpPr>
          <p:cNvPr id="6" name="Dian numeron paikkamerkki 5"/>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847237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latin typeface="Calibri"/>
            </a:endParaRPr>
          </a:p>
        </p:txBody>
      </p:sp>
      <p:sp>
        <p:nvSpPr>
          <p:cNvPr id="6" name="Dian numeron paikkamerkki 5"/>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62228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latin typeface="Calibri"/>
            </a:endParaRPr>
          </a:p>
        </p:txBody>
      </p:sp>
      <p:sp>
        <p:nvSpPr>
          <p:cNvPr id="7" name="Dian numeron paikkamerkki 6"/>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069052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latin typeface="Calibri"/>
            </a:endParaRPr>
          </a:p>
        </p:txBody>
      </p:sp>
      <p:sp>
        <p:nvSpPr>
          <p:cNvPr id="9" name="Dian numeron paikkamerkki 8"/>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685730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latin typeface="Calibri"/>
            </a:endParaRPr>
          </a:p>
        </p:txBody>
      </p:sp>
      <p:sp>
        <p:nvSpPr>
          <p:cNvPr id="5" name="Dian numeron paikkamerkki 4"/>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980533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latin typeface="Calibri"/>
            </a:endParaRPr>
          </a:p>
        </p:txBody>
      </p:sp>
      <p:sp>
        <p:nvSpPr>
          <p:cNvPr id="4" name="Dian numeron paikkamerkki 3"/>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40500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osoittamalla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D20A7AB9-C49E-F240-A6F8-8F6A85E6BC74}" type="slidenum">
              <a:rPr lang="fi-FI"/>
              <a:pPr>
                <a:defRPr/>
              </a:pPr>
              <a:t>‹#›</a:t>
            </a:fld>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latin typeface="Calibri"/>
            </a:endParaRPr>
          </a:p>
        </p:txBody>
      </p:sp>
      <p:sp>
        <p:nvSpPr>
          <p:cNvPr id="7" name="Dian numeron paikkamerkki 6"/>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631062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latin typeface="Calibri"/>
            </a:endParaRPr>
          </a:p>
        </p:txBody>
      </p:sp>
      <p:sp>
        <p:nvSpPr>
          <p:cNvPr id="7" name="Dian numeron paikkamerkki 6"/>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4009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latin typeface="Calibri"/>
            </a:endParaRPr>
          </a:p>
        </p:txBody>
      </p:sp>
      <p:sp>
        <p:nvSpPr>
          <p:cNvPr id="6" name="Dian numeron paikkamerkki 5"/>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288664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BA8ABA-0CAE-0549-A1E4-35017DD97D66}" type="datetimeFigureOut">
              <a:rPr lang="fi-FI" smtClean="0">
                <a:solidFill>
                  <a:prstClr val="black">
                    <a:tint val="75000"/>
                  </a:prstClr>
                </a:solidFill>
                <a:latin typeface="Calibri"/>
              </a:rPr>
              <a:pPr/>
              <a:t>17.5.16</a:t>
            </a:fld>
            <a:endParaRPr lang="fi-FI">
              <a:solidFill>
                <a:prstClr val="black">
                  <a:tint val="75000"/>
                </a:prstClr>
              </a:solidFill>
              <a:latin typeface="Calibri"/>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latin typeface="Calibri"/>
            </a:endParaRPr>
          </a:p>
        </p:txBody>
      </p:sp>
      <p:sp>
        <p:nvSpPr>
          <p:cNvPr id="6" name="Dian numeron paikkamerkki 5"/>
          <p:cNvSpPr>
            <a:spLocks noGrp="1"/>
          </p:cNvSpPr>
          <p:nvPr>
            <p:ph type="sldNum" sz="quarter" idx="12"/>
          </p:nvPr>
        </p:nvSpPr>
        <p:spPr/>
        <p:txBody>
          <a:bodyPr/>
          <a:lstStyle/>
          <a:p>
            <a:fld id="{41BF0D03-CAB7-A843-B395-691099FE9B14}" type="slidenum">
              <a:rPr lang="fi-FI" smtClean="0">
                <a:solidFill>
                  <a:prstClr val="black">
                    <a:tint val="75000"/>
                  </a:prstClr>
                </a:solidFill>
                <a:latin typeface="Calibri"/>
              </a:rPr>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2634470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osoitt.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335E9-742E-064A-AD72-5B68CF33AAF2}"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886739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39C611-71B2-1749-9883-66D4AEB27E4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318553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osoittamalla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7AB9-C49E-F240-A6F8-8F6A85E6BC74}"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364602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A22953-739F-C741-8B35-A9852AC299CE}"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577726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34D5A0-C695-F741-9167-2FAB5E1DAE37}"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223276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001D0-377D-0042-A4B1-40D33BAC1DE9}"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13818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03A22953-739F-C741-8B35-A9852AC299CE}" type="slidenum">
              <a:rPr lang="fi-FI"/>
              <a:pPr>
                <a:defRPr/>
              </a:pPr>
              <a:t>‹#›</a:t>
            </a:fld>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8DFA9B-A5CB-1544-9789-512B02C4E48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11008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395ED-B6CD-4D49-B8DC-322674C8BF00}"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47792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B2D2B3-D983-1B4B-AEE0-389AF0A6E9B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641447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DBE5-E9D9-C840-8BDA-831536AFD76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74826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609600"/>
            <a:ext cx="1943100" cy="5486400"/>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C74C1-DFBC-0946-8214-281129CCB90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724038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685800" y="609600"/>
            <a:ext cx="7772400" cy="5486400"/>
          </a:xfrm>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5" name="Rectangle 6"/>
          <p:cNvSpPr>
            <a:spLocks noGrp="1" noChangeArrowheads="1"/>
          </p:cNvSpPr>
          <p:nvPr>
            <p:ph type="sldNum" sz="quarter" idx="12"/>
          </p:nvPr>
        </p:nvSpPr>
        <p:spPr>
          <a:ln/>
        </p:spPr>
        <p:txBody>
          <a:bodyPr/>
          <a:lstStyle>
            <a:lvl1pPr>
              <a:defRPr/>
            </a:lvl1pPr>
          </a:lstStyle>
          <a:p>
            <a:pPr>
              <a:defRPr/>
            </a:pPr>
            <a:fld id="{2BC52BED-C902-5B43-95AA-876322F864F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856546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osoitt.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335E9-742E-064A-AD72-5B68CF33AAF2}"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066517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39C611-71B2-1749-9883-66D4AEB27E4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576321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osoittamalla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7AB9-C49E-F240-A6F8-8F6A85E6BC74}"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092928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A22953-739F-C741-8B35-A9852AC299CE}"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9111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7834D5A0-C695-F741-9167-2FAB5E1DAE37}" type="slidenum">
              <a:rPr lang="fi-FI"/>
              <a:pPr>
                <a:defRPr/>
              </a:pPr>
              <a:t>‹#›</a:t>
            </a:fld>
            <a:endParaRPr lang="fi-F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34D5A0-C695-F741-9167-2FAB5E1DAE37}"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887582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001D0-377D-0042-A4B1-40D33BAC1DE9}"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372540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8DFA9B-A5CB-1544-9789-512B02C4E48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4170330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395ED-B6CD-4D49-B8DC-322674C8BF00}"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835626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B2D2B3-D983-1B4B-AEE0-389AF0A6E9B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508529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DBE5-E9D9-C840-8BDA-831536AFD76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678111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609600"/>
            <a:ext cx="1943100" cy="5486400"/>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C74C1-DFBC-0946-8214-281129CCB90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41865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osoitt.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osoitt.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335E9-742E-064A-AD72-5B68CF33AAF2}"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3548091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idx="1"/>
          </p:nvPr>
        </p:nvSpPr>
        <p:spPr/>
        <p:txBody>
          <a:body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39C611-71B2-1749-9883-66D4AEB27E4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479714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osoitt.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osoittamalla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0A7AB9-C49E-F240-A6F8-8F6A85E6BC74}"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45646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386001D0-377D-0042-A4B1-40D33BAC1DE9}" type="slidenum">
              <a:rPr lang="fi-FI"/>
              <a:pPr>
                <a:defRPr/>
              </a:pPr>
              <a:t>‹#›</a:t>
            </a:fld>
            <a:endParaRPr lang="fi-F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A22953-739F-C741-8B35-A9852AC299CE}"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054462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perustyylejä osoitt.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osoittamalla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34D5A0-C695-F741-9167-2FAB5E1DAE37}"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463934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6001D0-377D-0042-A4B1-40D33BAC1DE9}"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231232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8DFA9B-A5CB-1544-9789-512B02C4E48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4127683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C395ED-B6CD-4D49-B8DC-322674C8BF00}"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481088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B2D2B3-D983-1B4B-AEE0-389AF0A6E9B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442785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osoitt.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CDBE5-E9D9-C840-8BDA-831536AFD76F}"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75942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609600"/>
            <a:ext cx="1943100" cy="5486400"/>
          </a:xfrm>
        </p:spPr>
        <p:txBody>
          <a:bodyPr vert="eaVert"/>
          <a:lstStyle/>
          <a:p>
            <a:r>
              <a:rPr lang="fi-FI" smtClean="0"/>
              <a:t>Muokkaa perustyylejä osoitt.</a:t>
            </a:r>
            <a:endParaRPr lang="fi-FI"/>
          </a:p>
        </p:txBody>
      </p:sp>
      <p:sp>
        <p:nvSpPr>
          <p:cNvPr id="3" name="Pystysuoran tekstin paikkamerkki 2"/>
          <p:cNvSpPr>
            <a:spLocks noGrp="1"/>
          </p:cNvSpPr>
          <p:nvPr>
            <p:ph type="body" orient="vert" idx="1"/>
          </p:nvPr>
        </p:nvSpPr>
        <p:spPr>
          <a:xfrm>
            <a:off x="685800" y="609600"/>
            <a:ext cx="5676900" cy="5486400"/>
          </a:xfrm>
        </p:spPr>
        <p:txBody>
          <a:bodyPr vert="eaVert"/>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solidFill>
                <a:srgbClr val="000000"/>
              </a:solidFill>
              <a:latin typeface="Georgi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i-FI">
              <a:solidFill>
                <a:srgbClr val="000000"/>
              </a:solidFill>
              <a:latin typeface="Georgi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EC74C1-DFBC-0946-8214-281129CCB90D}"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31432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1C8DFA9B-A5CB-1544-9789-512B02C4E483}"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osoitt.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osoittamalla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AEC395ED-B6CD-4D49-B8DC-322674C8BF00}"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osoitt.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osoittamalla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FB2D2B3-D983-1B4B-AEE0-389AF0A6E9BD}"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6" charset="-128"/>
                <a:cs typeface="ＭＳ Ｐゴシック" pitchFamily="-106" charset="-128"/>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6" charset="-128"/>
                <a:cs typeface="ＭＳ Ｐゴシック" pitchFamily="-106" charset="-128"/>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6" charset="-128"/>
                <a:cs typeface="ＭＳ Ｐゴシック" pitchFamily="-106" charset="-128"/>
              </a:defRPr>
            </a:lvl1pPr>
          </a:lstStyle>
          <a:p>
            <a:pPr>
              <a:defRPr/>
            </a:pPr>
            <a:fld id="{DDE9EAC0-6C27-7445-BD37-466916AFB773}"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46DD5984-FFAE-2D40-A2E5-A8380FE64899}" type="datetimeFigureOut">
              <a:rPr lang="en-US" smtClean="0">
                <a:solidFill>
                  <a:prstClr val="black">
                    <a:tint val="75000"/>
                  </a:prstClr>
                </a:solidFill>
                <a:latin typeface="Calibri"/>
              </a:rPr>
              <a:pPr defTabSz="457200" eaLnBrk="1" fontAlgn="auto" hangingPunct="1">
                <a:spcBef>
                  <a:spcPts val="0"/>
                </a:spcBef>
                <a:spcAft>
                  <a:spcPts val="0"/>
                </a:spcAft>
              </a:pPr>
              <a:t>17.5.16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395E8087-A768-1F49-B5A2-A8263866949D}"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36528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perustyylejä naps.</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D2BA8ABA-0CAE-0549-A1E4-35017DD97D66}" type="datetimeFigureOut">
              <a:rPr lang="fi-FI" smtClean="0">
                <a:solidFill>
                  <a:prstClr val="black">
                    <a:tint val="75000"/>
                  </a:prstClr>
                </a:solidFill>
                <a:latin typeface="Calibri"/>
              </a:rPr>
              <a:pPr defTabSz="457200" eaLnBrk="1" fontAlgn="auto" hangingPunct="1">
                <a:spcBef>
                  <a:spcPts val="0"/>
                </a:spcBef>
                <a:spcAft>
                  <a:spcPts val="0"/>
                </a:spcAft>
              </a:pPr>
              <a:t>17.5.16</a:t>
            </a:fld>
            <a:endParaRPr lang="fi-FI">
              <a:solidFill>
                <a:prstClr val="black">
                  <a:tint val="75000"/>
                </a:prstClr>
              </a:solidFill>
              <a:latin typeface="Calibri"/>
            </a:endParaRP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fi-FI">
              <a:solidFill>
                <a:prstClr val="black">
                  <a:tint val="75000"/>
                </a:prstClr>
              </a:solidFill>
              <a:latin typeface="Calibri"/>
            </a:endParaRP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41BF0D03-CAB7-A843-B395-691099FE9B14}" type="slidenum">
              <a:rPr lang="fi-FI" smtClean="0">
                <a:solidFill>
                  <a:prstClr val="black">
                    <a:tint val="75000"/>
                  </a:prstClr>
                </a:solidFill>
                <a:latin typeface="Calibri"/>
              </a:rPr>
              <a:pPr defTabSz="457200" eaLnBrk="1" fontAlgn="auto" hangingPunct="1">
                <a:spcBef>
                  <a:spcPts val="0"/>
                </a:spcBef>
                <a:spcAft>
                  <a:spcPts val="0"/>
                </a:spcAft>
              </a:pPr>
              <a:t>‹#›</a:t>
            </a:fld>
            <a:endParaRPr lang="fi-FI">
              <a:solidFill>
                <a:prstClr val="black">
                  <a:tint val="75000"/>
                </a:prstClr>
              </a:solidFill>
              <a:latin typeface="Calibri"/>
            </a:endParaRPr>
          </a:p>
        </p:txBody>
      </p:sp>
    </p:spTree>
    <p:extLst>
      <p:ext uri="{BB962C8B-B14F-4D97-AF65-F5344CB8AC3E}">
        <p14:creationId xmlns:p14="http://schemas.microsoft.com/office/powerpoint/2010/main" val="3725610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6" charset="-128"/>
                <a:cs typeface="ＭＳ Ｐゴシック" pitchFamily="-106" charset="-128"/>
              </a:defRPr>
            </a:lvl1pPr>
          </a:lstStyle>
          <a:p>
            <a:pPr>
              <a:defRPr/>
            </a:pPr>
            <a:fld id="{DDE9EAC0-6C27-7445-BD37-466916AFB77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341235896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6" charset="-128"/>
                <a:cs typeface="ＭＳ Ｐゴシック" pitchFamily="-106" charset="-128"/>
              </a:defRPr>
            </a:lvl1pPr>
          </a:lstStyle>
          <a:p>
            <a:pPr>
              <a:defRPr/>
            </a:pPr>
            <a:fld id="{DDE9EAC0-6C27-7445-BD37-466916AFB77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31463683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6" charset="-128"/>
                <a:cs typeface="ＭＳ Ｐゴシック" pitchFamily="-106" charset="-128"/>
              </a:defRPr>
            </a:lvl1pPr>
          </a:lstStyle>
          <a:p>
            <a:pPr>
              <a:defRPr/>
            </a:pPr>
            <a:endParaRPr lang="fi-FI">
              <a:solidFill>
                <a:srgbClr val="000000"/>
              </a:solidFill>
              <a:latin typeface="Georgia"/>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6" charset="-128"/>
                <a:cs typeface="ＭＳ Ｐゴシック" pitchFamily="-106" charset="-128"/>
              </a:defRPr>
            </a:lvl1pPr>
          </a:lstStyle>
          <a:p>
            <a:pPr>
              <a:defRPr/>
            </a:pPr>
            <a:fld id="{DDE9EAC0-6C27-7445-BD37-466916AFB773}" type="slidenum">
              <a:rPr lang="fi-FI">
                <a:solidFill>
                  <a:srgbClr val="000000"/>
                </a:solidFill>
                <a:latin typeface="Georgia"/>
              </a:rPr>
              <a:pPr>
                <a:defRPr/>
              </a:pPr>
              <a:t>‹#›</a:t>
            </a:fld>
            <a:endParaRPr lang="fi-FI">
              <a:solidFill>
                <a:srgbClr val="000000"/>
              </a:solidFill>
              <a:latin typeface="Georgia"/>
            </a:endParaRPr>
          </a:p>
        </p:txBody>
      </p:sp>
    </p:spTree>
    <p:extLst>
      <p:ext uri="{BB962C8B-B14F-4D97-AF65-F5344CB8AC3E}">
        <p14:creationId xmlns:p14="http://schemas.microsoft.com/office/powerpoint/2010/main" val="171125466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Georgi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ctrTitle"/>
          </p:nvPr>
        </p:nvSpPr>
        <p:spPr>
          <a:xfrm>
            <a:off x="288032" y="533401"/>
            <a:ext cx="8532440" cy="1959495"/>
          </a:xfrm>
        </p:spPr>
        <p:txBody>
          <a:bodyPr/>
          <a:lstStyle/>
          <a:p>
            <a:r>
              <a:rPr lang="fi-FI" sz="4800" dirty="0" smtClean="0">
                <a:solidFill>
                  <a:srgbClr val="800000"/>
                </a:solidFill>
              </a:rPr>
              <a:t>Systems </a:t>
            </a:r>
            <a:r>
              <a:rPr lang="fi-FI" sz="4800" dirty="0" err="1" smtClean="0">
                <a:solidFill>
                  <a:srgbClr val="800000"/>
                </a:solidFill>
              </a:rPr>
              <a:t>Intelligence</a:t>
            </a:r>
            <a:endParaRPr lang="fi-FI" sz="4800" dirty="0" smtClean="0">
              <a:solidFill>
                <a:srgbClr val="800000"/>
              </a:solidFill>
            </a:endParaRPr>
          </a:p>
        </p:txBody>
      </p:sp>
      <p:sp>
        <p:nvSpPr>
          <p:cNvPr id="16387" name="Alaotsikko 2"/>
          <p:cNvSpPr>
            <a:spLocks noGrp="1"/>
          </p:cNvSpPr>
          <p:nvPr>
            <p:ph type="subTitle" idx="1"/>
          </p:nvPr>
        </p:nvSpPr>
        <p:spPr>
          <a:xfrm>
            <a:off x="1403648" y="2708920"/>
            <a:ext cx="6400800" cy="2713856"/>
          </a:xfrm>
        </p:spPr>
        <p:txBody>
          <a:bodyPr/>
          <a:lstStyle/>
          <a:p>
            <a:endParaRPr lang="fi-FI" sz="2800" dirty="0" smtClean="0"/>
          </a:p>
          <a:p>
            <a:r>
              <a:rPr lang="fi-FI" sz="2400" dirty="0" smtClean="0"/>
              <a:t>BOR Summer School</a:t>
            </a:r>
          </a:p>
          <a:p>
            <a:r>
              <a:rPr lang="fi-FI" sz="2400" dirty="0" smtClean="0"/>
              <a:t>Otaniemi 18.5.</a:t>
            </a:r>
            <a:r>
              <a:rPr lang="fi-FI" sz="2400" dirty="0" smtClean="0"/>
              <a:t>2016 </a:t>
            </a:r>
            <a:endParaRPr lang="fi-FI" sz="2400" dirty="0" smtClean="0"/>
          </a:p>
          <a:p>
            <a:r>
              <a:rPr lang="fi-FI" sz="2400" dirty="0" err="1" smtClean="0"/>
              <a:t>Philosopher</a:t>
            </a:r>
            <a:r>
              <a:rPr lang="fi-FI" sz="2400" dirty="0" smtClean="0"/>
              <a:t> Esa Saarinen </a:t>
            </a:r>
          </a:p>
          <a:p>
            <a:r>
              <a:rPr lang="fi-FI" sz="2400" dirty="0" smtClean="0"/>
              <a:t>Prof., Aalto </a:t>
            </a:r>
            <a:r>
              <a:rPr lang="fi-FI" sz="2400" dirty="0" err="1" smtClean="0"/>
              <a:t>University</a:t>
            </a:r>
            <a:endParaRPr lang="fi-FI" sz="2400" dirty="0" smtClean="0"/>
          </a:p>
          <a:p>
            <a:r>
              <a:rPr lang="fi-FI" sz="2400" dirty="0" err="1" smtClean="0"/>
              <a:t>Husband</a:t>
            </a:r>
            <a:r>
              <a:rPr lang="fi-FI" sz="2400" dirty="0" smtClean="0"/>
              <a:t> of Pipsa the </a:t>
            </a:r>
            <a:r>
              <a:rPr lang="fi-FI" sz="2400" dirty="0" smtClean="0"/>
              <a:t>Queen</a:t>
            </a:r>
            <a:endParaRPr lang="fi-FI" sz="2400" dirty="0" smtClean="0"/>
          </a:p>
          <a:p>
            <a:r>
              <a:rPr lang="fi-FI" sz="2400" dirty="0" err="1" smtClean="0"/>
              <a:t>Chief</a:t>
            </a:r>
            <a:r>
              <a:rPr lang="fi-FI" sz="2400" dirty="0" smtClean="0"/>
              <a:t> </a:t>
            </a:r>
            <a:r>
              <a:rPr lang="fi-FI" sz="2400" dirty="0" err="1" smtClean="0"/>
              <a:t>Elevation</a:t>
            </a:r>
            <a:r>
              <a:rPr lang="fi-FI" sz="2400" dirty="0" smtClean="0"/>
              <a:t> </a:t>
            </a:r>
            <a:r>
              <a:rPr lang="fi-FI" sz="2400" dirty="0" err="1" smtClean="0"/>
              <a:t>Officer</a:t>
            </a:r>
            <a:r>
              <a:rPr lang="fi-FI" sz="2400" dirty="0" smtClean="0"/>
              <a:t>, Muutostehdas Oy</a:t>
            </a:r>
          </a:p>
          <a:p>
            <a:r>
              <a:rPr lang="fi-FI" sz="2400" dirty="0" err="1" smtClean="0"/>
              <a:t>www.esasaarinen.com</a:t>
            </a:r>
            <a:endParaRPr lang="fi-FI" sz="2400" dirty="0" smtClean="0"/>
          </a:p>
        </p:txBody>
      </p:sp>
    </p:spTree>
    <p:extLst>
      <p:ext uri="{BB962C8B-B14F-4D97-AF65-F5344CB8AC3E}">
        <p14:creationId xmlns:p14="http://schemas.microsoft.com/office/powerpoint/2010/main" val="3925879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269867" y="923701"/>
            <a:ext cx="6445534" cy="3540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6" name="Suorakulmio 5"/>
          <p:cNvSpPr/>
          <p:nvPr/>
        </p:nvSpPr>
        <p:spPr>
          <a:xfrm>
            <a:off x="2123728" y="1231600"/>
            <a:ext cx="1743593" cy="11172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457200" eaLnBrk="1" fontAlgn="auto" hangingPunct="1">
              <a:spcBef>
                <a:spcPts val="0"/>
              </a:spcBef>
              <a:spcAft>
                <a:spcPts val="0"/>
              </a:spcAft>
            </a:pPr>
            <a:r>
              <a:rPr lang="fi-FI" sz="1600" dirty="0" err="1" smtClean="0">
                <a:solidFill>
                  <a:prstClr val="black"/>
                </a:solidFill>
                <a:latin typeface="Calibri"/>
              </a:rPr>
              <a:t>Competencies</a:t>
            </a:r>
            <a:endParaRPr lang="fi-FI" sz="1600" dirty="0" smtClean="0">
              <a:solidFill>
                <a:prstClr val="black"/>
              </a:solidFill>
              <a:latin typeface="Calibri"/>
            </a:endParaRPr>
          </a:p>
          <a:p>
            <a:pPr defTabSz="457200" eaLnBrk="1" fontAlgn="auto" hangingPunct="1">
              <a:spcBef>
                <a:spcPts val="0"/>
              </a:spcBef>
              <a:spcAft>
                <a:spcPts val="0"/>
              </a:spcAft>
            </a:pPr>
            <a:r>
              <a:rPr lang="fi-FI" sz="1600" dirty="0" err="1" smtClean="0">
                <a:solidFill>
                  <a:prstClr val="black"/>
                </a:solidFill>
                <a:latin typeface="Calibri"/>
              </a:rPr>
              <a:t>Obj’ve</a:t>
            </a:r>
            <a:r>
              <a:rPr lang="fi-FI" sz="1600" dirty="0" smtClean="0">
                <a:solidFill>
                  <a:prstClr val="black"/>
                </a:solidFill>
                <a:latin typeface="Calibri"/>
              </a:rPr>
              <a:t> R</a:t>
            </a:r>
            <a:r>
              <a:rPr lang="fi-FI" sz="1600" dirty="0" smtClean="0">
                <a:solidFill>
                  <a:prstClr val="black"/>
                </a:solidFill>
                <a:latin typeface="Calibri"/>
              </a:rPr>
              <a:t>esources</a:t>
            </a:r>
            <a:endParaRPr lang="fi-FI" sz="1600" dirty="0" smtClean="0">
              <a:solidFill>
                <a:prstClr val="black"/>
              </a:solidFill>
              <a:latin typeface="Calibri"/>
            </a:endParaRPr>
          </a:p>
          <a:p>
            <a:pPr defTabSz="457200" eaLnBrk="1" fontAlgn="auto" hangingPunct="1">
              <a:spcBef>
                <a:spcPts val="0"/>
              </a:spcBef>
              <a:spcAft>
                <a:spcPts val="0"/>
              </a:spcAft>
            </a:pPr>
            <a:r>
              <a:rPr lang="fi-FI" sz="1600" dirty="0" err="1" smtClean="0">
                <a:solidFill>
                  <a:prstClr val="black"/>
                </a:solidFill>
                <a:latin typeface="Calibri"/>
              </a:rPr>
              <a:t>Structures</a:t>
            </a:r>
            <a:endParaRPr lang="fi-FI" sz="1600" dirty="0" smtClean="0">
              <a:solidFill>
                <a:prstClr val="black"/>
              </a:solidFill>
              <a:latin typeface="Calibri"/>
            </a:endParaRPr>
          </a:p>
          <a:p>
            <a:pPr defTabSz="457200" eaLnBrk="1" fontAlgn="auto" hangingPunct="1">
              <a:spcBef>
                <a:spcPts val="0"/>
              </a:spcBef>
              <a:spcAft>
                <a:spcPts val="0"/>
              </a:spcAft>
            </a:pPr>
            <a:r>
              <a:rPr lang="fi-FI" sz="1600" dirty="0" smtClean="0">
                <a:solidFill>
                  <a:prstClr val="black"/>
                </a:solidFill>
                <a:latin typeface="Calibri"/>
              </a:rPr>
              <a:t>Knowledge</a:t>
            </a:r>
            <a:endParaRPr lang="fi-FI" sz="1600" dirty="0">
              <a:solidFill>
                <a:prstClr val="black"/>
              </a:solidFill>
              <a:latin typeface="Calibri"/>
            </a:endParaRPr>
          </a:p>
        </p:txBody>
      </p:sp>
      <p:sp>
        <p:nvSpPr>
          <p:cNvPr id="7" name="Suorakulmio 6"/>
          <p:cNvSpPr/>
          <p:nvPr/>
        </p:nvSpPr>
        <p:spPr>
          <a:xfrm>
            <a:off x="5174144" y="1231600"/>
            <a:ext cx="1423790" cy="10584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8" name="Suorakulmio 7"/>
          <p:cNvSpPr/>
          <p:nvPr/>
        </p:nvSpPr>
        <p:spPr>
          <a:xfrm>
            <a:off x="2123728" y="3068961"/>
            <a:ext cx="1743593" cy="1062348"/>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s</a:t>
            </a:r>
            <a:endParaRPr lang="fi-FI" sz="1800" dirty="0">
              <a:solidFill>
                <a:prstClr val="white"/>
              </a:solidFill>
              <a:latin typeface="Calibri"/>
            </a:endParaRPr>
          </a:p>
        </p:txBody>
      </p:sp>
      <p:sp>
        <p:nvSpPr>
          <p:cNvPr id="9" name="Suorakulmio 8"/>
          <p:cNvSpPr/>
          <p:nvPr/>
        </p:nvSpPr>
        <p:spPr>
          <a:xfrm>
            <a:off x="5174144" y="3097559"/>
            <a:ext cx="1423790" cy="1058407"/>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How</a:t>
            </a:r>
            <a:endParaRPr lang="fi-FI" sz="1800" dirty="0">
              <a:solidFill>
                <a:prstClr val="white"/>
              </a:solidFill>
              <a:latin typeface="Calibri"/>
            </a:endParaRPr>
          </a:p>
        </p:txBody>
      </p:sp>
      <p:sp>
        <p:nvSpPr>
          <p:cNvPr id="10" name="Nuoli oikealle 9"/>
          <p:cNvSpPr/>
          <p:nvPr/>
        </p:nvSpPr>
        <p:spPr>
          <a:xfrm>
            <a:off x="591825" y="1577988"/>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1" name="Nuoli oikealle 10"/>
          <p:cNvSpPr/>
          <p:nvPr/>
        </p:nvSpPr>
        <p:spPr>
          <a:xfrm>
            <a:off x="4078967" y="1577988"/>
            <a:ext cx="885058" cy="384876"/>
          </a:xfrm>
          <a:prstGeom prst="right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3" name="Nuoli oikealle 12"/>
          <p:cNvSpPr/>
          <p:nvPr/>
        </p:nvSpPr>
        <p:spPr>
          <a:xfrm>
            <a:off x="4078967" y="3345366"/>
            <a:ext cx="885058"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5" name="Nuoli oikealle 14"/>
          <p:cNvSpPr/>
          <p:nvPr/>
        </p:nvSpPr>
        <p:spPr>
          <a:xfrm rot="16200000">
            <a:off x="5550822" y="2476687"/>
            <a:ext cx="708920"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2" name="TextBox 1"/>
          <p:cNvSpPr txBox="1"/>
          <p:nvPr/>
        </p:nvSpPr>
        <p:spPr>
          <a:xfrm>
            <a:off x="5292080" y="1527175"/>
            <a:ext cx="1210938" cy="461665"/>
          </a:xfrm>
          <a:prstGeom prst="rect">
            <a:avLst/>
          </a:prstGeom>
          <a:noFill/>
        </p:spPr>
        <p:txBody>
          <a:bodyPr wrap="none" rtlCol="0">
            <a:spAutoFit/>
          </a:bodyPr>
          <a:lstStyle/>
          <a:p>
            <a:r>
              <a:rPr lang="fi-FI" dirty="0" err="1" smtClean="0"/>
              <a:t>Results</a:t>
            </a:r>
            <a:endParaRPr lang="fi-FI" dirty="0"/>
          </a:p>
        </p:txBody>
      </p:sp>
      <p:sp>
        <p:nvSpPr>
          <p:cNvPr id="3" name="TextBox 2"/>
          <p:cNvSpPr txBox="1"/>
          <p:nvPr/>
        </p:nvSpPr>
        <p:spPr>
          <a:xfrm>
            <a:off x="2123728" y="3050957"/>
            <a:ext cx="2664296" cy="923330"/>
          </a:xfrm>
          <a:prstGeom prst="rect">
            <a:avLst/>
          </a:prstGeom>
          <a:noFill/>
        </p:spPr>
        <p:txBody>
          <a:bodyPr wrap="square" rtlCol="0">
            <a:spAutoFit/>
          </a:bodyPr>
          <a:lstStyle/>
          <a:p>
            <a:r>
              <a:rPr lang="fi-FI" sz="1800" dirty="0" err="1" smtClean="0">
                <a:latin typeface="Calibri"/>
                <a:cs typeface="Calibri"/>
              </a:rPr>
              <a:t>Expectations</a:t>
            </a:r>
            <a:endParaRPr lang="fi-FI" sz="1800" dirty="0" smtClean="0">
              <a:latin typeface="Calibri"/>
              <a:cs typeface="Calibri"/>
            </a:endParaRPr>
          </a:p>
          <a:p>
            <a:r>
              <a:rPr lang="fi-FI" sz="1800" dirty="0" err="1" smtClean="0">
                <a:latin typeface="Calibri"/>
                <a:cs typeface="Calibri"/>
              </a:rPr>
              <a:t>Beliefs</a:t>
            </a:r>
            <a:r>
              <a:rPr lang="fi-FI" sz="1800" dirty="0" smtClean="0">
                <a:latin typeface="Calibri"/>
                <a:cs typeface="Calibri"/>
              </a:rPr>
              <a:t>, </a:t>
            </a:r>
            <a:r>
              <a:rPr lang="fi-FI" sz="1800" dirty="0" err="1" smtClean="0">
                <a:latin typeface="Calibri"/>
                <a:cs typeface="Calibri"/>
              </a:rPr>
              <a:t>Motives</a:t>
            </a:r>
            <a:endParaRPr lang="fi-FI" sz="1800" dirty="0" smtClean="0">
              <a:latin typeface="Calibri"/>
              <a:cs typeface="Calibri"/>
            </a:endParaRPr>
          </a:p>
          <a:p>
            <a:r>
              <a:rPr lang="fi-FI" sz="1800" dirty="0" smtClean="0">
                <a:latin typeface="Calibri"/>
                <a:cs typeface="Calibri"/>
              </a:rPr>
              <a:t>”</a:t>
            </a:r>
            <a:r>
              <a:rPr lang="fi-FI" sz="1800" dirty="0" err="1" smtClean="0">
                <a:latin typeface="Calibri"/>
                <a:cs typeface="Calibri"/>
              </a:rPr>
              <a:t>Deeper</a:t>
            </a:r>
            <a:r>
              <a:rPr lang="fi-FI" sz="1800" dirty="0" smtClean="0">
                <a:latin typeface="Calibri"/>
                <a:cs typeface="Calibri"/>
              </a:rPr>
              <a:t> </a:t>
            </a:r>
            <a:r>
              <a:rPr lang="fi-FI" sz="1800" dirty="0" err="1" smtClean="0">
                <a:latin typeface="Calibri"/>
                <a:cs typeface="Calibri"/>
              </a:rPr>
              <a:t>Thoughts</a:t>
            </a:r>
            <a:r>
              <a:rPr lang="fi-FI" sz="1800" dirty="0" smtClean="0">
                <a:latin typeface="Calibri"/>
                <a:cs typeface="Calibri"/>
              </a:rPr>
              <a:t>”</a:t>
            </a:r>
            <a:endParaRPr lang="fi-FI" sz="1800" dirty="0">
              <a:latin typeface="Calibri"/>
              <a:cs typeface="Calibri"/>
            </a:endParaRPr>
          </a:p>
        </p:txBody>
      </p:sp>
      <p:sp>
        <p:nvSpPr>
          <p:cNvPr id="5" name="TextBox 4"/>
          <p:cNvSpPr txBox="1"/>
          <p:nvPr/>
        </p:nvSpPr>
        <p:spPr>
          <a:xfrm>
            <a:off x="5004048" y="3212976"/>
            <a:ext cx="2977761" cy="646331"/>
          </a:xfrm>
          <a:prstGeom prst="rect">
            <a:avLst/>
          </a:prstGeom>
          <a:noFill/>
        </p:spPr>
        <p:txBody>
          <a:bodyPr wrap="none" rtlCol="0">
            <a:spAutoFit/>
          </a:bodyPr>
          <a:lstStyle/>
          <a:p>
            <a:r>
              <a:rPr lang="fi-FI" sz="1800" dirty="0" smtClean="0"/>
              <a:t>How </a:t>
            </a:r>
            <a:r>
              <a:rPr lang="fi-FI" sz="1800" dirty="0" err="1" smtClean="0"/>
              <a:t>tasks</a:t>
            </a:r>
            <a:r>
              <a:rPr lang="fi-FI" sz="1800" dirty="0" smtClean="0"/>
              <a:t> </a:t>
            </a:r>
            <a:r>
              <a:rPr lang="fi-FI" sz="1800" dirty="0" err="1" smtClean="0"/>
              <a:t>are</a:t>
            </a:r>
            <a:r>
              <a:rPr lang="fi-FI" sz="1800" dirty="0" smtClean="0"/>
              <a:t> </a:t>
            </a:r>
            <a:r>
              <a:rPr lang="fi-FI" sz="1800" dirty="0" err="1" smtClean="0"/>
              <a:t>perceived</a:t>
            </a:r>
            <a:endParaRPr lang="fi-FI" sz="1800" dirty="0" smtClean="0"/>
          </a:p>
          <a:p>
            <a:r>
              <a:rPr lang="fi-FI" sz="1800" dirty="0" smtClean="0"/>
              <a:t>How </a:t>
            </a:r>
            <a:r>
              <a:rPr lang="fi-FI" sz="1800" dirty="0" err="1" smtClean="0"/>
              <a:t>other</a:t>
            </a:r>
            <a:r>
              <a:rPr lang="fi-FI" sz="1800" dirty="0" smtClean="0"/>
              <a:t> </a:t>
            </a:r>
            <a:r>
              <a:rPr lang="fi-FI" sz="1800" dirty="0" err="1" smtClean="0"/>
              <a:t>people</a:t>
            </a:r>
            <a:r>
              <a:rPr lang="fi-FI" sz="1800" dirty="0" smtClean="0"/>
              <a:t> </a:t>
            </a:r>
            <a:r>
              <a:rPr lang="fi-FI" sz="1800" dirty="0" err="1" smtClean="0"/>
              <a:t>are</a:t>
            </a:r>
            <a:r>
              <a:rPr lang="fi-FI" sz="1800" dirty="0" smtClean="0"/>
              <a:t> </a:t>
            </a:r>
            <a:r>
              <a:rPr lang="fi-FI" sz="1800" dirty="0" err="1" smtClean="0"/>
              <a:t>per’d</a:t>
            </a:r>
            <a:endParaRPr lang="fi-FI" sz="1800" dirty="0"/>
          </a:p>
        </p:txBody>
      </p:sp>
      <p:sp>
        <p:nvSpPr>
          <p:cNvPr id="16" name="Nuoli oikealle 9"/>
          <p:cNvSpPr/>
          <p:nvPr/>
        </p:nvSpPr>
        <p:spPr>
          <a:xfrm>
            <a:off x="591825" y="3298605"/>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7" name="Nuoli oikealle 11"/>
          <p:cNvSpPr/>
          <p:nvPr/>
        </p:nvSpPr>
        <p:spPr>
          <a:xfrm>
            <a:off x="6842973" y="2105209"/>
            <a:ext cx="1874115" cy="1035759"/>
          </a:xfrm>
          <a:prstGeom prst="rightArrow">
            <a:avLst/>
          </a:prstGeom>
          <a:solidFill>
            <a:srgbClr val="C0504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2" name="TextBox 11"/>
          <p:cNvSpPr txBox="1"/>
          <p:nvPr/>
        </p:nvSpPr>
        <p:spPr>
          <a:xfrm>
            <a:off x="683568" y="5229200"/>
            <a:ext cx="7920880" cy="830997"/>
          </a:xfrm>
          <a:prstGeom prst="rect">
            <a:avLst/>
          </a:prstGeom>
          <a:noFill/>
        </p:spPr>
        <p:txBody>
          <a:bodyPr wrap="square" rtlCol="0">
            <a:spAutoFit/>
          </a:bodyPr>
          <a:lstStyle/>
          <a:p>
            <a:r>
              <a:rPr lang="fi-FI" dirty="0" err="1" smtClean="0">
                <a:latin typeface="Georgia"/>
                <a:cs typeface="Georgia"/>
              </a:rPr>
              <a:t>Tolstoy’s</a:t>
            </a:r>
            <a:r>
              <a:rPr lang="fi-FI" dirty="0" smtClean="0">
                <a:latin typeface="Georgia"/>
                <a:cs typeface="Georgia"/>
              </a:rPr>
              <a:t> ”</a:t>
            </a:r>
            <a:r>
              <a:rPr lang="fi-FI" dirty="0" err="1" smtClean="0">
                <a:latin typeface="Georgia"/>
                <a:cs typeface="Georgia"/>
              </a:rPr>
              <a:t>Factor</a:t>
            </a:r>
            <a:r>
              <a:rPr lang="fi-FI" dirty="0" smtClean="0">
                <a:latin typeface="Georgia"/>
                <a:cs typeface="Georgia"/>
              </a:rPr>
              <a:t> X”, </a:t>
            </a:r>
            <a:r>
              <a:rPr lang="fi-FI" dirty="0" err="1" smtClean="0">
                <a:latin typeface="Georgia"/>
                <a:cs typeface="Georgia"/>
              </a:rPr>
              <a:t>Finns</a:t>
            </a:r>
            <a:r>
              <a:rPr lang="fi-FI" dirty="0" smtClean="0">
                <a:latin typeface="Georgia"/>
                <a:cs typeface="Georgia"/>
              </a:rPr>
              <a:t> in WW-2, Nokia 1992-2004, Timo Joensuu in 1999 &amp; </a:t>
            </a:r>
            <a:r>
              <a:rPr lang="fi-FI" dirty="0" err="1" smtClean="0">
                <a:latin typeface="Georgia"/>
                <a:cs typeface="Georgia"/>
              </a:rPr>
              <a:t>Docrates</a:t>
            </a:r>
            <a:r>
              <a:rPr lang="fi-FI" dirty="0" smtClean="0">
                <a:latin typeface="Georgia"/>
                <a:cs typeface="Georgia"/>
              </a:rPr>
              <a:t> </a:t>
            </a:r>
            <a:r>
              <a:rPr lang="fi-FI" dirty="0" err="1" smtClean="0">
                <a:latin typeface="Georgia"/>
                <a:cs typeface="Georgia"/>
              </a:rPr>
              <a:t>Cancer</a:t>
            </a:r>
            <a:r>
              <a:rPr lang="fi-FI" dirty="0" smtClean="0">
                <a:latin typeface="Georgia"/>
                <a:cs typeface="Georgia"/>
              </a:rPr>
              <a:t> </a:t>
            </a:r>
            <a:r>
              <a:rPr lang="fi-FI" dirty="0" err="1" smtClean="0">
                <a:latin typeface="Georgia"/>
                <a:cs typeface="Georgia"/>
              </a:rPr>
              <a:t>Clinic</a:t>
            </a:r>
            <a:endParaRPr lang="fi-FI" dirty="0">
              <a:latin typeface="Georgia"/>
              <a:cs typeface="Georgia"/>
            </a:endParaRPr>
          </a:p>
        </p:txBody>
      </p:sp>
    </p:spTree>
    <p:extLst>
      <p:ext uri="{BB962C8B-B14F-4D97-AF65-F5344CB8AC3E}">
        <p14:creationId xmlns:p14="http://schemas.microsoft.com/office/powerpoint/2010/main" val="1316245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sz="3200" dirty="0"/>
              <a:t>By Systems </a:t>
            </a:r>
            <a:r>
              <a:rPr lang="fi-FI" sz="3200" dirty="0" err="1"/>
              <a:t>Intelligence</a:t>
            </a:r>
            <a:r>
              <a:rPr lang="fi-FI" sz="3200" dirty="0"/>
              <a:t> </a:t>
            </a:r>
            <a:r>
              <a:rPr lang="fi-FI" sz="3200" dirty="0" err="1"/>
              <a:t>we</a:t>
            </a:r>
            <a:r>
              <a:rPr lang="fi-FI" sz="3200" dirty="0"/>
              <a:t> </a:t>
            </a:r>
            <a:r>
              <a:rPr lang="fi-FI" sz="3200" dirty="0" err="1"/>
              <a:t>mean</a:t>
            </a:r>
            <a:r>
              <a:rPr lang="fi-FI" sz="3200" dirty="0"/>
              <a:t> </a:t>
            </a:r>
            <a:r>
              <a:rPr lang="fi-FI" sz="3200" dirty="0" err="1"/>
              <a:t>intelligent</a:t>
            </a:r>
            <a:r>
              <a:rPr lang="fi-FI" sz="3200" dirty="0"/>
              <a:t> </a:t>
            </a:r>
            <a:r>
              <a:rPr lang="fi-FI" sz="3200" dirty="0" err="1"/>
              <a:t>behaviour</a:t>
            </a:r>
            <a:r>
              <a:rPr lang="fi-FI" sz="3200" dirty="0"/>
              <a:t> in the </a:t>
            </a:r>
            <a:r>
              <a:rPr lang="fi-FI" sz="3200" dirty="0" err="1"/>
              <a:t>context</a:t>
            </a:r>
            <a:r>
              <a:rPr lang="fi-FI" sz="3200" dirty="0"/>
              <a:t> of </a:t>
            </a:r>
            <a:r>
              <a:rPr lang="fi-FI" sz="3200" dirty="0" err="1"/>
              <a:t>complex</a:t>
            </a:r>
            <a:r>
              <a:rPr lang="fi-FI" sz="3200" dirty="0"/>
              <a:t> </a:t>
            </a:r>
            <a:r>
              <a:rPr lang="fi-FI" sz="3200" dirty="0" err="1"/>
              <a:t>systems</a:t>
            </a:r>
            <a:r>
              <a:rPr lang="fi-FI" sz="3200" dirty="0"/>
              <a:t> </a:t>
            </a:r>
            <a:r>
              <a:rPr lang="fi-FI" sz="3200" dirty="0" err="1"/>
              <a:t>involving</a:t>
            </a:r>
            <a:r>
              <a:rPr lang="fi-FI" sz="3200" dirty="0"/>
              <a:t> </a:t>
            </a:r>
            <a:r>
              <a:rPr lang="fi-FI" sz="3200" dirty="0" err="1"/>
              <a:t>interaction</a:t>
            </a:r>
            <a:r>
              <a:rPr lang="fi-FI" sz="3200" dirty="0"/>
              <a:t> and </a:t>
            </a:r>
            <a:r>
              <a:rPr lang="fi-FI" sz="3200" dirty="0" smtClean="0"/>
              <a:t>feedback. </a:t>
            </a:r>
            <a:r>
              <a:rPr lang="fi-FI" sz="3200" dirty="0" err="1"/>
              <a:t>She</a:t>
            </a:r>
            <a:r>
              <a:rPr lang="fi-FI" sz="3200" dirty="0"/>
              <a:t> </a:t>
            </a:r>
            <a:r>
              <a:rPr lang="fi-FI" sz="3200" dirty="0" err="1"/>
              <a:t>perceives</a:t>
            </a:r>
            <a:r>
              <a:rPr lang="fi-FI" sz="3200" dirty="0"/>
              <a:t> </a:t>
            </a:r>
            <a:r>
              <a:rPr lang="fi-FI" sz="3200" dirty="0" err="1"/>
              <a:t>herself</a:t>
            </a:r>
            <a:r>
              <a:rPr lang="fi-FI" sz="3200" dirty="0"/>
              <a:t> as </a:t>
            </a:r>
            <a:r>
              <a:rPr lang="fi-FI" sz="3200" dirty="0" err="1"/>
              <a:t>part</a:t>
            </a:r>
            <a:r>
              <a:rPr lang="fi-FI" sz="3200" dirty="0"/>
              <a:t> of the </a:t>
            </a:r>
            <a:r>
              <a:rPr lang="fi-FI" sz="3200" dirty="0" err="1"/>
              <a:t>whole</a:t>
            </a:r>
            <a:r>
              <a:rPr lang="fi-FI" sz="3200" dirty="0"/>
              <a:t>, the </a:t>
            </a:r>
            <a:r>
              <a:rPr lang="fi-FI" sz="3200" dirty="0" err="1"/>
              <a:t>influence</a:t>
            </a:r>
            <a:r>
              <a:rPr lang="fi-FI" sz="3200" dirty="0"/>
              <a:t> of the </a:t>
            </a:r>
            <a:r>
              <a:rPr lang="fi-FI" sz="3200" dirty="0" err="1"/>
              <a:t>whole</a:t>
            </a:r>
            <a:r>
              <a:rPr lang="fi-FI" sz="3200" dirty="0"/>
              <a:t> </a:t>
            </a:r>
            <a:r>
              <a:rPr lang="fi-FI" sz="3200" dirty="0" err="1"/>
              <a:t>upon</a:t>
            </a:r>
            <a:r>
              <a:rPr lang="fi-FI" sz="3200" dirty="0"/>
              <a:t> </a:t>
            </a:r>
            <a:r>
              <a:rPr lang="fi-FI" sz="3200" dirty="0" err="1"/>
              <a:t>herself</a:t>
            </a:r>
            <a:r>
              <a:rPr lang="fi-FI" sz="3200" dirty="0"/>
              <a:t> as </a:t>
            </a:r>
            <a:r>
              <a:rPr lang="fi-FI" sz="3200" dirty="0" err="1"/>
              <a:t>well</a:t>
            </a:r>
            <a:r>
              <a:rPr lang="fi-FI" sz="3200" dirty="0"/>
              <a:t> as </a:t>
            </a:r>
            <a:r>
              <a:rPr lang="fi-FI" sz="3200" dirty="0" err="1"/>
              <a:t>her</a:t>
            </a:r>
            <a:r>
              <a:rPr lang="fi-FI" sz="3200" dirty="0"/>
              <a:t> </a:t>
            </a:r>
            <a:r>
              <a:rPr lang="fi-FI" sz="3200" dirty="0" err="1"/>
              <a:t>own</a:t>
            </a:r>
            <a:r>
              <a:rPr lang="fi-FI" sz="3200" dirty="0"/>
              <a:t> </a:t>
            </a:r>
            <a:r>
              <a:rPr lang="fi-FI" sz="3200" dirty="0" err="1"/>
              <a:t>influence</a:t>
            </a:r>
            <a:r>
              <a:rPr lang="fi-FI" sz="3200" dirty="0"/>
              <a:t> </a:t>
            </a:r>
            <a:r>
              <a:rPr lang="fi-FI" sz="3200" dirty="0" err="1"/>
              <a:t>upon</a:t>
            </a:r>
            <a:r>
              <a:rPr lang="fi-FI" sz="3200" dirty="0"/>
              <a:t> the </a:t>
            </a:r>
            <a:r>
              <a:rPr lang="fi-FI" sz="3200" dirty="0" err="1"/>
              <a:t>whole</a:t>
            </a:r>
            <a:r>
              <a:rPr lang="fi-FI" sz="3200" dirty="0"/>
              <a:t>. </a:t>
            </a:r>
            <a:r>
              <a:rPr lang="fi-FI" sz="3200" dirty="0" err="1"/>
              <a:t>Observing</a:t>
            </a:r>
            <a:r>
              <a:rPr lang="fi-FI" sz="3200" dirty="0"/>
              <a:t> </a:t>
            </a:r>
            <a:r>
              <a:rPr lang="fi-FI" sz="3200" dirty="0" err="1"/>
              <a:t>her</a:t>
            </a:r>
            <a:r>
              <a:rPr lang="fi-FI" sz="3200" dirty="0"/>
              <a:t> </a:t>
            </a:r>
            <a:r>
              <a:rPr lang="fi-FI" sz="3200" dirty="0" err="1"/>
              <a:t>own</a:t>
            </a:r>
            <a:r>
              <a:rPr lang="fi-FI" sz="3200" dirty="0"/>
              <a:t> </a:t>
            </a:r>
            <a:r>
              <a:rPr lang="fi-FI" sz="3200" dirty="0" err="1"/>
              <a:t>interdependency</a:t>
            </a:r>
            <a:r>
              <a:rPr lang="fi-FI" sz="3200" dirty="0"/>
              <a:t> with the </a:t>
            </a:r>
            <a:r>
              <a:rPr lang="fi-FI" sz="3200" dirty="0" err="1"/>
              <a:t>feedback-intensive</a:t>
            </a:r>
            <a:r>
              <a:rPr lang="fi-FI" sz="3200" dirty="0"/>
              <a:t> </a:t>
            </a:r>
            <a:r>
              <a:rPr lang="fi-FI" sz="3200" dirty="0" err="1"/>
              <a:t>environment</a:t>
            </a:r>
            <a:r>
              <a:rPr lang="fi-FI" sz="3200" dirty="0"/>
              <a:t>, </a:t>
            </a:r>
            <a:r>
              <a:rPr lang="fi-FI" sz="3200" dirty="0" err="1"/>
              <a:t>she</a:t>
            </a:r>
            <a:r>
              <a:rPr lang="fi-FI" sz="3200" dirty="0"/>
              <a:t> is </a:t>
            </a:r>
            <a:r>
              <a:rPr lang="fi-FI" sz="3200" dirty="0" err="1"/>
              <a:t>able</a:t>
            </a:r>
            <a:r>
              <a:rPr lang="fi-FI" sz="3200" dirty="0"/>
              <a:t> to act </a:t>
            </a:r>
            <a:r>
              <a:rPr lang="fi-FI" sz="3200" dirty="0" err="1"/>
              <a:t>intelligently</a:t>
            </a:r>
            <a:r>
              <a:rPr lang="fi-FI" sz="3200" dirty="0" smtClean="0"/>
              <a:t>.</a:t>
            </a:r>
            <a:br>
              <a:rPr lang="fi-FI" sz="3200" dirty="0" smtClean="0"/>
            </a:br>
            <a:r>
              <a:rPr lang="fi-FI" sz="3200" dirty="0" smtClean="0"/>
              <a:t>(Hämäläinen and Saarinen 2004)</a:t>
            </a:r>
            <a:endParaRPr lang="fi-FI" sz="3200" dirty="0"/>
          </a:p>
        </p:txBody>
      </p:sp>
      <p:sp>
        <p:nvSpPr>
          <p:cNvPr id="5" name="Subtitle 4"/>
          <p:cNvSpPr>
            <a:spLocks noGrp="1"/>
          </p:cNvSpPr>
          <p:nvPr>
            <p:ph type="subTitle" idx="1"/>
          </p:nvPr>
        </p:nvSpPr>
        <p:spPr>
          <a:xfrm>
            <a:off x="1331640" y="5805264"/>
            <a:ext cx="6400800" cy="1752600"/>
          </a:xfrm>
        </p:spPr>
        <p:txBody>
          <a:bodyPr/>
          <a:lstStyle/>
          <a:p>
            <a:endParaRPr lang="fi-FI" dirty="0"/>
          </a:p>
        </p:txBody>
      </p:sp>
    </p:spTree>
    <p:extLst>
      <p:ext uri="{BB962C8B-B14F-4D97-AF65-F5344CB8AC3E}">
        <p14:creationId xmlns:p14="http://schemas.microsoft.com/office/powerpoint/2010/main" val="28602086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55630" cy="1143000"/>
          </a:xfrm>
        </p:spPr>
        <p:txBody>
          <a:bodyPr>
            <a:normAutofit fontScale="90000"/>
          </a:bodyPr>
          <a:lstStyle/>
          <a:p>
            <a:r>
              <a:rPr lang="en-US" dirty="0" smtClean="0">
                <a:solidFill>
                  <a:srgbClr val="800000"/>
                </a:solidFill>
              </a:rPr>
              <a:t>Systems Intelligence Inventory </a:t>
            </a:r>
            <a:r>
              <a:rPr lang="en-US" sz="2000" dirty="0" smtClean="0">
                <a:solidFill>
                  <a:srgbClr val="800000"/>
                </a:solidFill>
              </a:rPr>
              <a:t>(short version)</a:t>
            </a:r>
            <a:br>
              <a:rPr lang="en-US" sz="2000" dirty="0" smtClean="0">
                <a:solidFill>
                  <a:srgbClr val="800000"/>
                </a:solidFill>
              </a:rPr>
            </a:br>
            <a:r>
              <a:rPr lang="en-US" sz="2000" dirty="0" smtClean="0"/>
              <a:t>R.P. </a:t>
            </a:r>
            <a:r>
              <a:rPr lang="en-US" sz="2000" dirty="0" err="1" smtClean="0"/>
              <a:t>Hämäläinen</a:t>
            </a:r>
            <a:r>
              <a:rPr lang="en-US" sz="2000" dirty="0" smtClean="0"/>
              <a:t>, J. </a:t>
            </a:r>
            <a:r>
              <a:rPr lang="en-US" sz="2000" dirty="0" err="1" smtClean="0"/>
              <a:t>Törmänen</a:t>
            </a:r>
            <a:r>
              <a:rPr lang="en-US" sz="2000" dirty="0" smtClean="0"/>
              <a:t>, E. Saarinen</a:t>
            </a:r>
            <a:br>
              <a:rPr lang="en-US" sz="2000" dirty="0" smtClean="0"/>
            </a:br>
            <a:r>
              <a:rPr lang="en-US" sz="1000" dirty="0" smtClean="0"/>
              <a:t/>
            </a:r>
            <a:br>
              <a:rPr lang="en-US" sz="1000" dirty="0" smtClean="0"/>
            </a:br>
            <a:r>
              <a:rPr lang="fi-FI" sz="2000" dirty="0" err="1"/>
              <a:t>http://systemsintelligence.aalto.fi</a:t>
            </a:r>
            <a:r>
              <a:rPr lang="fi-FI" sz="2000" dirty="0"/>
              <a: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481862"/>
              </p:ext>
            </p:extLst>
          </p:nvPr>
        </p:nvGraphicFramePr>
        <p:xfrm>
          <a:off x="457200" y="1484784"/>
          <a:ext cx="8229600" cy="5471572"/>
        </p:xfrm>
        <a:graphic>
          <a:graphicData uri="http://schemas.openxmlformats.org/drawingml/2006/table">
            <a:tbl>
              <a:tblPr bandRow="1">
                <a:tableStyleId>{5940675A-B579-460E-94D1-54222C63F5DA}</a:tableStyleId>
              </a:tblPr>
              <a:tblGrid>
                <a:gridCol w="2208359"/>
                <a:gridCol w="6021241"/>
              </a:tblGrid>
              <a:tr h="562324">
                <a:tc>
                  <a:txBody>
                    <a:bodyPr/>
                    <a:lstStyle/>
                    <a:p>
                      <a:pPr algn="l">
                        <a:spcAft>
                          <a:spcPts val="1000"/>
                        </a:spcAft>
                      </a:pPr>
                      <a:r>
                        <a:rPr lang="en-US" sz="1600" b="1" dirty="0">
                          <a:effectLst/>
                        </a:rPr>
                        <a:t>Systemic Perception </a:t>
                      </a: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a:effectLst/>
                        </a:rPr>
                        <a:t>I form a rich overall picture of situations</a:t>
                      </a:r>
                    </a:p>
                    <a:p>
                      <a:pPr algn="l">
                        <a:spcAft>
                          <a:spcPts val="0"/>
                        </a:spcAft>
                      </a:pPr>
                      <a:r>
                        <a:rPr lang="en-US" sz="1600" dirty="0">
                          <a:effectLst/>
                        </a:rPr>
                        <a:t>I keep both the details and the big picture in mind</a:t>
                      </a:r>
                      <a:endParaRPr lang="en-US" sz="1600"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r>
                        <a:rPr lang="en-US" sz="1600" b="1" dirty="0" smtClean="0">
                          <a:effectLst/>
                        </a:rPr>
                        <a:t>Effective Responsiveness</a:t>
                      </a:r>
                      <a:endParaRPr lang="en-US" sz="1600" b="1" dirty="0" smtClean="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I'm able to put the first things first</a:t>
                      </a:r>
                    </a:p>
                    <a:p>
                      <a:pPr algn="l">
                        <a:spcAft>
                          <a:spcPts val="0"/>
                        </a:spcAft>
                      </a:pPr>
                      <a:r>
                        <a:rPr lang="en-US" sz="1600" dirty="0" smtClean="0">
                          <a:effectLst/>
                        </a:rPr>
                        <a:t>When things don't work, I take action to fix them</a:t>
                      </a:r>
                      <a:endParaRPr lang="en-US" sz="1600" dirty="0" smtClean="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r>
                        <a:rPr lang="en-US" sz="1600" b="1" dirty="0" smtClean="0">
                          <a:effectLst/>
                        </a:rPr>
                        <a:t>Attunement</a:t>
                      </a:r>
                    </a:p>
                    <a:p>
                      <a:pPr algn="l">
                        <a:spcAft>
                          <a:spcPts val="1000"/>
                        </a:spcAft>
                      </a:pP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I approach people with warmth and acceptance</a:t>
                      </a:r>
                    </a:p>
                    <a:p>
                      <a:pPr algn="l">
                        <a:spcAft>
                          <a:spcPts val="0"/>
                        </a:spcAft>
                      </a:pPr>
                      <a:r>
                        <a:rPr lang="en-US" sz="1600" dirty="0" smtClean="0">
                          <a:effectLst/>
                        </a:rPr>
                        <a:t>I am fair and generous with people from all walks of life</a:t>
                      </a: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algn="l">
                        <a:spcAft>
                          <a:spcPts val="1000"/>
                        </a:spcAft>
                      </a:pPr>
                      <a:r>
                        <a:rPr lang="en-US" sz="1600" b="1" dirty="0">
                          <a:effectLst/>
                        </a:rPr>
                        <a:t>Spirited Discovery</a:t>
                      </a: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I like to play with new ideas</a:t>
                      </a:r>
                    </a:p>
                    <a:p>
                      <a:pPr algn="l">
                        <a:spcAft>
                          <a:spcPts val="0"/>
                        </a:spcAft>
                      </a:pPr>
                      <a:r>
                        <a:rPr lang="en-US" sz="1600" dirty="0" smtClean="0">
                          <a:effectLst/>
                        </a:rPr>
                        <a:t>I look for new approaches</a:t>
                      </a:r>
                      <a:endParaRPr lang="en-US" sz="1600" dirty="0" smtClean="0">
                        <a:effectLst/>
                        <a:latin typeface="Times New Roman"/>
                        <a:ea typeface="Calibri"/>
                      </a:endParaRPr>
                    </a:p>
                    <a:p>
                      <a:pPr algn="l">
                        <a:spcAft>
                          <a:spcPts val="0"/>
                        </a:spcAft>
                      </a:pPr>
                      <a:endParaRPr lang="en-US" sz="1600"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r>
                        <a:rPr lang="en-US" sz="1600" b="1" dirty="0" smtClean="0">
                          <a:effectLst/>
                        </a:rPr>
                        <a:t>Positive Engagement</a:t>
                      </a:r>
                      <a:endParaRPr lang="en-US" sz="1600" b="1" dirty="0" smtClean="0">
                        <a:effectLst/>
                        <a:latin typeface="Times New Roman"/>
                        <a:ea typeface="Calibri"/>
                      </a:endParaRPr>
                    </a:p>
                    <a:p>
                      <a:pPr algn="l">
                        <a:spcAft>
                          <a:spcPts val="1000"/>
                        </a:spcAft>
                      </a:pP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I'm good at alleviating tension in difficult situations</a:t>
                      </a:r>
                    </a:p>
                    <a:p>
                      <a:pPr algn="l">
                        <a:spcAft>
                          <a:spcPts val="0"/>
                        </a:spcAft>
                      </a:pPr>
                      <a:r>
                        <a:rPr lang="en-US" sz="1600" dirty="0" smtClean="0">
                          <a:effectLst/>
                        </a:rPr>
                        <a:t>I bring out the best in others</a:t>
                      </a:r>
                      <a:endParaRPr lang="en-US" sz="1600" dirty="0" smtClean="0">
                        <a:effectLst/>
                        <a:latin typeface="Times New Roman"/>
                        <a:ea typeface="Calibri"/>
                      </a:endParaRPr>
                    </a:p>
                    <a:p>
                      <a:pPr algn="l">
                        <a:spcAft>
                          <a:spcPts val="0"/>
                        </a:spcAft>
                      </a:pPr>
                      <a:endParaRPr lang="en-US" sz="1600" dirty="0" smtClean="0">
                        <a:effectLst/>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algn="l">
                        <a:spcAft>
                          <a:spcPts val="1000"/>
                        </a:spcAft>
                      </a:pPr>
                      <a:r>
                        <a:rPr lang="en-US" sz="1600" b="1" dirty="0">
                          <a:effectLst/>
                        </a:rPr>
                        <a:t>Wise Action</a:t>
                      </a: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a:effectLst/>
                        </a:rPr>
                        <a:t>I am willing to take advice</a:t>
                      </a:r>
                    </a:p>
                    <a:p>
                      <a:pPr algn="l">
                        <a:spcAft>
                          <a:spcPts val="0"/>
                        </a:spcAft>
                      </a:pPr>
                      <a:r>
                        <a:rPr lang="en-US" sz="1600" dirty="0">
                          <a:effectLst/>
                        </a:rPr>
                        <a:t>I keep my cool even when situations are not under control</a:t>
                      </a:r>
                      <a:endParaRPr lang="en-US" sz="1600"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r>
                        <a:rPr lang="en-US" sz="1600" b="1" dirty="0" smtClean="0">
                          <a:effectLst/>
                        </a:rPr>
                        <a:t>Attitude</a:t>
                      </a: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a:t>
                      </a:r>
                      <a:r>
                        <a:rPr lang="en-US" sz="1600" dirty="0" err="1" smtClean="0">
                          <a:effectLst/>
                        </a:rPr>
                        <a:t>neg</a:t>
                      </a:r>
                      <a:r>
                        <a:rPr lang="en-US" sz="1600" dirty="0" smtClean="0">
                          <a:effectLst/>
                        </a:rPr>
                        <a:t>)</a:t>
                      </a:r>
                      <a:r>
                        <a:rPr lang="en-US" sz="1600" baseline="0" dirty="0" smtClean="0">
                          <a:effectLst/>
                        </a:rPr>
                        <a:t> </a:t>
                      </a:r>
                      <a:r>
                        <a:rPr lang="en-US" sz="1600" dirty="0" smtClean="0">
                          <a:effectLst/>
                        </a:rPr>
                        <a:t> I explain away my mistakes</a:t>
                      </a:r>
                    </a:p>
                    <a:p>
                      <a:pPr algn="l">
                        <a:spcAft>
                          <a:spcPts val="0"/>
                        </a:spcAft>
                      </a:pPr>
                      <a:r>
                        <a:rPr lang="en-US" sz="1600" dirty="0" smtClean="0">
                          <a:effectLst/>
                        </a:rPr>
                        <a:t>I have a positive outlook on the future</a:t>
                      </a:r>
                    </a:p>
                    <a:p>
                      <a:pPr algn="l">
                        <a:spcAft>
                          <a:spcPts val="0"/>
                        </a:spcAft>
                      </a:pPr>
                      <a:endParaRPr lang="en-US" sz="1600"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solidFill>
                        <a:scrgbClr r="0" g="0" b="0"/>
                      </a:solidFill>
                      <a:prstDash val="sysDash"/>
                      <a:round/>
                      <a:headEnd type="none" w="med" len="med"/>
                      <a:tailEnd type="none" w="med" len="med"/>
                    </a:lnB>
                    <a:lnTlToBr w="12700" cmpd="sng">
                      <a:noFill/>
                      <a:prstDash val="solid"/>
                    </a:lnTlToBr>
                    <a:lnBlToTr w="12700" cmpd="sng">
                      <a:noFill/>
                      <a:prstDash val="solid"/>
                    </a:lnBlToTr>
                  </a:tcPr>
                </a:tc>
              </a:tr>
              <a:tr h="562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effectLst/>
                        </a:rPr>
                        <a:t>Reflection</a:t>
                      </a:r>
                      <a:endParaRPr lang="en-US" sz="1600" b="1" dirty="0" smtClean="0">
                        <a:effectLst/>
                        <a:latin typeface="Times New Roman"/>
                        <a:ea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dirty="0" smtClean="0">
                        <a:effectLst/>
                      </a:endParaRPr>
                    </a:p>
                    <a:p>
                      <a:pPr algn="l">
                        <a:spcAft>
                          <a:spcPts val="0"/>
                        </a:spcAft>
                      </a:pPr>
                      <a:endParaRPr lang="en-US" sz="1600" b="1"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1600" dirty="0" smtClean="0">
                          <a:effectLst/>
                        </a:rPr>
                        <a:t>I pay attention to what drives my behavior</a:t>
                      </a:r>
                    </a:p>
                    <a:p>
                      <a:pPr algn="l">
                        <a:spcAft>
                          <a:spcPts val="0"/>
                        </a:spcAft>
                      </a:pPr>
                      <a:r>
                        <a:rPr lang="en-US" sz="1600" dirty="0" smtClean="0">
                          <a:effectLst/>
                        </a:rPr>
                        <a:t>I make strong efforts to grow as a person</a:t>
                      </a:r>
                      <a:endParaRPr lang="en-US" sz="1600" dirty="0" smtClean="0">
                        <a:effectLst/>
                        <a:latin typeface="Times New Roman"/>
                        <a:ea typeface="Calibri"/>
                      </a:endParaRPr>
                    </a:p>
                    <a:p>
                      <a:pPr algn="l">
                        <a:spcAft>
                          <a:spcPts val="0"/>
                        </a:spcAft>
                      </a:pPr>
                      <a:endParaRPr lang="en-US" sz="1600" dirty="0" smtClean="0">
                        <a:effectLst/>
                      </a:endParaRPr>
                    </a:p>
                    <a:p>
                      <a:pPr algn="l">
                        <a:spcAft>
                          <a:spcPts val="0"/>
                        </a:spcAft>
                      </a:pPr>
                      <a:endParaRPr lang="en-US" sz="1600" dirty="0">
                        <a:effectLst/>
                        <a:latin typeface="Times New Roman"/>
                        <a:ea typeface="Calibri"/>
                      </a:endParaRPr>
                    </a:p>
                  </a:txBody>
                  <a:tcPr marL="68580" marR="68580" marT="0" marB="0"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rgbClr r="0" g="0" b="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722050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3792"/>
            <a:ext cx="8784976" cy="1143000"/>
          </a:xfrm>
        </p:spPr>
        <p:txBody>
          <a:bodyPr/>
          <a:lstStyle/>
          <a:p>
            <a:r>
              <a:rPr lang="fi-FI" sz="4000" dirty="0" err="1" smtClean="0">
                <a:solidFill>
                  <a:srgbClr val="800000"/>
                </a:solidFill>
              </a:rPr>
              <a:t>Mandela’s</a:t>
            </a:r>
            <a:r>
              <a:rPr lang="fi-FI" sz="4000" dirty="0" smtClean="0">
                <a:solidFill>
                  <a:srgbClr val="800000"/>
                </a:solidFill>
              </a:rPr>
              <a:t> Systems </a:t>
            </a:r>
            <a:r>
              <a:rPr lang="fi-FI" sz="4000" dirty="0" err="1" smtClean="0">
                <a:solidFill>
                  <a:srgbClr val="800000"/>
                </a:solidFill>
              </a:rPr>
              <a:t>Intelligence</a:t>
            </a:r>
            <a:r>
              <a:rPr lang="fi-FI" sz="4000" dirty="0" smtClean="0">
                <a:solidFill>
                  <a:srgbClr val="800000"/>
                </a:solidFill>
              </a:rPr>
              <a:t> </a:t>
            </a:r>
            <a:r>
              <a:rPr lang="fi-FI" sz="4000" dirty="0" err="1" smtClean="0">
                <a:solidFill>
                  <a:srgbClr val="800000"/>
                </a:solidFill>
              </a:rPr>
              <a:t>Lessons</a:t>
            </a:r>
            <a:r>
              <a:rPr lang="fi-FI" sz="4000" dirty="0" smtClean="0">
                <a:solidFill>
                  <a:srgbClr val="800000"/>
                </a:solidFill>
              </a:rPr>
              <a:t> in </a:t>
            </a:r>
            <a:r>
              <a:rPr lang="fi-FI" sz="4000" dirty="0" err="1" smtClean="0">
                <a:solidFill>
                  <a:srgbClr val="800000"/>
                </a:solidFill>
              </a:rPr>
              <a:t>Two</a:t>
            </a:r>
            <a:r>
              <a:rPr lang="fi-FI" sz="4000" dirty="0" smtClean="0">
                <a:solidFill>
                  <a:srgbClr val="800000"/>
                </a:solidFill>
              </a:rPr>
              <a:t> </a:t>
            </a:r>
            <a:r>
              <a:rPr lang="fi-FI" sz="4000" dirty="0" err="1" smtClean="0">
                <a:solidFill>
                  <a:srgbClr val="800000"/>
                </a:solidFill>
              </a:rPr>
              <a:t>Minutes</a:t>
            </a:r>
            <a:r>
              <a:rPr lang="fi-FI" sz="4000" dirty="0" smtClean="0">
                <a:solidFill>
                  <a:srgbClr val="800000"/>
                </a:solidFill>
              </a:rPr>
              <a:t> </a:t>
            </a:r>
            <a:br>
              <a:rPr lang="fi-FI" sz="4000" dirty="0" smtClean="0">
                <a:solidFill>
                  <a:srgbClr val="800000"/>
                </a:solidFill>
              </a:rPr>
            </a:br>
            <a:endParaRPr lang="fi-FI" sz="2400" u="sng" dirty="0">
              <a:solidFill>
                <a:srgbClr val="800000"/>
              </a:solidFill>
            </a:endParaRPr>
          </a:p>
        </p:txBody>
      </p:sp>
      <p:sp>
        <p:nvSpPr>
          <p:cNvPr id="4" name="Content Placeholder 3"/>
          <p:cNvSpPr>
            <a:spLocks noGrp="1"/>
          </p:cNvSpPr>
          <p:nvPr>
            <p:ph idx="1"/>
          </p:nvPr>
        </p:nvSpPr>
        <p:spPr>
          <a:xfrm>
            <a:off x="35496" y="1052736"/>
            <a:ext cx="5184576" cy="5328592"/>
          </a:xfrm>
        </p:spPr>
        <p:txBody>
          <a:bodyPr/>
          <a:lstStyle/>
          <a:p>
            <a:pPr marL="0" indent="0">
              <a:buNone/>
            </a:pPr>
            <a:endParaRPr lang="fi-FI" sz="2800" dirty="0"/>
          </a:p>
        </p:txBody>
      </p:sp>
      <p:pic>
        <p:nvPicPr>
          <p:cNvPr id="6" name="Picture 5"/>
          <p:cNvPicPr>
            <a:picLocks noChangeAspect="1"/>
          </p:cNvPicPr>
          <p:nvPr/>
        </p:nvPicPr>
        <p:blipFill rotWithShape="1">
          <a:blip r:embed="rId2"/>
          <a:srcRect l="18101" r="15095"/>
          <a:stretch/>
        </p:blipFill>
        <p:spPr>
          <a:xfrm>
            <a:off x="6084168" y="1556791"/>
            <a:ext cx="2952328" cy="3314545"/>
          </a:xfrm>
          <a:prstGeom prst="rect">
            <a:avLst/>
          </a:prstGeom>
        </p:spPr>
      </p:pic>
      <p:pic>
        <p:nvPicPr>
          <p:cNvPr id="3" name="Picture 2"/>
          <p:cNvPicPr>
            <a:picLocks noChangeAspect="1"/>
          </p:cNvPicPr>
          <p:nvPr/>
        </p:nvPicPr>
        <p:blipFill>
          <a:blip r:embed="rId3"/>
          <a:stretch>
            <a:fillRect/>
          </a:stretch>
        </p:blipFill>
        <p:spPr>
          <a:xfrm>
            <a:off x="1835696" y="1588740"/>
            <a:ext cx="3810000" cy="4000500"/>
          </a:xfrm>
          <a:prstGeom prst="rect">
            <a:avLst/>
          </a:prstGeom>
        </p:spPr>
      </p:pic>
    </p:spTree>
    <p:extLst>
      <p:ext uri="{BB962C8B-B14F-4D97-AF65-F5344CB8AC3E}">
        <p14:creationId xmlns:p14="http://schemas.microsoft.com/office/powerpoint/2010/main" val="9561086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err="1" smtClean="0">
                <a:solidFill>
                  <a:srgbClr val="800000"/>
                </a:solidFill>
              </a:rPr>
              <a:t>Microchange</a:t>
            </a:r>
            <a:r>
              <a:rPr lang="fi-FI" dirty="0" smtClean="0">
                <a:solidFill>
                  <a:srgbClr val="800000"/>
                </a:solidFill>
              </a:rPr>
              <a:t>. </a:t>
            </a:r>
            <a:r>
              <a:rPr lang="fi-FI" dirty="0" err="1" smtClean="0">
                <a:solidFill>
                  <a:srgbClr val="800000"/>
                </a:solidFill>
              </a:rPr>
              <a:t>Or</a:t>
            </a:r>
            <a:r>
              <a:rPr lang="fi-FI" dirty="0" smtClean="0">
                <a:solidFill>
                  <a:srgbClr val="800000"/>
                </a:solidFill>
              </a:rPr>
              <a:t>: </a:t>
            </a:r>
            <a:r>
              <a:rPr lang="fi-FI" dirty="0" err="1" smtClean="0">
                <a:solidFill>
                  <a:srgbClr val="800000"/>
                </a:solidFill>
              </a:rPr>
              <a:t>Towards</a:t>
            </a:r>
            <a:r>
              <a:rPr lang="fi-FI" dirty="0" smtClean="0">
                <a:solidFill>
                  <a:srgbClr val="800000"/>
                </a:solidFill>
              </a:rPr>
              <a:t> the </a:t>
            </a:r>
            <a:r>
              <a:rPr lang="fi-FI" dirty="0" err="1" smtClean="0">
                <a:solidFill>
                  <a:srgbClr val="800000"/>
                </a:solidFill>
              </a:rPr>
              <a:t>Art</a:t>
            </a:r>
            <a:r>
              <a:rPr lang="fi-FI" dirty="0" smtClean="0">
                <a:solidFill>
                  <a:srgbClr val="800000"/>
                </a:solidFill>
              </a:rPr>
              <a:t> and </a:t>
            </a:r>
            <a:r>
              <a:rPr lang="fi-FI" dirty="0" err="1" smtClean="0">
                <a:solidFill>
                  <a:srgbClr val="800000"/>
                </a:solidFill>
              </a:rPr>
              <a:t>Theory</a:t>
            </a:r>
            <a:r>
              <a:rPr lang="fi-FI" dirty="0" smtClean="0">
                <a:solidFill>
                  <a:srgbClr val="800000"/>
                </a:solidFill>
              </a:rPr>
              <a:t> of Systems </a:t>
            </a:r>
            <a:r>
              <a:rPr lang="fi-FI" dirty="0" err="1" smtClean="0">
                <a:solidFill>
                  <a:srgbClr val="800000"/>
                </a:solidFill>
              </a:rPr>
              <a:t>Intelligent</a:t>
            </a:r>
            <a:r>
              <a:rPr lang="fi-FI" dirty="0" smtClean="0">
                <a:solidFill>
                  <a:srgbClr val="800000"/>
                </a:solidFill>
              </a:rPr>
              <a:t> </a:t>
            </a:r>
            <a:r>
              <a:rPr lang="fi-FI" dirty="0" err="1" smtClean="0">
                <a:solidFill>
                  <a:srgbClr val="800000"/>
                </a:solidFill>
              </a:rPr>
              <a:t>Interventons</a:t>
            </a:r>
            <a:r>
              <a:rPr lang="fi-FI" dirty="0" smtClean="0">
                <a:solidFill>
                  <a:srgbClr val="800000"/>
                </a:solidFill>
              </a:rPr>
              <a:t> as a </a:t>
            </a:r>
            <a:r>
              <a:rPr lang="fi-FI" dirty="0" err="1" smtClean="0">
                <a:solidFill>
                  <a:srgbClr val="800000"/>
                </a:solidFill>
              </a:rPr>
              <a:t>Way</a:t>
            </a:r>
            <a:r>
              <a:rPr lang="fi-FI" dirty="0" smtClean="0">
                <a:solidFill>
                  <a:srgbClr val="800000"/>
                </a:solidFill>
              </a:rPr>
              <a:t> of Life</a:t>
            </a:r>
            <a:endParaRPr lang="fi-FI" dirty="0">
              <a:solidFill>
                <a:srgbClr val="800000"/>
              </a:solidFill>
            </a:endParaRPr>
          </a:p>
        </p:txBody>
      </p:sp>
      <p:sp>
        <p:nvSpPr>
          <p:cNvPr id="5" name="Subtitle 4"/>
          <p:cNvSpPr>
            <a:spLocks noGrp="1"/>
          </p:cNvSpPr>
          <p:nvPr>
            <p:ph type="subTitle" idx="1"/>
          </p:nvPr>
        </p:nvSpPr>
        <p:spPr/>
        <p:txBody>
          <a:bodyPr/>
          <a:lstStyle/>
          <a:p>
            <a:endParaRPr lang="fi-FI"/>
          </a:p>
        </p:txBody>
      </p:sp>
    </p:spTree>
    <p:extLst>
      <p:ext uri="{BB962C8B-B14F-4D97-AF65-F5344CB8AC3E}">
        <p14:creationId xmlns:p14="http://schemas.microsoft.com/office/powerpoint/2010/main" val="8260308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8458200" cy="1143000"/>
          </a:xfrm>
        </p:spPr>
        <p:txBody>
          <a:bodyPr/>
          <a:lstStyle/>
          <a:p>
            <a:r>
              <a:rPr lang="fi-FI" sz="2800" dirty="0" err="1" smtClean="0">
                <a:solidFill>
                  <a:srgbClr val="800000"/>
                </a:solidFill>
              </a:rPr>
              <a:t>Task</a:t>
            </a:r>
            <a:r>
              <a:rPr lang="fi-FI" sz="2800" dirty="0" smtClean="0">
                <a:solidFill>
                  <a:srgbClr val="800000"/>
                </a:solidFill>
              </a:rPr>
              <a:t> </a:t>
            </a:r>
            <a:r>
              <a:rPr lang="fi-FI" sz="2800" dirty="0" err="1">
                <a:solidFill>
                  <a:srgbClr val="800000"/>
                </a:solidFill>
              </a:rPr>
              <a:t>O</a:t>
            </a:r>
            <a:r>
              <a:rPr lang="fi-FI" sz="2800" dirty="0" err="1" smtClean="0">
                <a:solidFill>
                  <a:srgbClr val="800000"/>
                </a:solidFill>
              </a:rPr>
              <a:t>riented</a:t>
            </a:r>
            <a:r>
              <a:rPr lang="fi-FI" sz="2800" dirty="0" smtClean="0">
                <a:solidFill>
                  <a:srgbClr val="800000"/>
                </a:solidFill>
              </a:rPr>
              <a:t> </a:t>
            </a:r>
            <a:r>
              <a:rPr lang="fi-FI" sz="2800" dirty="0" err="1" smtClean="0">
                <a:solidFill>
                  <a:srgbClr val="800000"/>
                </a:solidFill>
              </a:rPr>
              <a:t>Looking</a:t>
            </a:r>
            <a:r>
              <a:rPr lang="fi-FI" sz="2800" dirty="0" smtClean="0">
                <a:solidFill>
                  <a:srgbClr val="800000"/>
                </a:solidFill>
              </a:rPr>
              <a:t> Out System vs. </a:t>
            </a:r>
            <a:br>
              <a:rPr lang="fi-FI" sz="2800" dirty="0" smtClean="0">
                <a:solidFill>
                  <a:srgbClr val="800000"/>
                </a:solidFill>
              </a:rPr>
            </a:br>
            <a:r>
              <a:rPr lang="fi-FI" sz="2800" dirty="0" err="1" smtClean="0">
                <a:solidFill>
                  <a:srgbClr val="800000"/>
                </a:solidFill>
              </a:rPr>
              <a:t>Task</a:t>
            </a:r>
            <a:r>
              <a:rPr lang="fi-FI" sz="2800" dirty="0" smtClean="0">
                <a:solidFill>
                  <a:srgbClr val="800000"/>
                </a:solidFill>
              </a:rPr>
              <a:t> </a:t>
            </a:r>
            <a:r>
              <a:rPr lang="fi-FI" sz="2800" dirty="0" err="1" smtClean="0">
                <a:solidFill>
                  <a:srgbClr val="800000"/>
                </a:solidFill>
              </a:rPr>
              <a:t>Disconnected</a:t>
            </a:r>
            <a:r>
              <a:rPr lang="fi-FI" sz="2800" dirty="0" smtClean="0">
                <a:solidFill>
                  <a:srgbClr val="800000"/>
                </a:solidFill>
              </a:rPr>
              <a:t>, </a:t>
            </a:r>
            <a:r>
              <a:rPr lang="fi-FI" sz="2800" dirty="0" err="1" smtClean="0">
                <a:solidFill>
                  <a:srgbClr val="800000"/>
                </a:solidFill>
              </a:rPr>
              <a:t>Reflective</a:t>
            </a:r>
            <a:r>
              <a:rPr lang="fi-FI" sz="2800" dirty="0" smtClean="0">
                <a:solidFill>
                  <a:srgbClr val="800000"/>
                </a:solidFill>
              </a:rPr>
              <a:t> </a:t>
            </a:r>
            <a:r>
              <a:rPr lang="fi-FI" sz="2800" dirty="0" err="1" smtClean="0">
                <a:solidFill>
                  <a:srgbClr val="800000"/>
                </a:solidFill>
              </a:rPr>
              <a:t>Looking</a:t>
            </a:r>
            <a:r>
              <a:rPr lang="fi-FI" sz="2800" dirty="0" smtClean="0">
                <a:solidFill>
                  <a:srgbClr val="800000"/>
                </a:solidFill>
              </a:rPr>
              <a:t> In System</a:t>
            </a:r>
            <a:br>
              <a:rPr lang="fi-FI" sz="2800" dirty="0" smtClean="0">
                <a:solidFill>
                  <a:srgbClr val="800000"/>
                </a:solidFill>
              </a:rPr>
            </a:br>
            <a:r>
              <a:rPr lang="fi-FI" sz="2000" dirty="0" smtClean="0">
                <a:solidFill>
                  <a:srgbClr val="800000"/>
                </a:solidFill>
              </a:rPr>
              <a:t>M.H. </a:t>
            </a:r>
            <a:r>
              <a:rPr lang="fi-FI" sz="2000" dirty="0" err="1" smtClean="0">
                <a:solidFill>
                  <a:srgbClr val="800000"/>
                </a:solidFill>
              </a:rPr>
              <a:t>Immordino-Yang</a:t>
            </a:r>
            <a:r>
              <a:rPr lang="fi-FI" sz="2000" dirty="0" smtClean="0">
                <a:solidFill>
                  <a:srgbClr val="800000"/>
                </a:solidFill>
              </a:rPr>
              <a:t> et </a:t>
            </a:r>
            <a:r>
              <a:rPr lang="fi-FI" sz="2000" dirty="0" err="1" smtClean="0">
                <a:solidFill>
                  <a:srgbClr val="800000"/>
                </a:solidFill>
              </a:rPr>
              <a:t>al</a:t>
            </a:r>
            <a:r>
              <a:rPr lang="fi-FI" sz="2000" dirty="0" smtClean="0">
                <a:solidFill>
                  <a:srgbClr val="800000"/>
                </a:solidFill>
              </a:rPr>
              <a:t> 2012 </a:t>
            </a:r>
            <a:r>
              <a:rPr lang="fi-FI" sz="2000" dirty="0" err="1" smtClean="0">
                <a:solidFill>
                  <a:srgbClr val="800000"/>
                </a:solidFill>
              </a:rPr>
              <a:t>Perspectives</a:t>
            </a:r>
            <a:r>
              <a:rPr lang="fi-FI" sz="2000" dirty="0" smtClean="0">
                <a:solidFill>
                  <a:srgbClr val="800000"/>
                </a:solidFill>
              </a:rPr>
              <a:t> on </a:t>
            </a:r>
            <a:r>
              <a:rPr lang="fi-FI" sz="2000" dirty="0" err="1" smtClean="0">
                <a:solidFill>
                  <a:srgbClr val="800000"/>
                </a:solidFill>
              </a:rPr>
              <a:t>Psyc</a:t>
            </a:r>
            <a:r>
              <a:rPr lang="fi-FI" sz="2000" dirty="0" smtClean="0">
                <a:solidFill>
                  <a:srgbClr val="800000"/>
                </a:solidFill>
              </a:rPr>
              <a:t>. Science</a:t>
            </a:r>
            <a:endParaRPr lang="fi-FI" sz="3600" dirty="0">
              <a:solidFill>
                <a:srgbClr val="800000"/>
              </a:solidFill>
            </a:endParaRPr>
          </a:p>
        </p:txBody>
      </p:sp>
      <p:sp>
        <p:nvSpPr>
          <p:cNvPr id="3" name="Content Placeholder 2"/>
          <p:cNvSpPr>
            <a:spLocks noGrp="1"/>
          </p:cNvSpPr>
          <p:nvPr>
            <p:ph idx="1"/>
          </p:nvPr>
        </p:nvSpPr>
        <p:spPr>
          <a:xfrm>
            <a:off x="685800" y="1772816"/>
            <a:ext cx="7772400" cy="4114800"/>
          </a:xfrm>
        </p:spPr>
        <p:txBody>
          <a:bodyPr/>
          <a:lstStyle/>
          <a:p>
            <a:pPr marL="457200" indent="-457200">
              <a:buFont typeface="+mj-lt"/>
              <a:buAutoNum type="arabicPeriod"/>
            </a:pPr>
            <a:r>
              <a:rPr lang="fi-FI" sz="2800" dirty="0" err="1" smtClean="0"/>
              <a:t>Two</a:t>
            </a:r>
            <a:r>
              <a:rPr lang="fi-FI" sz="2800" dirty="0" smtClean="0"/>
              <a:t> </a:t>
            </a:r>
            <a:r>
              <a:rPr lang="fi-FI" sz="2800" dirty="0" err="1" smtClean="0"/>
              <a:t>networks</a:t>
            </a:r>
            <a:r>
              <a:rPr lang="fi-FI" sz="2800" dirty="0" smtClean="0"/>
              <a:t>: ”as </a:t>
            </a:r>
            <a:r>
              <a:rPr lang="fi-FI" sz="2800" dirty="0" err="1"/>
              <a:t>one</a:t>
            </a:r>
            <a:r>
              <a:rPr lang="fi-FI" sz="2800" dirty="0"/>
              <a:t> </a:t>
            </a:r>
            <a:r>
              <a:rPr lang="fi-FI" sz="2800" dirty="0" err="1"/>
              <a:t>network</a:t>
            </a:r>
            <a:r>
              <a:rPr lang="fi-FI" sz="2800" dirty="0"/>
              <a:t> is </a:t>
            </a:r>
            <a:r>
              <a:rPr lang="fi-FI" sz="2800" dirty="0" err="1"/>
              <a:t>increasingly</a:t>
            </a:r>
            <a:r>
              <a:rPr lang="fi-FI" sz="2800" dirty="0"/>
              <a:t> </a:t>
            </a:r>
            <a:r>
              <a:rPr lang="fi-FI" sz="2800" dirty="0" err="1"/>
              <a:t>engaged</a:t>
            </a:r>
            <a:r>
              <a:rPr lang="fi-FI" sz="2800" dirty="0"/>
              <a:t>, the </a:t>
            </a:r>
            <a:r>
              <a:rPr lang="fi-FI" sz="2800" dirty="0" err="1"/>
              <a:t>other</a:t>
            </a:r>
            <a:r>
              <a:rPr lang="fi-FI" sz="2800" dirty="0"/>
              <a:t> is </a:t>
            </a:r>
            <a:r>
              <a:rPr lang="fi-FI" sz="2800" dirty="0" err="1"/>
              <a:t>decreasingly</a:t>
            </a:r>
            <a:r>
              <a:rPr lang="fi-FI" sz="2800" dirty="0"/>
              <a:t> </a:t>
            </a:r>
            <a:r>
              <a:rPr lang="fi-FI" sz="2800" dirty="0" err="1" smtClean="0"/>
              <a:t>engaged</a:t>
            </a:r>
            <a:r>
              <a:rPr lang="fi-FI" sz="2800" dirty="0" smtClean="0"/>
              <a:t>”</a:t>
            </a:r>
          </a:p>
          <a:p>
            <a:pPr marL="457200" indent="-457200">
              <a:buFont typeface="+mj-lt"/>
              <a:buAutoNum type="arabicPeriod"/>
            </a:pPr>
            <a:r>
              <a:rPr lang="fi-FI" sz="2800" dirty="0" smtClean="0"/>
              <a:t>”</a:t>
            </a:r>
            <a:r>
              <a:rPr lang="fi-FI" sz="2800" dirty="0" err="1" smtClean="0"/>
              <a:t>adequate</a:t>
            </a:r>
            <a:r>
              <a:rPr lang="fi-FI" sz="2800" dirty="0" smtClean="0"/>
              <a:t> </a:t>
            </a:r>
            <a:r>
              <a:rPr lang="fi-FI" sz="2800" dirty="0" err="1" smtClean="0"/>
              <a:t>developmental</a:t>
            </a:r>
            <a:r>
              <a:rPr lang="fi-FI" sz="2800" dirty="0" smtClean="0"/>
              <a:t> </a:t>
            </a:r>
            <a:r>
              <a:rPr lang="fi-FI" sz="2800" dirty="0" err="1" smtClean="0"/>
              <a:t>opportunities</a:t>
            </a:r>
            <a:r>
              <a:rPr lang="fi-FI" sz="2800" dirty="0" smtClean="0"/>
              <a:t> for </a:t>
            </a:r>
            <a:r>
              <a:rPr lang="fi-FI" sz="2800" dirty="0" err="1" smtClean="0"/>
              <a:t>appropriate</a:t>
            </a:r>
            <a:r>
              <a:rPr lang="fi-FI" sz="2800" dirty="0" smtClean="0"/>
              <a:t> </a:t>
            </a:r>
            <a:r>
              <a:rPr lang="fi-FI" sz="2800" i="1" dirty="0" err="1" smtClean="0"/>
              <a:t>lapses</a:t>
            </a:r>
            <a:r>
              <a:rPr lang="fi-FI" sz="2800" i="1" dirty="0" smtClean="0"/>
              <a:t> in </a:t>
            </a:r>
            <a:r>
              <a:rPr lang="fi-FI" sz="2800" i="1" dirty="0" err="1" smtClean="0"/>
              <a:t>outwardly</a:t>
            </a:r>
            <a:r>
              <a:rPr lang="fi-FI" sz="2800" i="1" dirty="0" smtClean="0"/>
              <a:t> </a:t>
            </a:r>
            <a:r>
              <a:rPr lang="fi-FI" sz="2800" i="1" dirty="0" err="1" smtClean="0"/>
              <a:t>directed</a:t>
            </a:r>
            <a:r>
              <a:rPr lang="fi-FI" sz="2800" i="1" dirty="0" smtClean="0"/>
              <a:t> </a:t>
            </a:r>
            <a:r>
              <a:rPr lang="fi-FI" sz="2800" i="1" dirty="0" err="1" smtClean="0"/>
              <a:t>attention</a:t>
            </a:r>
            <a:r>
              <a:rPr lang="fi-FI" sz="2800" dirty="0" smtClean="0"/>
              <a:t>, and </a:t>
            </a:r>
            <a:r>
              <a:rPr lang="fi-FI" sz="2800" dirty="0" err="1" smtClean="0"/>
              <a:t>potentially</a:t>
            </a:r>
            <a:r>
              <a:rPr lang="fi-FI" sz="2800" dirty="0" smtClean="0"/>
              <a:t> </a:t>
            </a:r>
            <a:r>
              <a:rPr lang="fi-FI" sz="2800" dirty="0" err="1" smtClean="0"/>
              <a:t>even</a:t>
            </a:r>
            <a:r>
              <a:rPr lang="fi-FI" sz="2800" dirty="0" smtClean="0"/>
              <a:t> for </a:t>
            </a:r>
            <a:r>
              <a:rPr lang="fi-FI" sz="2800" i="1" dirty="0" err="1" smtClean="0"/>
              <a:t>high-quality</a:t>
            </a:r>
            <a:r>
              <a:rPr lang="fi-FI" sz="2800" i="1" dirty="0" smtClean="0"/>
              <a:t> </a:t>
            </a:r>
            <a:r>
              <a:rPr lang="fi-FI" sz="2800" i="1" dirty="0" err="1" smtClean="0"/>
              <a:t>introspective</a:t>
            </a:r>
            <a:r>
              <a:rPr lang="fi-FI" sz="2800" i="1" dirty="0" smtClean="0"/>
              <a:t> </a:t>
            </a:r>
            <a:r>
              <a:rPr lang="fi-FI" sz="2800" i="1" dirty="0" err="1" smtClean="0"/>
              <a:t>states</a:t>
            </a:r>
            <a:r>
              <a:rPr lang="fi-FI" sz="2800" dirty="0" smtClean="0"/>
              <a:t>, </a:t>
            </a:r>
            <a:r>
              <a:rPr lang="fi-FI" sz="2800" dirty="0" err="1" smtClean="0"/>
              <a:t>may</a:t>
            </a:r>
            <a:r>
              <a:rPr lang="fi-FI" sz="2800" dirty="0" smtClean="0"/>
              <a:t> </a:t>
            </a:r>
            <a:r>
              <a:rPr lang="fi-FI" sz="2800" dirty="0" err="1" smtClean="0"/>
              <a:t>be</a:t>
            </a:r>
            <a:r>
              <a:rPr lang="fi-FI" sz="2800" dirty="0" smtClean="0"/>
              <a:t> </a:t>
            </a:r>
            <a:r>
              <a:rPr lang="fi-FI" sz="2800" dirty="0" err="1" smtClean="0"/>
              <a:t>important</a:t>
            </a:r>
            <a:r>
              <a:rPr lang="fi-FI" sz="2800" dirty="0" smtClean="0"/>
              <a:t> for </a:t>
            </a:r>
            <a:r>
              <a:rPr lang="fi-FI" sz="2800" dirty="0" err="1" smtClean="0"/>
              <a:t>well-being</a:t>
            </a:r>
            <a:r>
              <a:rPr lang="fi-FI" sz="2800" dirty="0" smtClean="0"/>
              <a:t> and for </a:t>
            </a:r>
            <a:r>
              <a:rPr lang="fi-FI" sz="2800" dirty="0" err="1" smtClean="0"/>
              <a:t>optimal</a:t>
            </a:r>
            <a:r>
              <a:rPr lang="fi-FI" sz="2800" dirty="0" smtClean="0"/>
              <a:t> </a:t>
            </a:r>
            <a:r>
              <a:rPr lang="fi-FI" sz="2800" dirty="0" err="1" smtClean="0"/>
              <a:t>performance</a:t>
            </a:r>
            <a:r>
              <a:rPr lang="fi-FI" sz="2800" dirty="0" smtClean="0"/>
              <a:t> on </a:t>
            </a:r>
            <a:r>
              <a:rPr lang="fi-FI" sz="2800" dirty="0" err="1" smtClean="0"/>
              <a:t>focused</a:t>
            </a:r>
            <a:r>
              <a:rPr lang="fi-FI" sz="2800" dirty="0" smtClean="0"/>
              <a:t> </a:t>
            </a:r>
            <a:r>
              <a:rPr lang="fi-FI" sz="2800" dirty="0" err="1" smtClean="0"/>
              <a:t>tasks</a:t>
            </a:r>
            <a:r>
              <a:rPr lang="fi-FI" sz="2800" dirty="0" smtClean="0"/>
              <a:t>”</a:t>
            </a:r>
            <a:endParaRPr lang="fi-FI" sz="2800" dirty="0"/>
          </a:p>
        </p:txBody>
      </p:sp>
    </p:spTree>
    <p:extLst>
      <p:ext uri="{BB962C8B-B14F-4D97-AF65-F5344CB8AC3E}">
        <p14:creationId xmlns:p14="http://schemas.microsoft.com/office/powerpoint/2010/main" val="2787363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Georgia" panose="02040502050405020303" pitchFamily="18" charset="0"/>
            </a:endParaRPr>
          </a:p>
        </p:txBody>
      </p:sp>
      <p:pic>
        <p:nvPicPr>
          <p:cNvPr id="2050" name="Picture 2" descr="\\home.org.aalto.fi\jmkorho3\data\Documents\2014-03-06_uutiset_klo_19_e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96" y="620688"/>
            <a:ext cx="8583915"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5877272"/>
            <a:ext cx="7587985" cy="461665"/>
          </a:xfrm>
          <a:prstGeom prst="rect">
            <a:avLst/>
          </a:prstGeom>
          <a:noFill/>
        </p:spPr>
        <p:txBody>
          <a:bodyPr wrap="none" rtlCol="0">
            <a:spAutoFit/>
          </a:bodyPr>
          <a:lstStyle/>
          <a:p>
            <a:r>
              <a:rPr lang="fi-FI" dirty="0" smtClean="0">
                <a:solidFill>
                  <a:schemeClr val="bg1">
                    <a:lumMod val="95000"/>
                  </a:schemeClr>
                </a:solidFill>
                <a:latin typeface="Georgia"/>
                <a:cs typeface="Georgia"/>
              </a:rPr>
              <a:t>5th </a:t>
            </a:r>
            <a:r>
              <a:rPr lang="fi-FI" dirty="0" err="1" smtClean="0">
                <a:solidFill>
                  <a:schemeClr val="bg1">
                    <a:lumMod val="95000"/>
                  </a:schemeClr>
                </a:solidFill>
                <a:latin typeface="Georgia"/>
                <a:cs typeface="Georgia"/>
              </a:rPr>
              <a:t>March</a:t>
            </a:r>
            <a:r>
              <a:rPr lang="fi-FI" dirty="0" smtClean="0">
                <a:solidFill>
                  <a:schemeClr val="bg1">
                    <a:lumMod val="95000"/>
                  </a:schemeClr>
                </a:solidFill>
                <a:latin typeface="Georgia"/>
                <a:cs typeface="Georgia"/>
              </a:rPr>
              <a:t> </a:t>
            </a:r>
            <a:r>
              <a:rPr lang="fi-FI" dirty="0" smtClean="0">
                <a:solidFill>
                  <a:schemeClr val="bg1">
                    <a:lumMod val="95000"/>
                  </a:schemeClr>
                </a:solidFill>
                <a:latin typeface="Georgia"/>
                <a:cs typeface="Georgia"/>
              </a:rPr>
              <a:t>2014. </a:t>
            </a:r>
            <a:r>
              <a:rPr lang="fi-FI" dirty="0" smtClean="0">
                <a:solidFill>
                  <a:schemeClr val="bg1">
                    <a:lumMod val="95000"/>
                  </a:schemeClr>
                </a:solidFill>
                <a:latin typeface="Georgia"/>
                <a:cs typeface="Georgia"/>
              </a:rPr>
              <a:t>”</a:t>
            </a:r>
            <a:r>
              <a:rPr lang="fi-FI" dirty="0" err="1" smtClean="0">
                <a:solidFill>
                  <a:schemeClr val="bg1">
                    <a:lumMod val="95000"/>
                  </a:schemeClr>
                </a:solidFill>
                <a:latin typeface="Georgia"/>
                <a:cs typeface="Georgia"/>
              </a:rPr>
              <a:t>Knife</a:t>
            </a:r>
            <a:r>
              <a:rPr lang="fi-FI" dirty="0" smtClean="0">
                <a:solidFill>
                  <a:schemeClr val="bg1">
                    <a:lumMod val="95000"/>
                  </a:schemeClr>
                </a:solidFill>
                <a:latin typeface="Georgia"/>
                <a:cs typeface="Georgia"/>
              </a:rPr>
              <a:t> </a:t>
            </a:r>
            <a:r>
              <a:rPr lang="fi-FI" dirty="0" err="1" smtClean="0">
                <a:solidFill>
                  <a:schemeClr val="bg1">
                    <a:lumMod val="95000"/>
                  </a:schemeClr>
                </a:solidFill>
                <a:latin typeface="Georgia"/>
                <a:cs typeface="Georgia"/>
              </a:rPr>
              <a:t>attacker</a:t>
            </a:r>
            <a:r>
              <a:rPr lang="fi-FI" dirty="0" smtClean="0">
                <a:solidFill>
                  <a:schemeClr val="bg1">
                    <a:lumMod val="95000"/>
                  </a:schemeClr>
                </a:solidFill>
                <a:latin typeface="Georgia"/>
                <a:cs typeface="Georgia"/>
              </a:rPr>
              <a:t> </a:t>
            </a:r>
            <a:r>
              <a:rPr lang="fi-FI" dirty="0" err="1" smtClean="0">
                <a:solidFill>
                  <a:schemeClr val="bg1">
                    <a:lumMod val="95000"/>
                  </a:schemeClr>
                </a:solidFill>
                <a:latin typeface="Georgia"/>
                <a:cs typeface="Georgia"/>
              </a:rPr>
              <a:t>charged</a:t>
            </a:r>
            <a:r>
              <a:rPr lang="fi-FI" dirty="0" smtClean="0">
                <a:solidFill>
                  <a:schemeClr val="bg1">
                    <a:lumMod val="95000"/>
                  </a:schemeClr>
                </a:solidFill>
                <a:latin typeface="Georgia"/>
                <a:cs typeface="Georgia"/>
              </a:rPr>
              <a:t> with </a:t>
            </a:r>
            <a:r>
              <a:rPr lang="fi-FI" dirty="0" err="1" smtClean="0">
                <a:solidFill>
                  <a:schemeClr val="bg1">
                    <a:lumMod val="95000"/>
                  </a:schemeClr>
                </a:solidFill>
                <a:latin typeface="Georgia"/>
                <a:cs typeface="Georgia"/>
              </a:rPr>
              <a:t>murder</a:t>
            </a:r>
            <a:r>
              <a:rPr lang="fi-FI" dirty="0" smtClean="0">
                <a:solidFill>
                  <a:schemeClr val="bg1">
                    <a:lumMod val="95000"/>
                  </a:schemeClr>
                </a:solidFill>
                <a:latin typeface="Georgia"/>
                <a:cs typeface="Georgia"/>
              </a:rPr>
              <a:t>”</a:t>
            </a:r>
            <a:endParaRPr lang="fi-FI" dirty="0">
              <a:solidFill>
                <a:schemeClr val="bg1">
                  <a:lumMod val="95000"/>
                </a:schemeClr>
              </a:solidFill>
              <a:latin typeface="Georgia"/>
              <a:cs typeface="Georgia"/>
            </a:endParaRPr>
          </a:p>
        </p:txBody>
      </p:sp>
    </p:spTree>
    <p:extLst>
      <p:ext uri="{BB962C8B-B14F-4D97-AF65-F5344CB8AC3E}">
        <p14:creationId xmlns:p14="http://schemas.microsoft.com/office/powerpoint/2010/main" val="26066234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41300" y="570289"/>
            <a:ext cx="8652510" cy="6858000"/>
          </a:xfrm>
          <a:prstGeom prst="rect">
            <a:avLst/>
          </a:prstGeom>
        </p:spPr>
      </p:pic>
    </p:spTree>
    <p:extLst>
      <p:ext uri="{BB962C8B-B14F-4D97-AF65-F5344CB8AC3E}">
        <p14:creationId xmlns:p14="http://schemas.microsoft.com/office/powerpoint/2010/main" val="2018746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856984" cy="1143000"/>
          </a:xfrm>
        </p:spPr>
        <p:txBody>
          <a:bodyPr/>
          <a:lstStyle/>
          <a:p>
            <a:r>
              <a:rPr lang="fi-FI" sz="2400" dirty="0" smtClean="0">
                <a:solidFill>
                  <a:srgbClr val="800000"/>
                </a:solidFill>
              </a:rPr>
              <a:t>”</a:t>
            </a:r>
            <a:r>
              <a:rPr lang="fi-FI" sz="2400" dirty="0" err="1" smtClean="0">
                <a:solidFill>
                  <a:srgbClr val="800000"/>
                </a:solidFill>
              </a:rPr>
              <a:t>Predicting</a:t>
            </a:r>
            <a:r>
              <a:rPr lang="fi-FI" sz="2400" dirty="0" smtClean="0">
                <a:solidFill>
                  <a:srgbClr val="800000"/>
                </a:solidFill>
              </a:rPr>
              <a:t> </a:t>
            </a:r>
            <a:r>
              <a:rPr lang="fi-FI" sz="2400" dirty="0" err="1" smtClean="0">
                <a:solidFill>
                  <a:srgbClr val="800000"/>
                </a:solidFill>
              </a:rPr>
              <a:t>Divorce</a:t>
            </a:r>
            <a:r>
              <a:rPr lang="fi-FI" sz="2400" dirty="0" smtClean="0">
                <a:solidFill>
                  <a:srgbClr val="800000"/>
                </a:solidFill>
              </a:rPr>
              <a:t> </a:t>
            </a:r>
            <a:r>
              <a:rPr lang="fi-FI" sz="2400" dirty="0" err="1" smtClean="0">
                <a:solidFill>
                  <a:srgbClr val="800000"/>
                </a:solidFill>
              </a:rPr>
              <a:t>among</a:t>
            </a:r>
            <a:r>
              <a:rPr lang="fi-FI" sz="2400" dirty="0" smtClean="0">
                <a:solidFill>
                  <a:srgbClr val="800000"/>
                </a:solidFill>
              </a:rPr>
              <a:t> </a:t>
            </a:r>
            <a:r>
              <a:rPr lang="fi-FI" sz="2400" dirty="0" err="1" smtClean="0">
                <a:solidFill>
                  <a:srgbClr val="800000"/>
                </a:solidFill>
              </a:rPr>
              <a:t>Newlyweds</a:t>
            </a:r>
            <a:r>
              <a:rPr lang="fi-FI" sz="2400" dirty="0" smtClean="0">
                <a:solidFill>
                  <a:srgbClr val="800000"/>
                </a:solidFill>
              </a:rPr>
              <a:t> </a:t>
            </a:r>
            <a:r>
              <a:rPr lang="fi-FI" sz="2400" dirty="0" err="1" smtClean="0">
                <a:solidFill>
                  <a:srgbClr val="800000"/>
                </a:solidFill>
              </a:rPr>
              <a:t>from</a:t>
            </a:r>
            <a:r>
              <a:rPr lang="fi-FI" sz="2400" dirty="0" smtClean="0">
                <a:solidFill>
                  <a:srgbClr val="800000"/>
                </a:solidFill>
              </a:rPr>
              <a:t> the </a:t>
            </a:r>
            <a:r>
              <a:rPr lang="fi-FI" sz="2400" dirty="0" err="1" smtClean="0">
                <a:solidFill>
                  <a:srgbClr val="800000"/>
                </a:solidFill>
              </a:rPr>
              <a:t>First</a:t>
            </a:r>
            <a:r>
              <a:rPr lang="fi-FI" sz="2400" dirty="0" smtClean="0">
                <a:solidFill>
                  <a:srgbClr val="800000"/>
                </a:solidFill>
              </a:rPr>
              <a:t> Three </a:t>
            </a:r>
            <a:r>
              <a:rPr lang="fi-FI" sz="2400" dirty="0" err="1" smtClean="0">
                <a:solidFill>
                  <a:srgbClr val="800000"/>
                </a:solidFill>
              </a:rPr>
              <a:t>Minutes</a:t>
            </a:r>
            <a:r>
              <a:rPr lang="fi-FI" sz="2400" dirty="0" smtClean="0">
                <a:solidFill>
                  <a:srgbClr val="800000"/>
                </a:solidFill>
              </a:rPr>
              <a:t> of a </a:t>
            </a:r>
            <a:r>
              <a:rPr lang="fi-FI" sz="2400" dirty="0" err="1" smtClean="0">
                <a:solidFill>
                  <a:srgbClr val="800000"/>
                </a:solidFill>
              </a:rPr>
              <a:t>Marital</a:t>
            </a:r>
            <a:r>
              <a:rPr lang="fi-FI" sz="2400" dirty="0" smtClean="0">
                <a:solidFill>
                  <a:srgbClr val="800000"/>
                </a:solidFill>
              </a:rPr>
              <a:t> </a:t>
            </a:r>
            <a:r>
              <a:rPr lang="fi-FI" sz="2400" dirty="0" err="1" smtClean="0">
                <a:solidFill>
                  <a:srgbClr val="800000"/>
                </a:solidFill>
              </a:rPr>
              <a:t>Conflict</a:t>
            </a:r>
            <a:r>
              <a:rPr lang="fi-FI" sz="2400" dirty="0" smtClean="0">
                <a:solidFill>
                  <a:srgbClr val="800000"/>
                </a:solidFill>
              </a:rPr>
              <a:t> </a:t>
            </a:r>
            <a:r>
              <a:rPr lang="fi-FI" sz="2400" dirty="0" err="1" smtClean="0">
                <a:solidFill>
                  <a:srgbClr val="800000"/>
                </a:solidFill>
              </a:rPr>
              <a:t>Discussion</a:t>
            </a:r>
            <a:r>
              <a:rPr lang="fi-FI" sz="2400" dirty="0" smtClean="0">
                <a:solidFill>
                  <a:srgbClr val="800000"/>
                </a:solidFill>
              </a:rPr>
              <a:t>”, </a:t>
            </a:r>
            <a:r>
              <a:rPr lang="fi-FI" sz="2400" dirty="0" err="1" smtClean="0">
                <a:solidFill>
                  <a:srgbClr val="800000"/>
                </a:solidFill>
              </a:rPr>
              <a:t>Carrère</a:t>
            </a:r>
            <a:r>
              <a:rPr lang="fi-FI" sz="2400" dirty="0" smtClean="0">
                <a:solidFill>
                  <a:srgbClr val="800000"/>
                </a:solidFill>
              </a:rPr>
              <a:t> &amp; </a:t>
            </a:r>
            <a:r>
              <a:rPr lang="fi-FI" sz="2400" dirty="0" err="1" smtClean="0">
                <a:solidFill>
                  <a:srgbClr val="800000"/>
                </a:solidFill>
              </a:rPr>
              <a:t>Gottman</a:t>
            </a:r>
            <a:r>
              <a:rPr lang="fi-FI" sz="2400" dirty="0" smtClean="0">
                <a:solidFill>
                  <a:srgbClr val="800000"/>
                </a:solidFill>
              </a:rPr>
              <a:t> 1999</a:t>
            </a:r>
            <a:br>
              <a:rPr lang="fi-FI" sz="2400" dirty="0" smtClean="0">
                <a:solidFill>
                  <a:srgbClr val="800000"/>
                </a:solidFill>
              </a:rPr>
            </a:br>
            <a:r>
              <a:rPr lang="fi-FI" sz="2000" dirty="0" err="1" smtClean="0">
                <a:solidFill>
                  <a:srgbClr val="800000"/>
                </a:solidFill>
              </a:rPr>
              <a:t>Specific</a:t>
            </a:r>
            <a:r>
              <a:rPr lang="fi-FI" sz="2000" dirty="0" smtClean="0">
                <a:solidFill>
                  <a:srgbClr val="800000"/>
                </a:solidFill>
              </a:rPr>
              <a:t> </a:t>
            </a:r>
            <a:r>
              <a:rPr lang="fi-FI" sz="2000" dirty="0" err="1" smtClean="0">
                <a:solidFill>
                  <a:srgbClr val="800000"/>
                </a:solidFill>
              </a:rPr>
              <a:t>Affect</a:t>
            </a:r>
            <a:r>
              <a:rPr lang="fi-FI" sz="2000" dirty="0" smtClean="0">
                <a:solidFill>
                  <a:srgbClr val="800000"/>
                </a:solidFill>
              </a:rPr>
              <a:t> </a:t>
            </a:r>
            <a:r>
              <a:rPr lang="fi-FI" sz="2000" dirty="0" err="1" smtClean="0">
                <a:solidFill>
                  <a:srgbClr val="800000"/>
                </a:solidFill>
              </a:rPr>
              <a:t>Coding</a:t>
            </a:r>
            <a:r>
              <a:rPr lang="fi-FI" sz="2000" dirty="0" smtClean="0">
                <a:solidFill>
                  <a:srgbClr val="800000"/>
                </a:solidFill>
              </a:rPr>
              <a:t> System (SPAFF)</a:t>
            </a:r>
            <a:endParaRPr lang="fi-FI" sz="2000" dirty="0">
              <a:solidFill>
                <a:srgbClr val="800000"/>
              </a:solidFill>
            </a:endParaRPr>
          </a:p>
        </p:txBody>
      </p:sp>
      <p:sp>
        <p:nvSpPr>
          <p:cNvPr id="4" name="Content Placeholder 3"/>
          <p:cNvSpPr>
            <a:spLocks noGrp="1"/>
          </p:cNvSpPr>
          <p:nvPr>
            <p:ph sz="half" idx="1"/>
          </p:nvPr>
        </p:nvSpPr>
        <p:spPr>
          <a:xfrm>
            <a:off x="685800" y="1690464"/>
            <a:ext cx="3810000" cy="4114800"/>
          </a:xfrm>
        </p:spPr>
        <p:txBody>
          <a:bodyPr/>
          <a:lstStyle/>
          <a:p>
            <a:pPr marL="0" indent="0">
              <a:buNone/>
            </a:pPr>
            <a:r>
              <a:rPr lang="fi-FI" sz="2400" dirty="0" err="1" smtClean="0"/>
              <a:t>Joy</a:t>
            </a:r>
            <a:r>
              <a:rPr lang="fi-FI" sz="2400" dirty="0" smtClean="0"/>
              <a:t>			+4</a:t>
            </a:r>
          </a:p>
          <a:p>
            <a:pPr marL="0" indent="0">
              <a:buNone/>
            </a:pPr>
            <a:r>
              <a:rPr lang="fi-FI" sz="2400" dirty="0" err="1" smtClean="0"/>
              <a:t>Humor</a:t>
            </a:r>
            <a:r>
              <a:rPr lang="fi-FI" sz="2400" dirty="0" smtClean="0"/>
              <a:t>		+4</a:t>
            </a:r>
          </a:p>
          <a:p>
            <a:pPr marL="0" indent="0">
              <a:buNone/>
            </a:pPr>
            <a:r>
              <a:rPr lang="fi-FI" sz="2400" dirty="0" err="1" smtClean="0"/>
              <a:t>Affection</a:t>
            </a:r>
            <a:r>
              <a:rPr lang="fi-FI" sz="2400" dirty="0" smtClean="0"/>
              <a:t>		+4</a:t>
            </a:r>
          </a:p>
          <a:p>
            <a:pPr marL="0" indent="0">
              <a:buNone/>
            </a:pPr>
            <a:r>
              <a:rPr lang="fi-FI" sz="2400" dirty="0" err="1" smtClean="0"/>
              <a:t>Validation</a:t>
            </a:r>
            <a:r>
              <a:rPr lang="fi-FI" sz="2400" dirty="0" smtClean="0"/>
              <a:t>		+4</a:t>
            </a:r>
          </a:p>
          <a:p>
            <a:pPr marL="0" indent="0">
              <a:buNone/>
            </a:pPr>
            <a:r>
              <a:rPr lang="fi-FI" sz="2400" dirty="0" err="1" smtClean="0"/>
              <a:t>Interest</a:t>
            </a:r>
            <a:r>
              <a:rPr lang="fi-FI" sz="2400" dirty="0" smtClean="0"/>
              <a:t>		+2</a:t>
            </a:r>
          </a:p>
          <a:p>
            <a:pPr marL="0" indent="0">
              <a:buNone/>
            </a:pPr>
            <a:endParaRPr lang="fi-FI" sz="2400" dirty="0"/>
          </a:p>
          <a:p>
            <a:pPr marL="0" indent="0">
              <a:buNone/>
            </a:pPr>
            <a:r>
              <a:rPr lang="fi-FI" sz="2400" dirty="0" err="1" smtClean="0"/>
              <a:t>Neutral</a:t>
            </a:r>
            <a:r>
              <a:rPr lang="fi-FI" sz="2400" dirty="0" smtClean="0"/>
              <a:t>		+0.1</a:t>
            </a:r>
            <a:endParaRPr lang="fi-FI" sz="2400" dirty="0"/>
          </a:p>
        </p:txBody>
      </p:sp>
      <p:sp>
        <p:nvSpPr>
          <p:cNvPr id="5" name="Content Placeholder 4"/>
          <p:cNvSpPr>
            <a:spLocks noGrp="1"/>
          </p:cNvSpPr>
          <p:nvPr>
            <p:ph sz="half" idx="2"/>
          </p:nvPr>
        </p:nvSpPr>
        <p:spPr>
          <a:xfrm>
            <a:off x="4355976" y="1690464"/>
            <a:ext cx="5040560" cy="4114800"/>
          </a:xfrm>
        </p:spPr>
        <p:txBody>
          <a:bodyPr/>
          <a:lstStyle/>
          <a:p>
            <a:pPr marL="0" indent="0">
              <a:buNone/>
            </a:pPr>
            <a:r>
              <a:rPr lang="fi-FI" sz="2400" dirty="0" err="1" smtClean="0"/>
              <a:t>Contempt</a:t>
            </a:r>
            <a:r>
              <a:rPr lang="fi-FI" sz="2400" dirty="0" smtClean="0"/>
              <a:t> (halveksunta)   -4	      </a:t>
            </a:r>
          </a:p>
          <a:p>
            <a:pPr marL="0" indent="0">
              <a:buNone/>
            </a:pPr>
            <a:r>
              <a:rPr lang="fi-FI" sz="2400" dirty="0" err="1"/>
              <a:t>D</a:t>
            </a:r>
            <a:r>
              <a:rPr lang="fi-FI" sz="2400" dirty="0" err="1" smtClean="0"/>
              <a:t>isgust</a:t>
            </a:r>
            <a:r>
              <a:rPr lang="fi-FI" sz="2400" dirty="0" smtClean="0"/>
              <a:t>	</a:t>
            </a:r>
            <a:r>
              <a:rPr lang="fi-FI" sz="2400" dirty="0"/>
              <a:t> </a:t>
            </a:r>
            <a:r>
              <a:rPr lang="fi-FI" sz="2400" dirty="0" smtClean="0"/>
              <a:t>                      -3</a:t>
            </a:r>
          </a:p>
          <a:p>
            <a:pPr marL="0" indent="0">
              <a:buNone/>
            </a:pPr>
            <a:r>
              <a:rPr lang="fi-FI" sz="2400" dirty="0" err="1" smtClean="0"/>
              <a:t>Defensiveness</a:t>
            </a:r>
            <a:r>
              <a:rPr lang="fi-FI" sz="2400" dirty="0"/>
              <a:t> </a:t>
            </a:r>
            <a:r>
              <a:rPr lang="fi-FI" sz="2400" dirty="0" smtClean="0"/>
              <a:t>                     -2</a:t>
            </a:r>
          </a:p>
          <a:p>
            <a:pPr marL="0" indent="0">
              <a:buNone/>
            </a:pPr>
            <a:r>
              <a:rPr lang="fi-FI" sz="2400" dirty="0" err="1" smtClean="0"/>
              <a:t>Belligerence(riitaisuus</a:t>
            </a:r>
            <a:r>
              <a:rPr lang="fi-FI" sz="2400" dirty="0" smtClean="0"/>
              <a:t>)     -2</a:t>
            </a:r>
          </a:p>
          <a:p>
            <a:pPr marL="0" indent="0">
              <a:buNone/>
            </a:pPr>
            <a:r>
              <a:rPr lang="fi-FI" sz="2400" dirty="0" err="1" smtClean="0"/>
              <a:t>Stonewalling</a:t>
            </a:r>
            <a:r>
              <a:rPr lang="fi-FI" sz="2400" dirty="0"/>
              <a:t> </a:t>
            </a:r>
            <a:r>
              <a:rPr lang="fi-FI" sz="2400" dirty="0" smtClean="0"/>
              <a:t>   	          -2</a:t>
            </a:r>
          </a:p>
          <a:p>
            <a:pPr marL="0" indent="0">
              <a:buNone/>
            </a:pPr>
            <a:r>
              <a:rPr lang="fi-FI" sz="2400" dirty="0" err="1" smtClean="0"/>
              <a:t>Domineering</a:t>
            </a:r>
            <a:r>
              <a:rPr lang="fi-FI" sz="2400" dirty="0"/>
              <a:t> </a:t>
            </a:r>
            <a:r>
              <a:rPr lang="fi-FI" sz="2400" dirty="0" smtClean="0"/>
              <a:t>                       -1</a:t>
            </a:r>
          </a:p>
          <a:p>
            <a:pPr marL="0" indent="0">
              <a:buNone/>
            </a:pPr>
            <a:r>
              <a:rPr lang="fi-FI" sz="2400" dirty="0" err="1" smtClean="0"/>
              <a:t>Anger</a:t>
            </a:r>
            <a:r>
              <a:rPr lang="fi-FI" sz="2400" dirty="0" smtClean="0"/>
              <a:t>                                     -1</a:t>
            </a:r>
          </a:p>
          <a:p>
            <a:pPr marL="0" indent="0">
              <a:buNone/>
            </a:pPr>
            <a:r>
              <a:rPr lang="fi-FI" sz="2400" dirty="0" err="1" smtClean="0"/>
              <a:t>Whining</a:t>
            </a:r>
            <a:r>
              <a:rPr lang="fi-FI" sz="2400" dirty="0" smtClean="0"/>
              <a:t> (Mariseminen)   -1</a:t>
            </a:r>
          </a:p>
          <a:p>
            <a:pPr marL="0" indent="0">
              <a:buNone/>
            </a:pPr>
            <a:r>
              <a:rPr lang="fi-FI" sz="2400" dirty="0" err="1" smtClean="0"/>
              <a:t>Sadness</a:t>
            </a:r>
            <a:r>
              <a:rPr lang="fi-FI" sz="2400" dirty="0"/>
              <a:t> </a:t>
            </a:r>
            <a:r>
              <a:rPr lang="fi-FI" sz="2400" dirty="0" smtClean="0"/>
              <a:t>                                -1</a:t>
            </a:r>
          </a:p>
          <a:p>
            <a:pPr marL="0" indent="0">
              <a:buNone/>
            </a:pPr>
            <a:r>
              <a:rPr lang="fi-FI" sz="2400" dirty="0" err="1"/>
              <a:t>T</a:t>
            </a:r>
            <a:r>
              <a:rPr lang="fi-FI" sz="2400" dirty="0" err="1" smtClean="0"/>
              <a:t>ension/fear</a:t>
            </a:r>
            <a:r>
              <a:rPr lang="fi-FI" sz="2400" dirty="0"/>
              <a:t> </a:t>
            </a:r>
            <a:r>
              <a:rPr lang="fi-FI" sz="2400" dirty="0" smtClean="0"/>
              <a:t>                        0</a:t>
            </a:r>
          </a:p>
          <a:p>
            <a:pPr marL="0" indent="0">
              <a:buNone/>
            </a:pPr>
            <a:endParaRPr lang="fi-FI" dirty="0"/>
          </a:p>
        </p:txBody>
      </p:sp>
    </p:spTree>
    <p:extLst>
      <p:ext uri="{BB962C8B-B14F-4D97-AF65-F5344CB8AC3E}">
        <p14:creationId xmlns:p14="http://schemas.microsoft.com/office/powerpoint/2010/main" val="55949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6700"/>
            <a:ext cx="9131300" cy="6311900"/>
          </a:xfrm>
          <a:prstGeom prst="rect">
            <a:avLst/>
          </a:prstGeom>
        </p:spPr>
      </p:pic>
      <p:sp>
        <p:nvSpPr>
          <p:cNvPr id="3" name="TextBox 2"/>
          <p:cNvSpPr txBox="1"/>
          <p:nvPr/>
        </p:nvSpPr>
        <p:spPr>
          <a:xfrm>
            <a:off x="1115616" y="980728"/>
            <a:ext cx="527007" cy="461665"/>
          </a:xfrm>
          <a:prstGeom prst="rect">
            <a:avLst/>
          </a:prstGeom>
          <a:noFill/>
        </p:spPr>
        <p:txBody>
          <a:bodyPr wrap="none" rtlCol="0">
            <a:spAutoFit/>
          </a:bodyPr>
          <a:lstStyle/>
          <a:p>
            <a:r>
              <a:rPr lang="fi-FI" b="1" dirty="0" smtClean="0">
                <a:solidFill>
                  <a:srgbClr val="800000"/>
                </a:solidFill>
              </a:rPr>
              <a:t>85</a:t>
            </a:r>
            <a:endParaRPr lang="fi-FI" b="1" dirty="0">
              <a:solidFill>
                <a:srgbClr val="800000"/>
              </a:solidFill>
            </a:endParaRPr>
          </a:p>
        </p:txBody>
      </p:sp>
      <p:sp>
        <p:nvSpPr>
          <p:cNvPr id="4" name="TextBox 3"/>
          <p:cNvSpPr txBox="1"/>
          <p:nvPr/>
        </p:nvSpPr>
        <p:spPr>
          <a:xfrm>
            <a:off x="8100392" y="1239143"/>
            <a:ext cx="527007" cy="461665"/>
          </a:xfrm>
          <a:prstGeom prst="rect">
            <a:avLst/>
          </a:prstGeom>
          <a:noFill/>
        </p:spPr>
        <p:txBody>
          <a:bodyPr wrap="none" rtlCol="0">
            <a:spAutoFit/>
          </a:bodyPr>
          <a:lstStyle/>
          <a:p>
            <a:r>
              <a:rPr lang="fi-FI" b="1" dirty="0" smtClean="0">
                <a:solidFill>
                  <a:srgbClr val="800000"/>
                </a:solidFill>
              </a:rPr>
              <a:t>81</a:t>
            </a:r>
            <a:endParaRPr lang="fi-FI" b="1" dirty="0">
              <a:solidFill>
                <a:srgbClr val="800000"/>
              </a:solidFill>
            </a:endParaRPr>
          </a:p>
        </p:txBody>
      </p:sp>
      <p:sp>
        <p:nvSpPr>
          <p:cNvPr id="5" name="TextBox 4"/>
          <p:cNvSpPr txBox="1"/>
          <p:nvPr/>
        </p:nvSpPr>
        <p:spPr>
          <a:xfrm>
            <a:off x="1115616" y="3861048"/>
            <a:ext cx="527007" cy="461665"/>
          </a:xfrm>
          <a:prstGeom prst="rect">
            <a:avLst/>
          </a:prstGeom>
          <a:noFill/>
        </p:spPr>
        <p:txBody>
          <a:bodyPr wrap="none" rtlCol="0">
            <a:spAutoFit/>
          </a:bodyPr>
          <a:lstStyle/>
          <a:p>
            <a:r>
              <a:rPr lang="fi-FI" b="1" dirty="0" smtClean="0">
                <a:solidFill>
                  <a:srgbClr val="000000"/>
                </a:solidFill>
              </a:rPr>
              <a:t>45</a:t>
            </a:r>
            <a:endParaRPr lang="fi-FI" b="1" dirty="0">
              <a:solidFill>
                <a:srgbClr val="000000"/>
              </a:solidFill>
            </a:endParaRPr>
          </a:p>
        </p:txBody>
      </p:sp>
      <p:sp>
        <p:nvSpPr>
          <p:cNvPr id="6" name="TextBox 5"/>
          <p:cNvSpPr txBox="1"/>
          <p:nvPr/>
        </p:nvSpPr>
        <p:spPr>
          <a:xfrm>
            <a:off x="8244408" y="4941168"/>
            <a:ext cx="527007" cy="461665"/>
          </a:xfrm>
          <a:prstGeom prst="rect">
            <a:avLst/>
          </a:prstGeom>
          <a:noFill/>
        </p:spPr>
        <p:txBody>
          <a:bodyPr wrap="none" rtlCol="0">
            <a:spAutoFit/>
          </a:bodyPr>
          <a:lstStyle/>
          <a:p>
            <a:r>
              <a:rPr lang="fi-FI" b="1" dirty="0" smtClean="0">
                <a:solidFill>
                  <a:srgbClr val="000000"/>
                </a:solidFill>
              </a:rPr>
              <a:t>30</a:t>
            </a:r>
            <a:endParaRPr lang="fi-FI" b="1" dirty="0">
              <a:solidFill>
                <a:srgbClr val="000000"/>
              </a:solidFill>
            </a:endParaRPr>
          </a:p>
        </p:txBody>
      </p:sp>
      <p:sp>
        <p:nvSpPr>
          <p:cNvPr id="7" name="TextBox 6"/>
          <p:cNvSpPr txBox="1"/>
          <p:nvPr/>
        </p:nvSpPr>
        <p:spPr>
          <a:xfrm>
            <a:off x="878979" y="447055"/>
            <a:ext cx="7095813" cy="461665"/>
          </a:xfrm>
          <a:prstGeom prst="rect">
            <a:avLst/>
          </a:prstGeom>
          <a:noFill/>
        </p:spPr>
        <p:txBody>
          <a:bodyPr wrap="none" rtlCol="0">
            <a:spAutoFit/>
          </a:bodyPr>
          <a:lstStyle/>
          <a:p>
            <a:r>
              <a:rPr lang="fi-FI" dirty="0" smtClean="0">
                <a:solidFill>
                  <a:srgbClr val="000000"/>
                </a:solidFill>
              </a:rPr>
              <a:t>15 </a:t>
            </a:r>
            <a:r>
              <a:rPr lang="fi-FI" dirty="0" err="1" smtClean="0">
                <a:solidFill>
                  <a:srgbClr val="000000"/>
                </a:solidFill>
              </a:rPr>
              <a:t>minutes</a:t>
            </a:r>
            <a:r>
              <a:rPr lang="fi-FI" dirty="0" smtClean="0">
                <a:solidFill>
                  <a:srgbClr val="000000"/>
                </a:solidFill>
              </a:rPr>
              <a:t> </a:t>
            </a:r>
            <a:r>
              <a:rPr lang="fi-FI" dirty="0" err="1" smtClean="0">
                <a:solidFill>
                  <a:srgbClr val="000000"/>
                </a:solidFill>
              </a:rPr>
              <a:t>conflict</a:t>
            </a:r>
            <a:r>
              <a:rPr lang="fi-FI" dirty="0" smtClean="0">
                <a:solidFill>
                  <a:srgbClr val="000000"/>
                </a:solidFill>
              </a:rPr>
              <a:t> </a:t>
            </a:r>
            <a:r>
              <a:rPr lang="fi-FI" dirty="0" err="1" smtClean="0">
                <a:solidFill>
                  <a:srgbClr val="000000"/>
                </a:solidFill>
              </a:rPr>
              <a:t>discussion</a:t>
            </a:r>
            <a:r>
              <a:rPr lang="fi-FI" dirty="0" smtClean="0">
                <a:solidFill>
                  <a:srgbClr val="000000"/>
                </a:solidFill>
              </a:rPr>
              <a:t> in 5 x 3 min </a:t>
            </a:r>
            <a:r>
              <a:rPr lang="fi-FI" dirty="0" err="1" smtClean="0">
                <a:solidFill>
                  <a:srgbClr val="000000"/>
                </a:solidFill>
              </a:rPr>
              <a:t>phrases</a:t>
            </a:r>
            <a:endParaRPr lang="fi-FI" dirty="0">
              <a:solidFill>
                <a:srgbClr val="000000"/>
              </a:solidFill>
            </a:endParaRPr>
          </a:p>
        </p:txBody>
      </p:sp>
    </p:spTree>
    <p:extLst>
      <p:ext uri="{BB962C8B-B14F-4D97-AF65-F5344CB8AC3E}">
        <p14:creationId xmlns:p14="http://schemas.microsoft.com/office/powerpoint/2010/main" val="2196838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err="1" smtClean="0">
                <a:solidFill>
                  <a:srgbClr val="800000"/>
                </a:solidFill>
              </a:rPr>
              <a:t>There</a:t>
            </a:r>
            <a:r>
              <a:rPr lang="fi-FI" dirty="0" smtClean="0">
                <a:solidFill>
                  <a:srgbClr val="800000"/>
                </a:solidFill>
              </a:rPr>
              <a:t> Is </a:t>
            </a:r>
            <a:r>
              <a:rPr lang="fi-FI" dirty="0" err="1" smtClean="0">
                <a:solidFill>
                  <a:srgbClr val="800000"/>
                </a:solidFill>
              </a:rPr>
              <a:t>More</a:t>
            </a:r>
            <a:r>
              <a:rPr lang="fi-FI" dirty="0" smtClean="0">
                <a:solidFill>
                  <a:srgbClr val="800000"/>
                </a:solidFill>
              </a:rPr>
              <a:t> to Us </a:t>
            </a:r>
            <a:r>
              <a:rPr lang="fi-FI" dirty="0" err="1">
                <a:solidFill>
                  <a:srgbClr val="800000"/>
                </a:solidFill>
              </a:rPr>
              <a:t>T</a:t>
            </a:r>
            <a:r>
              <a:rPr lang="fi-FI" dirty="0" err="1" smtClean="0">
                <a:solidFill>
                  <a:srgbClr val="800000"/>
                </a:solidFill>
              </a:rPr>
              <a:t>han</a:t>
            </a:r>
            <a:r>
              <a:rPr lang="fi-FI" dirty="0" smtClean="0">
                <a:solidFill>
                  <a:srgbClr val="800000"/>
                </a:solidFill>
              </a:rPr>
              <a:t> </a:t>
            </a:r>
            <a:r>
              <a:rPr lang="fi-FI" dirty="0" err="1" smtClean="0">
                <a:solidFill>
                  <a:srgbClr val="800000"/>
                </a:solidFill>
              </a:rPr>
              <a:t>Meets</a:t>
            </a:r>
            <a:r>
              <a:rPr lang="fi-FI" dirty="0" smtClean="0">
                <a:solidFill>
                  <a:srgbClr val="800000"/>
                </a:solidFill>
              </a:rPr>
              <a:t> the </a:t>
            </a:r>
            <a:r>
              <a:rPr lang="fi-FI" dirty="0" err="1" smtClean="0">
                <a:solidFill>
                  <a:srgbClr val="800000"/>
                </a:solidFill>
              </a:rPr>
              <a:t>Eye</a:t>
            </a:r>
            <a:r>
              <a:rPr lang="fi-FI" dirty="0" smtClean="0">
                <a:solidFill>
                  <a:srgbClr val="800000"/>
                </a:solidFill>
              </a:rPr>
              <a:t> – </a:t>
            </a:r>
            <a:r>
              <a:rPr lang="fi-FI" dirty="0" err="1" smtClean="0">
                <a:solidFill>
                  <a:srgbClr val="800000"/>
                </a:solidFill>
              </a:rPr>
              <a:t>More</a:t>
            </a:r>
            <a:r>
              <a:rPr lang="fi-FI" dirty="0" smtClean="0">
                <a:solidFill>
                  <a:srgbClr val="800000"/>
                </a:solidFill>
              </a:rPr>
              <a:t> </a:t>
            </a:r>
            <a:r>
              <a:rPr lang="fi-FI" dirty="0" err="1" smtClean="0">
                <a:solidFill>
                  <a:srgbClr val="800000"/>
                </a:solidFill>
              </a:rPr>
              <a:t>That</a:t>
            </a:r>
            <a:r>
              <a:rPr lang="fi-FI" dirty="0" smtClean="0">
                <a:solidFill>
                  <a:srgbClr val="800000"/>
                </a:solidFill>
              </a:rPr>
              <a:t> Is </a:t>
            </a:r>
            <a:r>
              <a:rPr lang="fi-FI" dirty="0" err="1" smtClean="0">
                <a:solidFill>
                  <a:srgbClr val="800000"/>
                </a:solidFill>
              </a:rPr>
              <a:t>Good</a:t>
            </a:r>
            <a:endParaRPr lang="fi-FI" dirty="0">
              <a:solidFill>
                <a:srgbClr val="800000"/>
              </a:solidFill>
            </a:endParaRPr>
          </a:p>
        </p:txBody>
      </p:sp>
      <p:sp>
        <p:nvSpPr>
          <p:cNvPr id="5" name="Subtitle 4"/>
          <p:cNvSpPr>
            <a:spLocks noGrp="1"/>
          </p:cNvSpPr>
          <p:nvPr>
            <p:ph type="subTitle" idx="1"/>
          </p:nvPr>
        </p:nvSpPr>
        <p:spPr/>
        <p:txBody>
          <a:bodyPr/>
          <a:lstStyle/>
          <a:p>
            <a:endParaRPr lang="fi-FI"/>
          </a:p>
        </p:txBody>
      </p:sp>
    </p:spTree>
    <p:extLst>
      <p:ext uri="{BB962C8B-B14F-4D97-AF65-F5344CB8AC3E}">
        <p14:creationId xmlns:p14="http://schemas.microsoft.com/office/powerpoint/2010/main" val="29428014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384"/>
            <a:ext cx="9144000" cy="6569347"/>
          </a:xfrm>
          <a:prstGeom prst="rect">
            <a:avLst/>
          </a:prstGeom>
        </p:spPr>
      </p:pic>
      <p:sp>
        <p:nvSpPr>
          <p:cNvPr id="3" name="TextBox 2"/>
          <p:cNvSpPr txBox="1"/>
          <p:nvPr/>
        </p:nvSpPr>
        <p:spPr>
          <a:xfrm>
            <a:off x="827584" y="836712"/>
            <a:ext cx="629499" cy="461665"/>
          </a:xfrm>
          <a:prstGeom prst="rect">
            <a:avLst/>
          </a:prstGeom>
          <a:noFill/>
        </p:spPr>
        <p:txBody>
          <a:bodyPr wrap="none" rtlCol="0">
            <a:spAutoFit/>
          </a:bodyPr>
          <a:lstStyle/>
          <a:p>
            <a:r>
              <a:rPr lang="fi-FI" b="1" dirty="0" smtClean="0">
                <a:solidFill>
                  <a:srgbClr val="800000"/>
                </a:solidFill>
              </a:rPr>
              <a:t>-34</a:t>
            </a:r>
            <a:endParaRPr lang="fi-FI" b="1" dirty="0">
              <a:solidFill>
                <a:srgbClr val="800000"/>
              </a:solidFill>
            </a:endParaRPr>
          </a:p>
        </p:txBody>
      </p:sp>
      <p:sp>
        <p:nvSpPr>
          <p:cNvPr id="4" name="TextBox 3"/>
          <p:cNvSpPr txBox="1"/>
          <p:nvPr/>
        </p:nvSpPr>
        <p:spPr>
          <a:xfrm>
            <a:off x="8100392" y="1196752"/>
            <a:ext cx="629499" cy="461665"/>
          </a:xfrm>
          <a:prstGeom prst="rect">
            <a:avLst/>
          </a:prstGeom>
          <a:noFill/>
        </p:spPr>
        <p:txBody>
          <a:bodyPr wrap="none" rtlCol="0">
            <a:spAutoFit/>
          </a:bodyPr>
          <a:lstStyle/>
          <a:p>
            <a:r>
              <a:rPr lang="fi-FI" b="1" dirty="0" smtClean="0">
                <a:solidFill>
                  <a:srgbClr val="800000"/>
                </a:solidFill>
              </a:rPr>
              <a:t>-39</a:t>
            </a:r>
            <a:endParaRPr lang="fi-FI" b="1" dirty="0">
              <a:solidFill>
                <a:srgbClr val="800000"/>
              </a:solidFill>
            </a:endParaRPr>
          </a:p>
        </p:txBody>
      </p:sp>
      <p:sp>
        <p:nvSpPr>
          <p:cNvPr id="5" name="TextBox 4"/>
          <p:cNvSpPr txBox="1"/>
          <p:nvPr/>
        </p:nvSpPr>
        <p:spPr>
          <a:xfrm>
            <a:off x="827584" y="2708920"/>
            <a:ext cx="629499" cy="461665"/>
          </a:xfrm>
          <a:prstGeom prst="rect">
            <a:avLst/>
          </a:prstGeom>
          <a:noFill/>
        </p:spPr>
        <p:txBody>
          <a:bodyPr wrap="none" rtlCol="0">
            <a:spAutoFit/>
          </a:bodyPr>
          <a:lstStyle/>
          <a:p>
            <a:r>
              <a:rPr lang="fi-FI" b="1" dirty="0" smtClean="0">
                <a:solidFill>
                  <a:srgbClr val="000000"/>
                </a:solidFill>
              </a:rPr>
              <a:t>-60</a:t>
            </a:r>
            <a:endParaRPr lang="fi-FI" b="1" dirty="0">
              <a:solidFill>
                <a:srgbClr val="000000"/>
              </a:solidFill>
            </a:endParaRPr>
          </a:p>
        </p:txBody>
      </p:sp>
      <p:sp>
        <p:nvSpPr>
          <p:cNvPr id="6" name="TextBox 5"/>
          <p:cNvSpPr txBox="1"/>
          <p:nvPr/>
        </p:nvSpPr>
        <p:spPr>
          <a:xfrm>
            <a:off x="8100392" y="4983559"/>
            <a:ext cx="629499" cy="461665"/>
          </a:xfrm>
          <a:prstGeom prst="rect">
            <a:avLst/>
          </a:prstGeom>
          <a:noFill/>
        </p:spPr>
        <p:txBody>
          <a:bodyPr wrap="none" rtlCol="0">
            <a:spAutoFit/>
          </a:bodyPr>
          <a:lstStyle/>
          <a:p>
            <a:r>
              <a:rPr lang="fi-FI" b="1" dirty="0" smtClean="0">
                <a:solidFill>
                  <a:srgbClr val="000000"/>
                </a:solidFill>
              </a:rPr>
              <a:t>-88</a:t>
            </a:r>
            <a:endParaRPr lang="fi-FI" b="1" dirty="0">
              <a:solidFill>
                <a:srgbClr val="000000"/>
              </a:solidFill>
            </a:endParaRPr>
          </a:p>
        </p:txBody>
      </p:sp>
      <p:sp>
        <p:nvSpPr>
          <p:cNvPr id="7" name="TextBox 6"/>
          <p:cNvSpPr txBox="1"/>
          <p:nvPr/>
        </p:nvSpPr>
        <p:spPr>
          <a:xfrm>
            <a:off x="755576" y="332656"/>
            <a:ext cx="7244140" cy="1200328"/>
          </a:xfrm>
          <a:prstGeom prst="rect">
            <a:avLst/>
          </a:prstGeom>
          <a:noFill/>
        </p:spPr>
        <p:txBody>
          <a:bodyPr wrap="none" rtlCol="0">
            <a:spAutoFit/>
          </a:bodyPr>
          <a:lstStyle/>
          <a:p>
            <a:r>
              <a:rPr lang="fi-FI" dirty="0" smtClean="0">
                <a:solidFill>
                  <a:srgbClr val="000000"/>
                </a:solidFill>
              </a:rPr>
              <a:t>15 </a:t>
            </a:r>
            <a:r>
              <a:rPr lang="fi-FI" dirty="0" err="1">
                <a:solidFill>
                  <a:srgbClr val="000000"/>
                </a:solidFill>
              </a:rPr>
              <a:t>minutes</a:t>
            </a:r>
            <a:r>
              <a:rPr lang="fi-FI" dirty="0">
                <a:solidFill>
                  <a:srgbClr val="000000"/>
                </a:solidFill>
              </a:rPr>
              <a:t> </a:t>
            </a:r>
            <a:r>
              <a:rPr lang="fi-FI" dirty="0" err="1">
                <a:solidFill>
                  <a:srgbClr val="000000"/>
                </a:solidFill>
              </a:rPr>
              <a:t>conflict</a:t>
            </a:r>
            <a:r>
              <a:rPr lang="fi-FI" dirty="0">
                <a:solidFill>
                  <a:srgbClr val="000000"/>
                </a:solidFill>
              </a:rPr>
              <a:t> </a:t>
            </a:r>
            <a:r>
              <a:rPr lang="fi-FI" dirty="0" err="1">
                <a:solidFill>
                  <a:srgbClr val="000000"/>
                </a:solidFill>
              </a:rPr>
              <a:t>discussion</a:t>
            </a:r>
            <a:r>
              <a:rPr lang="fi-FI" dirty="0">
                <a:solidFill>
                  <a:srgbClr val="000000"/>
                </a:solidFill>
              </a:rPr>
              <a:t> in 5 x 3 min </a:t>
            </a:r>
            <a:r>
              <a:rPr lang="fi-FI" dirty="0" err="1">
                <a:solidFill>
                  <a:srgbClr val="000000"/>
                </a:solidFill>
              </a:rPr>
              <a:t>phrases</a:t>
            </a:r>
            <a:endParaRPr lang="fi-FI" dirty="0">
              <a:solidFill>
                <a:srgbClr val="000000"/>
              </a:solidFill>
            </a:endParaRPr>
          </a:p>
          <a:p>
            <a:endParaRPr lang="fi-FI" dirty="0">
              <a:solidFill>
                <a:srgbClr val="000000"/>
              </a:solidFill>
            </a:endParaRPr>
          </a:p>
          <a:p>
            <a:endParaRPr lang="fi-FI" dirty="0">
              <a:solidFill>
                <a:srgbClr val="000000"/>
              </a:solidFill>
            </a:endParaRPr>
          </a:p>
        </p:txBody>
      </p:sp>
    </p:spTree>
    <p:extLst>
      <p:ext uri="{BB962C8B-B14F-4D97-AF65-F5344CB8AC3E}">
        <p14:creationId xmlns:p14="http://schemas.microsoft.com/office/powerpoint/2010/main" val="31565719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7384"/>
            <a:ext cx="9144000" cy="6568399"/>
          </a:xfrm>
          <a:prstGeom prst="rect">
            <a:avLst/>
          </a:prstGeom>
        </p:spPr>
      </p:pic>
      <p:sp>
        <p:nvSpPr>
          <p:cNvPr id="3" name="TextBox 2"/>
          <p:cNvSpPr txBox="1"/>
          <p:nvPr/>
        </p:nvSpPr>
        <p:spPr>
          <a:xfrm>
            <a:off x="1115616" y="980728"/>
            <a:ext cx="527007" cy="461665"/>
          </a:xfrm>
          <a:prstGeom prst="rect">
            <a:avLst/>
          </a:prstGeom>
          <a:noFill/>
        </p:spPr>
        <p:txBody>
          <a:bodyPr wrap="none" rtlCol="0">
            <a:spAutoFit/>
          </a:bodyPr>
          <a:lstStyle/>
          <a:p>
            <a:r>
              <a:rPr lang="fi-FI" b="1" dirty="0" smtClean="0">
                <a:solidFill>
                  <a:srgbClr val="800000"/>
                </a:solidFill>
              </a:rPr>
              <a:t>52</a:t>
            </a:r>
            <a:endParaRPr lang="fi-FI" b="1" dirty="0">
              <a:solidFill>
                <a:srgbClr val="800000"/>
              </a:solidFill>
            </a:endParaRPr>
          </a:p>
        </p:txBody>
      </p:sp>
      <p:sp>
        <p:nvSpPr>
          <p:cNvPr id="4" name="TextBox 3"/>
          <p:cNvSpPr txBox="1"/>
          <p:nvPr/>
        </p:nvSpPr>
        <p:spPr>
          <a:xfrm>
            <a:off x="7884368" y="1340768"/>
            <a:ext cx="527007" cy="461665"/>
          </a:xfrm>
          <a:prstGeom prst="rect">
            <a:avLst/>
          </a:prstGeom>
          <a:noFill/>
        </p:spPr>
        <p:txBody>
          <a:bodyPr wrap="none" rtlCol="0">
            <a:spAutoFit/>
          </a:bodyPr>
          <a:lstStyle/>
          <a:p>
            <a:r>
              <a:rPr lang="fi-FI" b="1" dirty="0" smtClean="0">
                <a:solidFill>
                  <a:srgbClr val="800000"/>
                </a:solidFill>
              </a:rPr>
              <a:t>41</a:t>
            </a:r>
            <a:endParaRPr lang="fi-FI" b="1" dirty="0">
              <a:solidFill>
                <a:srgbClr val="800000"/>
              </a:solidFill>
            </a:endParaRPr>
          </a:p>
        </p:txBody>
      </p:sp>
      <p:sp>
        <p:nvSpPr>
          <p:cNvPr id="5" name="TextBox 4"/>
          <p:cNvSpPr txBox="1"/>
          <p:nvPr/>
        </p:nvSpPr>
        <p:spPr>
          <a:xfrm>
            <a:off x="971600" y="3327375"/>
            <a:ext cx="629499" cy="461665"/>
          </a:xfrm>
          <a:prstGeom prst="rect">
            <a:avLst/>
          </a:prstGeom>
          <a:noFill/>
        </p:spPr>
        <p:txBody>
          <a:bodyPr wrap="none" rtlCol="0">
            <a:spAutoFit/>
          </a:bodyPr>
          <a:lstStyle/>
          <a:p>
            <a:r>
              <a:rPr lang="fi-FI" b="1" dirty="0" smtClean="0">
                <a:solidFill>
                  <a:srgbClr val="000000"/>
                </a:solidFill>
              </a:rPr>
              <a:t>-14</a:t>
            </a:r>
            <a:endParaRPr lang="fi-FI" b="1" dirty="0">
              <a:solidFill>
                <a:srgbClr val="000000"/>
              </a:solidFill>
            </a:endParaRPr>
          </a:p>
        </p:txBody>
      </p:sp>
      <p:sp>
        <p:nvSpPr>
          <p:cNvPr id="6" name="TextBox 5"/>
          <p:cNvSpPr txBox="1"/>
          <p:nvPr/>
        </p:nvSpPr>
        <p:spPr>
          <a:xfrm>
            <a:off x="7812360" y="4869160"/>
            <a:ext cx="629499" cy="461665"/>
          </a:xfrm>
          <a:prstGeom prst="rect">
            <a:avLst/>
          </a:prstGeom>
          <a:noFill/>
        </p:spPr>
        <p:txBody>
          <a:bodyPr wrap="none" rtlCol="0">
            <a:spAutoFit/>
          </a:bodyPr>
          <a:lstStyle/>
          <a:p>
            <a:r>
              <a:rPr lang="fi-FI" b="1" dirty="0" smtClean="0">
                <a:solidFill>
                  <a:srgbClr val="000000"/>
                </a:solidFill>
              </a:rPr>
              <a:t>-57</a:t>
            </a:r>
            <a:endParaRPr lang="fi-FI" b="1" dirty="0">
              <a:solidFill>
                <a:srgbClr val="000000"/>
              </a:solidFill>
            </a:endParaRPr>
          </a:p>
        </p:txBody>
      </p:sp>
      <p:sp>
        <p:nvSpPr>
          <p:cNvPr id="7" name="TextBox 6"/>
          <p:cNvSpPr txBox="1"/>
          <p:nvPr/>
        </p:nvSpPr>
        <p:spPr>
          <a:xfrm>
            <a:off x="932571" y="476672"/>
            <a:ext cx="7095813" cy="1200328"/>
          </a:xfrm>
          <a:prstGeom prst="rect">
            <a:avLst/>
          </a:prstGeom>
          <a:noFill/>
        </p:spPr>
        <p:txBody>
          <a:bodyPr wrap="none" rtlCol="0">
            <a:spAutoFit/>
          </a:bodyPr>
          <a:lstStyle/>
          <a:p>
            <a:r>
              <a:rPr lang="fi-FI" dirty="0">
                <a:solidFill>
                  <a:srgbClr val="000000"/>
                </a:solidFill>
              </a:rPr>
              <a:t>15 </a:t>
            </a:r>
            <a:r>
              <a:rPr lang="fi-FI" dirty="0" err="1">
                <a:solidFill>
                  <a:srgbClr val="000000"/>
                </a:solidFill>
              </a:rPr>
              <a:t>minutes</a:t>
            </a:r>
            <a:r>
              <a:rPr lang="fi-FI" dirty="0">
                <a:solidFill>
                  <a:srgbClr val="000000"/>
                </a:solidFill>
              </a:rPr>
              <a:t> </a:t>
            </a:r>
            <a:r>
              <a:rPr lang="fi-FI" dirty="0" err="1">
                <a:solidFill>
                  <a:srgbClr val="000000"/>
                </a:solidFill>
              </a:rPr>
              <a:t>conflict</a:t>
            </a:r>
            <a:r>
              <a:rPr lang="fi-FI" dirty="0">
                <a:solidFill>
                  <a:srgbClr val="000000"/>
                </a:solidFill>
              </a:rPr>
              <a:t> </a:t>
            </a:r>
            <a:r>
              <a:rPr lang="fi-FI" dirty="0" err="1">
                <a:solidFill>
                  <a:srgbClr val="000000"/>
                </a:solidFill>
              </a:rPr>
              <a:t>discussion</a:t>
            </a:r>
            <a:r>
              <a:rPr lang="fi-FI" dirty="0">
                <a:solidFill>
                  <a:srgbClr val="000000"/>
                </a:solidFill>
              </a:rPr>
              <a:t> in 5 x 3 min </a:t>
            </a:r>
            <a:r>
              <a:rPr lang="fi-FI" dirty="0" err="1" smtClean="0">
                <a:solidFill>
                  <a:srgbClr val="000000"/>
                </a:solidFill>
              </a:rPr>
              <a:t>phases</a:t>
            </a:r>
            <a:endParaRPr lang="fi-FI" dirty="0">
              <a:solidFill>
                <a:srgbClr val="000000"/>
              </a:solidFill>
            </a:endParaRPr>
          </a:p>
          <a:p>
            <a:endParaRPr lang="fi-FI" dirty="0">
              <a:solidFill>
                <a:srgbClr val="000000"/>
              </a:solidFill>
            </a:endParaRPr>
          </a:p>
          <a:p>
            <a:endParaRPr lang="fi-FI" dirty="0">
              <a:solidFill>
                <a:srgbClr val="000000"/>
              </a:solidFill>
            </a:endParaRPr>
          </a:p>
        </p:txBody>
      </p:sp>
    </p:spTree>
    <p:extLst>
      <p:ext uri="{BB962C8B-B14F-4D97-AF65-F5344CB8AC3E}">
        <p14:creationId xmlns:p14="http://schemas.microsoft.com/office/powerpoint/2010/main" val="12090016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smtClean="0">
                <a:solidFill>
                  <a:srgbClr val="800000"/>
                </a:solidFill>
              </a:rPr>
              <a:t>Raimo on the </a:t>
            </a:r>
            <a:r>
              <a:rPr lang="fi-FI" dirty="0" err="1" smtClean="0">
                <a:solidFill>
                  <a:srgbClr val="800000"/>
                </a:solidFill>
              </a:rPr>
              <a:t>way</a:t>
            </a:r>
            <a:r>
              <a:rPr lang="fi-FI" dirty="0" smtClean="0">
                <a:solidFill>
                  <a:srgbClr val="800000"/>
                </a:solidFill>
              </a:rPr>
              <a:t> </a:t>
            </a:r>
            <a:r>
              <a:rPr lang="fi-FI" dirty="0" err="1" smtClean="0">
                <a:solidFill>
                  <a:srgbClr val="800000"/>
                </a:solidFill>
              </a:rPr>
              <a:t>back</a:t>
            </a:r>
            <a:r>
              <a:rPr lang="fi-FI" dirty="0" smtClean="0">
                <a:solidFill>
                  <a:srgbClr val="800000"/>
                </a:solidFill>
              </a:rPr>
              <a:t> </a:t>
            </a:r>
            <a:r>
              <a:rPr lang="fi-FI" dirty="0" err="1" smtClean="0">
                <a:solidFill>
                  <a:srgbClr val="800000"/>
                </a:solidFill>
              </a:rPr>
              <a:t>from</a:t>
            </a:r>
            <a:r>
              <a:rPr lang="fi-FI" dirty="0" smtClean="0">
                <a:solidFill>
                  <a:srgbClr val="800000"/>
                </a:solidFill>
              </a:rPr>
              <a:t> Paphos in 2000</a:t>
            </a:r>
            <a:endParaRPr lang="fi-FI" dirty="0">
              <a:solidFill>
                <a:srgbClr val="800000"/>
              </a:solidFill>
            </a:endParaRPr>
          </a:p>
        </p:txBody>
      </p:sp>
      <p:sp>
        <p:nvSpPr>
          <p:cNvPr id="5" name="Subtitle 4"/>
          <p:cNvSpPr>
            <a:spLocks noGrp="1"/>
          </p:cNvSpPr>
          <p:nvPr>
            <p:ph type="subTitle" idx="1"/>
          </p:nvPr>
        </p:nvSpPr>
        <p:spPr/>
        <p:txBody>
          <a:bodyPr/>
          <a:lstStyle/>
          <a:p>
            <a:endParaRPr lang="fi-FI"/>
          </a:p>
        </p:txBody>
      </p:sp>
    </p:spTree>
    <p:extLst>
      <p:ext uri="{BB962C8B-B14F-4D97-AF65-F5344CB8AC3E}">
        <p14:creationId xmlns:p14="http://schemas.microsoft.com/office/powerpoint/2010/main" val="125774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20688"/>
            <a:ext cx="7772400" cy="1470025"/>
          </a:xfrm>
        </p:spPr>
        <p:txBody>
          <a:bodyPr/>
          <a:lstStyle/>
          <a:p>
            <a:endParaRPr lang="en-US" dirty="0">
              <a:solidFill>
                <a:srgbClr val="800000"/>
              </a:solidFill>
            </a:endParaRPr>
          </a:p>
        </p:txBody>
      </p:sp>
      <p:sp>
        <p:nvSpPr>
          <p:cNvPr id="5" name="Subtitle 4"/>
          <p:cNvSpPr>
            <a:spLocks noGrp="1"/>
          </p:cNvSpPr>
          <p:nvPr>
            <p:ph type="subTitle" idx="1"/>
          </p:nvPr>
        </p:nvSpPr>
        <p:spPr>
          <a:xfrm>
            <a:off x="251520" y="3212976"/>
            <a:ext cx="4176464" cy="1752600"/>
          </a:xfrm>
        </p:spPr>
        <p:txBody>
          <a:bodyPr/>
          <a:lstStyle/>
          <a:p>
            <a:pPr algn="l"/>
            <a:r>
              <a:rPr lang="en-US" dirty="0" smtClean="0"/>
              <a:t>Edmund Phelps, Nobel laureate of economics 2006, author of </a:t>
            </a:r>
            <a:r>
              <a:rPr lang="en-US" i="1" dirty="0" smtClean="0"/>
              <a:t>Mass </a:t>
            </a:r>
            <a:r>
              <a:rPr lang="en-US" i="1" dirty="0" smtClean="0"/>
              <a:t>Flourishing</a:t>
            </a:r>
            <a:endParaRPr lang="en-US" dirty="0"/>
          </a:p>
        </p:txBody>
      </p:sp>
      <p:pic>
        <p:nvPicPr>
          <p:cNvPr id="2" name="Picture 1"/>
          <p:cNvPicPr>
            <a:picLocks noChangeAspect="1"/>
          </p:cNvPicPr>
          <p:nvPr/>
        </p:nvPicPr>
        <p:blipFill>
          <a:blip r:embed="rId2"/>
          <a:stretch>
            <a:fillRect/>
          </a:stretch>
        </p:blipFill>
        <p:spPr>
          <a:xfrm>
            <a:off x="4608666" y="3356993"/>
            <a:ext cx="4355822" cy="2448272"/>
          </a:xfrm>
          <a:prstGeom prst="rect">
            <a:avLst/>
          </a:prstGeom>
        </p:spPr>
      </p:pic>
    </p:spTree>
    <p:extLst>
      <p:ext uri="{BB962C8B-B14F-4D97-AF65-F5344CB8AC3E}">
        <p14:creationId xmlns:p14="http://schemas.microsoft.com/office/powerpoint/2010/main" val="8569886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20688"/>
            <a:ext cx="7772400" cy="1470025"/>
          </a:xfrm>
        </p:spPr>
        <p:txBody>
          <a:bodyPr/>
          <a:lstStyle/>
          <a:p>
            <a:r>
              <a:rPr lang="en-US" dirty="0" smtClean="0">
                <a:solidFill>
                  <a:srgbClr val="800000"/>
                </a:solidFill>
              </a:rPr>
              <a:t>“Neoclassical growth theory [in economics] </a:t>
            </a:r>
            <a:br>
              <a:rPr lang="en-US" dirty="0" smtClean="0">
                <a:solidFill>
                  <a:srgbClr val="800000"/>
                </a:solidFill>
              </a:rPr>
            </a:br>
            <a:r>
              <a:rPr lang="en-US" dirty="0" smtClean="0">
                <a:solidFill>
                  <a:srgbClr val="800000"/>
                </a:solidFill>
              </a:rPr>
              <a:t>was conspicuous in having </a:t>
            </a:r>
            <a:br>
              <a:rPr lang="en-US" dirty="0" smtClean="0">
                <a:solidFill>
                  <a:srgbClr val="800000"/>
                </a:solidFill>
              </a:rPr>
            </a:br>
            <a:r>
              <a:rPr lang="en-US" dirty="0" smtClean="0">
                <a:solidFill>
                  <a:srgbClr val="800000"/>
                </a:solidFill>
              </a:rPr>
              <a:t>no people in it.”</a:t>
            </a:r>
            <a:endParaRPr lang="en-US" dirty="0">
              <a:solidFill>
                <a:srgbClr val="800000"/>
              </a:solidFill>
            </a:endParaRPr>
          </a:p>
        </p:txBody>
      </p:sp>
      <p:sp>
        <p:nvSpPr>
          <p:cNvPr id="5" name="Subtitle 4"/>
          <p:cNvSpPr>
            <a:spLocks noGrp="1"/>
          </p:cNvSpPr>
          <p:nvPr>
            <p:ph type="subTitle" idx="1"/>
          </p:nvPr>
        </p:nvSpPr>
        <p:spPr>
          <a:xfrm>
            <a:off x="251520" y="3212976"/>
            <a:ext cx="4176464" cy="1752600"/>
          </a:xfrm>
        </p:spPr>
        <p:txBody>
          <a:bodyPr/>
          <a:lstStyle/>
          <a:p>
            <a:pPr algn="l"/>
            <a:r>
              <a:rPr lang="en-US" dirty="0" smtClean="0"/>
              <a:t>Edmund Phelps, Nobel laureate of economics 2006, author of </a:t>
            </a:r>
            <a:r>
              <a:rPr lang="en-US" i="1" dirty="0" smtClean="0"/>
              <a:t>Mass Flourishing</a:t>
            </a:r>
            <a:r>
              <a:rPr lang="en-US" dirty="0" smtClean="0"/>
              <a:t>, in his Nobel price acceptance speech</a:t>
            </a:r>
            <a:endParaRPr lang="en-US" dirty="0"/>
          </a:p>
        </p:txBody>
      </p:sp>
      <p:pic>
        <p:nvPicPr>
          <p:cNvPr id="2" name="Picture 1"/>
          <p:cNvPicPr>
            <a:picLocks noChangeAspect="1"/>
          </p:cNvPicPr>
          <p:nvPr/>
        </p:nvPicPr>
        <p:blipFill>
          <a:blip r:embed="rId2"/>
          <a:stretch>
            <a:fillRect/>
          </a:stretch>
        </p:blipFill>
        <p:spPr>
          <a:xfrm>
            <a:off x="4608666" y="3356993"/>
            <a:ext cx="4355822" cy="2448272"/>
          </a:xfrm>
          <a:prstGeom prst="rect">
            <a:avLst/>
          </a:prstGeom>
        </p:spPr>
      </p:pic>
    </p:spTree>
    <p:extLst>
      <p:ext uri="{BB962C8B-B14F-4D97-AF65-F5344CB8AC3E}">
        <p14:creationId xmlns:p14="http://schemas.microsoft.com/office/powerpoint/2010/main" val="3770741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269867" y="923701"/>
            <a:ext cx="6445534" cy="3540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6" name="Suorakulmio 5"/>
          <p:cNvSpPr/>
          <p:nvPr/>
        </p:nvSpPr>
        <p:spPr>
          <a:xfrm>
            <a:off x="2195736" y="1231600"/>
            <a:ext cx="1671585" cy="126129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dirty="0">
              <a:solidFill>
                <a:prstClr val="black"/>
              </a:solidFill>
              <a:latin typeface="Calibri"/>
            </a:endParaRPr>
          </a:p>
        </p:txBody>
      </p:sp>
      <p:sp>
        <p:nvSpPr>
          <p:cNvPr id="7" name="Suorakulmio 6"/>
          <p:cNvSpPr/>
          <p:nvPr/>
        </p:nvSpPr>
        <p:spPr>
          <a:xfrm>
            <a:off x="5148064" y="1231600"/>
            <a:ext cx="1584176" cy="12612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0" name="Nuoli oikealle 9"/>
          <p:cNvSpPr/>
          <p:nvPr/>
        </p:nvSpPr>
        <p:spPr>
          <a:xfrm>
            <a:off x="468528" y="1577988"/>
            <a:ext cx="1532477"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1" name="Nuoli oikealle 10"/>
          <p:cNvSpPr/>
          <p:nvPr/>
        </p:nvSpPr>
        <p:spPr>
          <a:xfrm>
            <a:off x="4078967" y="1577988"/>
            <a:ext cx="885058" cy="384876"/>
          </a:xfrm>
          <a:prstGeom prst="right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2" name="Nuoli oikealle 11"/>
          <p:cNvSpPr/>
          <p:nvPr/>
        </p:nvSpPr>
        <p:spPr>
          <a:xfrm>
            <a:off x="6892296" y="1577988"/>
            <a:ext cx="1299506" cy="384876"/>
          </a:xfrm>
          <a:prstGeom prst="rightArrow">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Tree>
    <p:extLst>
      <p:ext uri="{BB962C8B-B14F-4D97-AF65-F5344CB8AC3E}">
        <p14:creationId xmlns:p14="http://schemas.microsoft.com/office/powerpoint/2010/main" val="3855708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269867" y="923701"/>
            <a:ext cx="6445534" cy="3540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6" name="Suorakulmio 5"/>
          <p:cNvSpPr/>
          <p:nvPr/>
        </p:nvSpPr>
        <p:spPr>
          <a:xfrm>
            <a:off x="2123728" y="1231600"/>
            <a:ext cx="1743593" cy="11172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457200" eaLnBrk="1" fontAlgn="auto" hangingPunct="1">
              <a:spcBef>
                <a:spcPts val="0"/>
              </a:spcBef>
              <a:spcAft>
                <a:spcPts val="0"/>
              </a:spcAft>
            </a:pPr>
            <a:endParaRPr lang="fi-FI" sz="1800" dirty="0">
              <a:solidFill>
                <a:prstClr val="black"/>
              </a:solidFill>
              <a:latin typeface="Calibri"/>
            </a:endParaRPr>
          </a:p>
        </p:txBody>
      </p:sp>
      <p:sp>
        <p:nvSpPr>
          <p:cNvPr id="7" name="Suorakulmio 6"/>
          <p:cNvSpPr/>
          <p:nvPr/>
        </p:nvSpPr>
        <p:spPr>
          <a:xfrm>
            <a:off x="5174144" y="1231600"/>
            <a:ext cx="1423790" cy="10584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8" name="Suorakulmio 7"/>
          <p:cNvSpPr/>
          <p:nvPr/>
        </p:nvSpPr>
        <p:spPr>
          <a:xfrm>
            <a:off x="2123728" y="3068961"/>
            <a:ext cx="1743593" cy="1062348"/>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s</a:t>
            </a:r>
            <a:endParaRPr lang="fi-FI" sz="1800" dirty="0">
              <a:solidFill>
                <a:prstClr val="white"/>
              </a:solidFill>
              <a:latin typeface="Calibri"/>
            </a:endParaRPr>
          </a:p>
        </p:txBody>
      </p:sp>
      <p:sp>
        <p:nvSpPr>
          <p:cNvPr id="9" name="Suorakulmio 8"/>
          <p:cNvSpPr/>
          <p:nvPr/>
        </p:nvSpPr>
        <p:spPr>
          <a:xfrm>
            <a:off x="5174144" y="3097559"/>
            <a:ext cx="1423790" cy="1058407"/>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How</a:t>
            </a:r>
            <a:endParaRPr lang="fi-FI" sz="1800" dirty="0">
              <a:solidFill>
                <a:prstClr val="white"/>
              </a:solidFill>
              <a:latin typeface="Calibri"/>
            </a:endParaRPr>
          </a:p>
        </p:txBody>
      </p:sp>
      <p:sp>
        <p:nvSpPr>
          <p:cNvPr id="10" name="Nuoli oikealle 9"/>
          <p:cNvSpPr/>
          <p:nvPr/>
        </p:nvSpPr>
        <p:spPr>
          <a:xfrm>
            <a:off x="591825" y="1577988"/>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1" name="Nuoli oikealle 10"/>
          <p:cNvSpPr/>
          <p:nvPr/>
        </p:nvSpPr>
        <p:spPr>
          <a:xfrm>
            <a:off x="4078967" y="1577988"/>
            <a:ext cx="885058" cy="384876"/>
          </a:xfrm>
          <a:prstGeom prst="right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2" name="Nuoli oikealle 11"/>
          <p:cNvSpPr/>
          <p:nvPr/>
        </p:nvSpPr>
        <p:spPr>
          <a:xfrm>
            <a:off x="6756666" y="1577988"/>
            <a:ext cx="1299506" cy="384876"/>
          </a:xfrm>
          <a:prstGeom prst="rightArrow">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3" name="Nuoli oikealle 12"/>
          <p:cNvSpPr/>
          <p:nvPr/>
        </p:nvSpPr>
        <p:spPr>
          <a:xfrm>
            <a:off x="4078967" y="3345366"/>
            <a:ext cx="885058"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5" name="Nuoli oikealle 14"/>
          <p:cNvSpPr/>
          <p:nvPr/>
        </p:nvSpPr>
        <p:spPr>
          <a:xfrm rot="16200000">
            <a:off x="5550822" y="2476687"/>
            <a:ext cx="708920"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Tree>
    <p:extLst>
      <p:ext uri="{BB962C8B-B14F-4D97-AF65-F5344CB8AC3E}">
        <p14:creationId xmlns:p14="http://schemas.microsoft.com/office/powerpoint/2010/main" val="9118317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269867" y="923701"/>
            <a:ext cx="6445534" cy="3540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6" name="Suorakulmio 5"/>
          <p:cNvSpPr/>
          <p:nvPr/>
        </p:nvSpPr>
        <p:spPr>
          <a:xfrm>
            <a:off x="2123728" y="1231600"/>
            <a:ext cx="1743593" cy="11172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457200" eaLnBrk="1" fontAlgn="auto" hangingPunct="1">
              <a:spcBef>
                <a:spcPts val="0"/>
              </a:spcBef>
              <a:spcAft>
                <a:spcPts val="0"/>
              </a:spcAft>
            </a:pPr>
            <a:endParaRPr lang="fi-FI" sz="1800" dirty="0">
              <a:solidFill>
                <a:prstClr val="black"/>
              </a:solidFill>
              <a:latin typeface="Calibri"/>
            </a:endParaRPr>
          </a:p>
        </p:txBody>
      </p:sp>
      <p:sp>
        <p:nvSpPr>
          <p:cNvPr id="7" name="Suorakulmio 6"/>
          <p:cNvSpPr/>
          <p:nvPr/>
        </p:nvSpPr>
        <p:spPr>
          <a:xfrm>
            <a:off x="5174144" y="1231600"/>
            <a:ext cx="1423790" cy="10584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8" name="Suorakulmio 7"/>
          <p:cNvSpPr/>
          <p:nvPr/>
        </p:nvSpPr>
        <p:spPr>
          <a:xfrm>
            <a:off x="2123728" y="3068961"/>
            <a:ext cx="1743593" cy="1062348"/>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s</a:t>
            </a:r>
            <a:endParaRPr lang="fi-FI" sz="1800" dirty="0">
              <a:solidFill>
                <a:prstClr val="white"/>
              </a:solidFill>
              <a:latin typeface="Calibri"/>
            </a:endParaRPr>
          </a:p>
        </p:txBody>
      </p:sp>
      <p:sp>
        <p:nvSpPr>
          <p:cNvPr id="9" name="Suorakulmio 8"/>
          <p:cNvSpPr/>
          <p:nvPr/>
        </p:nvSpPr>
        <p:spPr>
          <a:xfrm>
            <a:off x="5174144" y="3097559"/>
            <a:ext cx="1423790" cy="1058407"/>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How</a:t>
            </a:r>
            <a:endParaRPr lang="fi-FI" sz="1800" dirty="0">
              <a:solidFill>
                <a:prstClr val="white"/>
              </a:solidFill>
              <a:latin typeface="Calibri"/>
            </a:endParaRPr>
          </a:p>
        </p:txBody>
      </p:sp>
      <p:sp>
        <p:nvSpPr>
          <p:cNvPr id="10" name="Nuoli oikealle 9"/>
          <p:cNvSpPr/>
          <p:nvPr/>
        </p:nvSpPr>
        <p:spPr>
          <a:xfrm>
            <a:off x="591825" y="1577988"/>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1" name="Nuoli oikealle 10"/>
          <p:cNvSpPr/>
          <p:nvPr/>
        </p:nvSpPr>
        <p:spPr>
          <a:xfrm>
            <a:off x="4078967" y="1577988"/>
            <a:ext cx="885058" cy="384876"/>
          </a:xfrm>
          <a:prstGeom prst="right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2" name="Nuoli oikealle 11"/>
          <p:cNvSpPr/>
          <p:nvPr/>
        </p:nvSpPr>
        <p:spPr>
          <a:xfrm>
            <a:off x="6756666" y="1577988"/>
            <a:ext cx="1299506" cy="384876"/>
          </a:xfrm>
          <a:prstGeom prst="rightArrow">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3" name="Nuoli oikealle 12"/>
          <p:cNvSpPr/>
          <p:nvPr/>
        </p:nvSpPr>
        <p:spPr>
          <a:xfrm>
            <a:off x="4078967" y="3345366"/>
            <a:ext cx="885058"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5" name="Nuoli oikealle 14"/>
          <p:cNvSpPr/>
          <p:nvPr/>
        </p:nvSpPr>
        <p:spPr>
          <a:xfrm rot="16200000">
            <a:off x="5550822" y="2476687"/>
            <a:ext cx="708920"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6" name="Nuoli oikealle 9"/>
          <p:cNvSpPr/>
          <p:nvPr/>
        </p:nvSpPr>
        <p:spPr>
          <a:xfrm>
            <a:off x="591825" y="3298605"/>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Tree>
    <p:extLst>
      <p:ext uri="{BB962C8B-B14F-4D97-AF65-F5344CB8AC3E}">
        <p14:creationId xmlns:p14="http://schemas.microsoft.com/office/powerpoint/2010/main" val="645740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269867" y="923701"/>
            <a:ext cx="6445534" cy="354085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6" name="Suorakulmio 5"/>
          <p:cNvSpPr/>
          <p:nvPr/>
        </p:nvSpPr>
        <p:spPr>
          <a:xfrm>
            <a:off x="2123728" y="1231600"/>
            <a:ext cx="1743593" cy="11172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defTabSz="457200" eaLnBrk="1" fontAlgn="auto" hangingPunct="1">
              <a:spcBef>
                <a:spcPts val="0"/>
              </a:spcBef>
              <a:spcAft>
                <a:spcPts val="0"/>
              </a:spcAft>
            </a:pPr>
            <a:endParaRPr lang="fi-FI" sz="1800" dirty="0">
              <a:solidFill>
                <a:prstClr val="black"/>
              </a:solidFill>
              <a:latin typeface="Calibri"/>
            </a:endParaRPr>
          </a:p>
        </p:txBody>
      </p:sp>
      <p:sp>
        <p:nvSpPr>
          <p:cNvPr id="7" name="Suorakulmio 6"/>
          <p:cNvSpPr/>
          <p:nvPr/>
        </p:nvSpPr>
        <p:spPr>
          <a:xfrm>
            <a:off x="5174144" y="1231600"/>
            <a:ext cx="1423790" cy="105840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8" name="Suorakulmio 7"/>
          <p:cNvSpPr/>
          <p:nvPr/>
        </p:nvSpPr>
        <p:spPr>
          <a:xfrm>
            <a:off x="2123728" y="3068961"/>
            <a:ext cx="1743593" cy="1062348"/>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s</a:t>
            </a:r>
            <a:endParaRPr lang="fi-FI" sz="1800" dirty="0">
              <a:solidFill>
                <a:prstClr val="white"/>
              </a:solidFill>
              <a:latin typeface="Calibri"/>
            </a:endParaRPr>
          </a:p>
        </p:txBody>
      </p:sp>
      <p:sp>
        <p:nvSpPr>
          <p:cNvPr id="9" name="Suorakulmio 8"/>
          <p:cNvSpPr/>
          <p:nvPr/>
        </p:nvSpPr>
        <p:spPr>
          <a:xfrm>
            <a:off x="5174144" y="3097559"/>
            <a:ext cx="1423790" cy="1058407"/>
          </a:xfrm>
          <a:prstGeom prst="rect">
            <a:avLst/>
          </a:prstGeom>
          <a:solidFill>
            <a:srgbClr val="FFFFFF"/>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fi-FI" sz="1800" dirty="0" smtClean="0">
                <a:solidFill>
                  <a:prstClr val="white"/>
                </a:solidFill>
                <a:latin typeface="Calibri"/>
              </a:rPr>
              <a:t>How</a:t>
            </a:r>
            <a:endParaRPr lang="fi-FI" sz="1800" dirty="0">
              <a:solidFill>
                <a:prstClr val="white"/>
              </a:solidFill>
              <a:latin typeface="Calibri"/>
            </a:endParaRPr>
          </a:p>
        </p:txBody>
      </p:sp>
      <p:sp>
        <p:nvSpPr>
          <p:cNvPr id="10" name="Nuoli oikealle 9"/>
          <p:cNvSpPr/>
          <p:nvPr/>
        </p:nvSpPr>
        <p:spPr>
          <a:xfrm>
            <a:off x="591825" y="1577988"/>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1" name="Nuoli oikealle 10"/>
          <p:cNvSpPr/>
          <p:nvPr/>
        </p:nvSpPr>
        <p:spPr>
          <a:xfrm>
            <a:off x="4078967" y="1577988"/>
            <a:ext cx="885058" cy="384876"/>
          </a:xfrm>
          <a:prstGeom prst="right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3" name="Nuoli oikealle 12"/>
          <p:cNvSpPr/>
          <p:nvPr/>
        </p:nvSpPr>
        <p:spPr>
          <a:xfrm>
            <a:off x="4078967" y="3345366"/>
            <a:ext cx="885058"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5" name="Nuoli oikealle 14"/>
          <p:cNvSpPr/>
          <p:nvPr/>
        </p:nvSpPr>
        <p:spPr>
          <a:xfrm rot="16200000">
            <a:off x="5550822" y="2476687"/>
            <a:ext cx="708920" cy="384876"/>
          </a:xfrm>
          <a:prstGeom prst="rightArrow">
            <a:avLst/>
          </a:prstGeom>
          <a:solidFill>
            <a:srgbClr val="FFFFFF"/>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
        <p:nvSpPr>
          <p:cNvPr id="16" name="Nuoli oikealle 9"/>
          <p:cNvSpPr/>
          <p:nvPr/>
        </p:nvSpPr>
        <p:spPr>
          <a:xfrm>
            <a:off x="591825" y="3298605"/>
            <a:ext cx="1409180" cy="384876"/>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eaLnBrk="1" fontAlgn="auto" hangingPunct="1">
              <a:spcBef>
                <a:spcPts val="0"/>
              </a:spcBef>
              <a:spcAft>
                <a:spcPts val="0"/>
              </a:spcAft>
            </a:pPr>
            <a:endParaRPr lang="fi-FI" sz="1800">
              <a:solidFill>
                <a:prstClr val="black"/>
              </a:solidFill>
              <a:latin typeface="Calibri"/>
            </a:endParaRPr>
          </a:p>
        </p:txBody>
      </p:sp>
      <p:sp>
        <p:nvSpPr>
          <p:cNvPr id="14" name="Nuoli oikealle 11"/>
          <p:cNvSpPr/>
          <p:nvPr/>
        </p:nvSpPr>
        <p:spPr>
          <a:xfrm>
            <a:off x="6842973" y="2105209"/>
            <a:ext cx="1874115" cy="1035759"/>
          </a:xfrm>
          <a:prstGeom prst="rightArrow">
            <a:avLst/>
          </a:prstGeom>
          <a:solidFill>
            <a:srgbClr val="C0504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fi-FI" sz="1800">
              <a:solidFill>
                <a:prstClr val="white"/>
              </a:solidFill>
              <a:latin typeface="Calibri"/>
            </a:endParaRPr>
          </a:p>
        </p:txBody>
      </p:sp>
    </p:spTree>
    <p:extLst>
      <p:ext uri="{BB962C8B-B14F-4D97-AF65-F5344CB8AC3E}">
        <p14:creationId xmlns:p14="http://schemas.microsoft.com/office/powerpoint/2010/main" val="35903053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Mukautet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Blank Presentation">
  <a:themeElements>
    <a:clrScheme name="Mukautet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Mukautet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Mukautett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69476</TotalTime>
  <Words>610</Words>
  <Application>Microsoft Macintosh PowerPoint</Application>
  <PresentationFormat>On-screen Show (4:3)</PresentationFormat>
  <Paragraphs>106</Paragraphs>
  <Slides>21</Slides>
  <Notes>2</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Blank Presentation</vt:lpstr>
      <vt:lpstr>1_Office Theme</vt:lpstr>
      <vt:lpstr>Office-teema</vt:lpstr>
      <vt:lpstr>5_Blank Presentation</vt:lpstr>
      <vt:lpstr>7_Blank Presentation</vt:lpstr>
      <vt:lpstr>8_Blank Presentation</vt:lpstr>
      <vt:lpstr>Systems Intelligence</vt:lpstr>
      <vt:lpstr>There Is More to Us Than Meets the Eye – More That Is Good</vt:lpstr>
      <vt:lpstr>Raimo on the way back from Paphos in 2000</vt:lpstr>
      <vt:lpstr>PowerPoint Presentation</vt:lpstr>
      <vt:lpstr>“Neoclassical growth theory [in economics]  was conspicuous in having  no people in it.”</vt:lpstr>
      <vt:lpstr>PowerPoint Presentation</vt:lpstr>
      <vt:lpstr>PowerPoint Presentation</vt:lpstr>
      <vt:lpstr>PowerPoint Presentation</vt:lpstr>
      <vt:lpstr>PowerPoint Presentation</vt:lpstr>
      <vt:lpstr>PowerPoint Presentation</vt:lpstr>
      <vt:lpstr>By Systems Intelligence we mean intelligent behaviour in the context of complex systems involving interaction and feedback. She perceives herself as part of the whole, the influence of the whole upon herself as well as her own influence upon the whole. Observing her own interdependency with the feedback-intensive environment, she is able to act intelligently. (Hämäläinen and Saarinen 2004)</vt:lpstr>
      <vt:lpstr>Systems Intelligence Inventory (short version) R.P. Hämäläinen, J. Törmänen, E. Saarinen  http://systemsintelligence.aalto.fi/</vt:lpstr>
      <vt:lpstr>Mandela’s Systems Intelligence Lessons in Two Minutes  </vt:lpstr>
      <vt:lpstr>Microchange. Or: Towards the Art and Theory of Systems Intelligent Interventons as a Way of Life</vt:lpstr>
      <vt:lpstr>Task Oriented Looking Out System vs.  Task Disconnected, Reflective Looking In System M.H. Immordino-Yang et al 2012 Perspectives on Psyc. Science</vt:lpstr>
      <vt:lpstr>PowerPoint Presentation</vt:lpstr>
      <vt:lpstr>PowerPoint Presentation</vt:lpstr>
      <vt:lpstr>”Predicting Divorce among Newlyweds from the First Three Minutes of a Marital Conflict Discussion”, Carrère &amp; Gottman 1999 Specific Affect Coding System (SPAFF)</vt:lpstr>
      <vt:lpstr>PowerPoint Presentation</vt:lpstr>
      <vt:lpstr>PowerPoint Presentation</vt:lpstr>
      <vt:lpstr>PowerPoint Presentation</vt:lpstr>
    </vt:vector>
  </TitlesOfParts>
  <Company>Muutostehdas 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Saarinen: Johtajuuden avainsanat MJK Instituutti 30.3.2006</dc:title>
  <dc:creator>Esa Saarinen</dc:creator>
  <cp:lastModifiedBy>Esa Saarinen</cp:lastModifiedBy>
  <cp:revision>513</cp:revision>
  <cp:lastPrinted>2016-03-03T16:00:20Z</cp:lastPrinted>
  <dcterms:created xsi:type="dcterms:W3CDTF">2011-11-08T06:48:48Z</dcterms:created>
  <dcterms:modified xsi:type="dcterms:W3CDTF">2016-05-18T17:40:32Z</dcterms:modified>
</cp:coreProperties>
</file>