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96" r:id="rId4"/>
    <p:sldId id="276" r:id="rId5"/>
    <p:sldId id="277" r:id="rId6"/>
    <p:sldId id="279" r:id="rId7"/>
    <p:sldId id="280" r:id="rId8"/>
    <p:sldId id="281" r:id="rId9"/>
    <p:sldId id="282" r:id="rId10"/>
    <p:sldId id="283" r:id="rId11"/>
    <p:sldId id="26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E9987-4105-044B-B6E7-49EC078BC54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DBFFB-A160-2549-9FCD-87E357825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96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57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7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9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6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B0EB-5304-467E-8FB0-364624B1F0B7}" type="datetime1">
              <a:rPr lang="fi-FI" smtClean="0"/>
              <a:t>23.5.2016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1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3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8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6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AF3C-9268-054E-BA0D-3F6D3F407250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A990A-CB49-C049-BC97-5BEA5459E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1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2" y="1989288"/>
            <a:ext cx="7046475" cy="3619570"/>
          </a:xfrm>
        </p:spPr>
        <p:txBody>
          <a:bodyPr/>
          <a:lstStyle/>
          <a:p>
            <a:r>
              <a:rPr lang="en-US" sz="4400" i="1" dirty="0" smtClean="0"/>
              <a:t>Behavioral Issues in Multiple Criteria </a:t>
            </a:r>
            <a:r>
              <a:rPr lang="en-US" sz="4400" i="1" dirty="0"/>
              <a:t>D</a:t>
            </a:r>
            <a:r>
              <a:rPr lang="en-US" sz="4400" i="1" dirty="0" smtClean="0"/>
              <a:t>ecision Making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Jyrki Wallenius, Aalto University School of Business</a:t>
            </a:r>
            <a:r>
              <a:rPr lang="en-US" sz="3600" i="1" dirty="0"/>
              <a:t/>
            </a:r>
            <a:br>
              <a:rPr lang="en-US" sz="3600" i="1" dirty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Summer School on Behavioral Operational Research: May 15-22, 2016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3915619"/>
            <a:ext cx="3319477" cy="1164101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60040" y="6137910"/>
            <a:ext cx="3347864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5932" y="5438904"/>
            <a:ext cx="3319477" cy="58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rgbClr val="928B8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67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861086"/>
          </a:xfrm>
        </p:spPr>
        <p:txBody>
          <a:bodyPr/>
          <a:lstStyle/>
          <a:p>
            <a:r>
              <a:rPr lang="en-US" dirty="0"/>
              <a:t>Choice Behavior and Prospect </a:t>
            </a:r>
            <a:r>
              <a:rPr lang="en-US" dirty="0" smtClean="0"/>
              <a:t>Theory 5/6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b="0" dirty="0"/>
              <a:t>If B is the reference  point, it is quite possible that the DM does not want to move to A. If A is the reference point </a:t>
            </a:r>
            <a:r>
              <a:rPr lang="en-US" sz="2800" b="0" dirty="0" smtClean="0"/>
              <a:t>…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71481" y="2811988"/>
            <a:ext cx="0" cy="2524742"/>
          </a:xfrm>
          <a:prstGeom prst="line">
            <a:avLst/>
          </a:prstGeom>
          <a:ln w="28575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71481" y="5336730"/>
            <a:ext cx="3145022" cy="0"/>
          </a:xfrm>
          <a:prstGeom prst="line">
            <a:avLst/>
          </a:prstGeom>
          <a:ln w="28575" cmpd="sng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71481" y="4142391"/>
            <a:ext cx="2600691" cy="1511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02067" y="3068998"/>
            <a:ext cx="0" cy="22677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72172" y="3068998"/>
            <a:ext cx="0" cy="2267732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071481" y="3068998"/>
            <a:ext cx="2600692" cy="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52127" y="2579142"/>
            <a:ext cx="1051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B(1,2)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2173" y="3870263"/>
            <a:ext cx="1411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A(2,1)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6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>
              <a:latin typeface="+mj-lt"/>
            </a:endParaRPr>
          </a:p>
          <a:p>
            <a:pPr marL="3543300" lvl="8" indent="0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X	</a:t>
            </a:r>
            <a:r>
              <a:rPr lang="en-US" dirty="0" smtClean="0">
                <a:latin typeface="+mj-lt"/>
              </a:rPr>
              <a:t>	   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X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		</a:t>
            </a:r>
            <a:endParaRPr lang="en-US" dirty="0">
              <a:latin typeface="+mj-lt"/>
            </a:endParaRPr>
          </a:p>
          <a:p>
            <a:pPr marL="914400" lvl="2" indent="0">
              <a:buNone/>
            </a:pPr>
            <a:r>
              <a:rPr lang="en-US" sz="2000" dirty="0" smtClean="0">
                <a:latin typeface="+mj-lt"/>
              </a:rPr>
              <a:t>			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	x</a:t>
            </a:r>
          </a:p>
          <a:p>
            <a:pPr marL="1828800" lvl="4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x						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1828800" lvl="4" indent="0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X</a:t>
            </a:r>
          </a:p>
          <a:p>
            <a:pPr marL="1828800" lvl="4" indent="0">
              <a:buNone/>
            </a:pPr>
            <a:r>
              <a:rPr lang="en-US" dirty="0" smtClean="0">
                <a:latin typeface="+mj-lt"/>
              </a:rPr>
              <a:t>									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X</a:t>
            </a:r>
            <a:endParaRPr lang="en-US" dirty="0">
              <a:solidFill>
                <a:srgbClr val="0000FF"/>
              </a:solidFill>
              <a:latin typeface="+mj-lt"/>
            </a:endParaRPr>
          </a:p>
          <a:p>
            <a:pPr marL="1828800" lvl="4" indent="0">
              <a:buNone/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										X</a:t>
            </a:r>
          </a:p>
          <a:p>
            <a:pPr marL="1828800" lvl="4" indent="0">
              <a:buNone/>
            </a:pPr>
            <a:endParaRPr lang="en-US" dirty="0">
              <a:latin typeface="+mj-lt"/>
            </a:endParaRPr>
          </a:p>
          <a:p>
            <a:pPr marL="1828800" lvl="4" indent="0">
              <a:buNone/>
            </a:pPr>
            <a:r>
              <a:rPr lang="en-US" dirty="0" smtClean="0">
                <a:latin typeface="+mj-lt"/>
              </a:rPr>
              <a:t>											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X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0037" y="3459740"/>
            <a:ext cx="392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75429" y="2085203"/>
            <a:ext cx="405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6283" y="4368062"/>
            <a:ext cx="694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61853" y="1633808"/>
            <a:ext cx="694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735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 a Linear Value Function Explain </a:t>
            </a:r>
            <a:r>
              <a:rPr lang="en-US" dirty="0" err="1"/>
              <a:t>Choices?EJOR</a:t>
            </a:r>
            <a:r>
              <a:rPr lang="en-US" dirty="0"/>
              <a:t> 219, 2012 </a:t>
            </a:r>
            <a:r>
              <a:rPr lang="en-US" dirty="0" smtClean="0"/>
              <a:t>1/3</a:t>
            </a:r>
            <a:br>
              <a:rPr lang="en-US" dirty="0" smtClean="0"/>
            </a:br>
            <a:r>
              <a:rPr lang="en-US" sz="3200" dirty="0" smtClean="0"/>
              <a:t>(</a:t>
            </a:r>
            <a:r>
              <a:rPr lang="en-US" sz="3200" dirty="0" err="1"/>
              <a:t>Korhonen</a:t>
            </a:r>
            <a:r>
              <a:rPr lang="en-US" sz="3200" dirty="0"/>
              <a:t>, </a:t>
            </a:r>
            <a:r>
              <a:rPr lang="en-US" sz="3200" dirty="0" err="1"/>
              <a:t>Silvennoinen</a:t>
            </a:r>
            <a:r>
              <a:rPr lang="en-US" sz="3200" dirty="0"/>
              <a:t>, Wallenius, </a:t>
            </a:r>
            <a:r>
              <a:rPr lang="en-US" sz="3200" dirty="0" err="1"/>
              <a:t>Öörni</a:t>
            </a:r>
            <a:r>
              <a:rPr lang="en-US" sz="32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723476"/>
            <a:ext cx="8207374" cy="3793758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b="0" dirty="0"/>
              <a:t>Old controversy: humans seem to violate a linear value function, yet many scholars work with linear value </a:t>
            </a:r>
            <a:r>
              <a:rPr lang="en-US" sz="2800" b="0" dirty="0" smtClean="0"/>
              <a:t>functions and think they work alright?</a:t>
            </a:r>
            <a:endParaRPr lang="en-US" sz="2800" b="0" dirty="0"/>
          </a:p>
          <a:p>
            <a:r>
              <a:rPr lang="en-US" sz="2800" b="0" dirty="0"/>
              <a:t>We replicate the finding that humans are inconsistent with a linear value function (in a simple bi-criteria setting)</a:t>
            </a:r>
          </a:p>
          <a:p>
            <a:r>
              <a:rPr lang="en-US" sz="2800" b="0" dirty="0"/>
              <a:t>So what’s the big deal?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36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a Linear Value Function </a:t>
            </a:r>
            <a:r>
              <a:rPr lang="en-US" dirty="0" smtClean="0"/>
              <a:t>…</a:t>
            </a:r>
            <a:r>
              <a:rPr lang="en-US" dirty="0"/>
              <a:t> </a:t>
            </a:r>
            <a:r>
              <a:rPr lang="en-US" dirty="0" smtClean="0"/>
              <a:t>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b="0" dirty="0"/>
              <a:t>Subjects made 20 pairwise choices. </a:t>
            </a:r>
          </a:p>
          <a:p>
            <a:r>
              <a:rPr lang="en-US" sz="2800" b="0" dirty="0"/>
              <a:t>Used the first 10 pairwise choices to estimate weights for a linear value function (using our max epsilon formulation). </a:t>
            </a:r>
          </a:p>
          <a:p>
            <a:r>
              <a:rPr lang="en-US" sz="2800" b="0" dirty="0"/>
              <a:t>Separated the subjects into two categories: those consistent with a linear value function, and those not. </a:t>
            </a:r>
          </a:p>
          <a:p>
            <a:r>
              <a:rPr lang="en-US" sz="2800" b="0" dirty="0"/>
              <a:t>In both cases used the estimated weights to predict the following 10 pairwise choices.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8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 a Linear Value Function </a:t>
            </a:r>
            <a:r>
              <a:rPr lang="en-US" dirty="0" smtClean="0"/>
              <a:t>… 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997802"/>
            <a:ext cx="8207374" cy="451943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The predictability of a correct choice is </a:t>
            </a:r>
            <a:r>
              <a:rPr lang="en-US" sz="2800" b="0" dirty="0" smtClean="0"/>
              <a:t>high </a:t>
            </a:r>
            <a:r>
              <a:rPr lang="en-US" sz="2800" b="0" dirty="0"/>
              <a:t>irrespective of  whether the value function is linear </a:t>
            </a:r>
            <a:r>
              <a:rPr lang="en-US" sz="2800" b="0" dirty="0" smtClean="0"/>
              <a:t>(0.88) or not (0.81).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We were not able to find a statistical difference between </a:t>
            </a:r>
            <a:r>
              <a:rPr lang="en-US" sz="2800" b="0" dirty="0" smtClean="0"/>
              <a:t>them.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Interestingly if we remove 2 choices (the trouble makers), 85% of cases become consistent with a linear value </a:t>
            </a:r>
            <a:r>
              <a:rPr lang="en-US" sz="2800" b="0" dirty="0" smtClean="0"/>
              <a:t>function.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The results seem to generalize to 4 criteria: new </a:t>
            </a:r>
            <a:r>
              <a:rPr lang="en-US" sz="2800" b="0" dirty="0" smtClean="0"/>
              <a:t>study.</a:t>
            </a:r>
            <a:endParaRPr lang="en-US" sz="2800" b="0" dirty="0"/>
          </a:p>
          <a:p>
            <a:endParaRPr lang="en-US" sz="1200" b="0" dirty="0" smtClean="0"/>
          </a:p>
          <a:p>
            <a:r>
              <a:rPr lang="en-US" sz="2800" b="0" dirty="0" smtClean="0"/>
              <a:t>Conclusion</a:t>
            </a:r>
            <a:r>
              <a:rPr lang="en-US" sz="2800" b="0" dirty="0"/>
              <a:t>: if we do not have information about the form of the value function, it is alright to work with a linear value function (robustness quality</a:t>
            </a:r>
            <a:r>
              <a:rPr lang="en-US" sz="2800" b="0" dirty="0" smtClean="0"/>
              <a:t>).</a:t>
            </a:r>
            <a:endParaRPr lang="en-US" sz="2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2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4"/>
            <a:ext cx="8207375" cy="1828651"/>
          </a:xfrm>
        </p:spPr>
        <p:txBody>
          <a:bodyPr/>
          <a:lstStyle/>
          <a:p>
            <a:r>
              <a:rPr lang="en-US" dirty="0"/>
              <a:t>Judgments of importance revisited: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do they mean? </a:t>
            </a:r>
            <a:r>
              <a:rPr lang="en-US" dirty="0" smtClean="0"/>
              <a:t>1/2</a:t>
            </a:r>
            <a:br>
              <a:rPr lang="en-US" dirty="0" smtClean="0"/>
            </a:br>
            <a:r>
              <a:rPr lang="en-US" sz="2800" dirty="0" err="1" smtClean="0"/>
              <a:t>Tommi</a:t>
            </a:r>
            <a:r>
              <a:rPr lang="en-US" sz="2800" dirty="0" smtClean="0"/>
              <a:t> </a:t>
            </a:r>
            <a:r>
              <a:rPr lang="en-US" sz="2800" dirty="0" err="1"/>
              <a:t>Pajala</a:t>
            </a:r>
            <a:r>
              <a:rPr lang="en-US" sz="2800" dirty="0"/>
              <a:t>, </a:t>
            </a:r>
            <a:r>
              <a:rPr lang="en-US" sz="2800" dirty="0" err="1"/>
              <a:t>Pekka</a:t>
            </a:r>
            <a:r>
              <a:rPr lang="en-US" sz="2800" dirty="0"/>
              <a:t> </a:t>
            </a:r>
            <a:r>
              <a:rPr lang="en-US" sz="2800" dirty="0" err="1"/>
              <a:t>Korhonen</a:t>
            </a:r>
            <a:r>
              <a:rPr lang="en-US" sz="2800" dirty="0"/>
              <a:t>, and Jyrki Wallenius (unpublished</a:t>
            </a:r>
            <a:r>
              <a:rPr lang="en-US" sz="2800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920012"/>
            <a:ext cx="8207374" cy="3597221"/>
          </a:xfrm>
        </p:spPr>
        <p:txBody>
          <a:bodyPr/>
          <a:lstStyle/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Weights are commonly believed to reflect </a:t>
            </a:r>
            <a:r>
              <a:rPr lang="en-US" sz="2800" b="0" dirty="0" smtClean="0"/>
              <a:t>criterion importance – despite warnings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In two experimental settings, we ask subjects to rank criteria in terms of importance (which they often can do</a:t>
            </a:r>
            <a:r>
              <a:rPr lang="en-US" sz="2800" b="0" dirty="0" smtClean="0"/>
              <a:t>) – using AHP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We also estimate weights based on pairwise comparisons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25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514019"/>
            <a:ext cx="8207375" cy="999914"/>
          </a:xfrm>
        </p:spPr>
        <p:txBody>
          <a:bodyPr/>
          <a:lstStyle/>
          <a:p>
            <a:r>
              <a:rPr lang="en-US" dirty="0"/>
              <a:t>Judgments of importance revisited </a:t>
            </a:r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b="0" dirty="0"/>
              <a:t>The median rank correlation between importance and weights was about </a:t>
            </a:r>
            <a:r>
              <a:rPr lang="en-US" sz="2800" b="0" dirty="0" smtClean="0"/>
              <a:t>0.25 (new 4 attribute experiment)</a:t>
            </a:r>
            <a:endParaRPr lang="en-US" sz="2800" b="0" dirty="0"/>
          </a:p>
          <a:p>
            <a:r>
              <a:rPr lang="en-US" sz="2800" b="0" dirty="0"/>
              <a:t>If weights do not explain importance, what does? 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b="0" dirty="0" smtClean="0"/>
              <a:t>	Need </a:t>
            </a:r>
            <a:r>
              <a:rPr lang="en-US" sz="2800" b="0" dirty="0"/>
              <a:t>new models</a:t>
            </a:r>
          </a:p>
          <a:p>
            <a:r>
              <a:rPr lang="en-US" sz="2800" b="0" dirty="0"/>
              <a:t>Some decision analysts refuse to make importance statements – however, politicians have no problem with them. The problem with them is that we do not fully understand what they mean.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21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93667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Tradeoff </a:t>
            </a:r>
            <a:r>
              <a:rPr lang="en-US" dirty="0" err="1"/>
              <a:t>vs</a:t>
            </a:r>
            <a:r>
              <a:rPr lang="en-US" dirty="0"/>
              <a:t> win-win </a:t>
            </a:r>
            <a:r>
              <a:rPr lang="en-US" dirty="0" smtClean="0"/>
              <a:t>solutions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513933"/>
            <a:ext cx="8207374" cy="4200751"/>
          </a:xfrm>
        </p:spPr>
        <p:txBody>
          <a:bodyPr>
            <a:normAutofit fontScale="92500"/>
          </a:bodyPr>
          <a:lstStyle/>
          <a:p>
            <a:r>
              <a:rPr lang="en-US" sz="2800" b="0" dirty="0"/>
              <a:t>In </a:t>
            </a:r>
            <a:r>
              <a:rPr lang="en-US" sz="2800" b="0" i="1" dirty="0"/>
              <a:t>Journal of Economic Psychology</a:t>
            </a:r>
            <a:r>
              <a:rPr lang="en-US" sz="2800" b="0" dirty="0"/>
              <a:t>, 2016, we published a paper (</a:t>
            </a:r>
            <a:r>
              <a:rPr lang="en-US" sz="2800" b="0" dirty="0" err="1"/>
              <a:t>Ravaja</a:t>
            </a:r>
            <a:r>
              <a:rPr lang="en-US" sz="2800" b="0" dirty="0"/>
              <a:t> et al.), where we investigated the cognitive and emotional load of making tradeoff vs. win-win choices</a:t>
            </a:r>
          </a:p>
          <a:p>
            <a:r>
              <a:rPr lang="en-US" sz="2800" b="0" dirty="0"/>
              <a:t>Hooked the subjects with </a:t>
            </a:r>
            <a:r>
              <a:rPr lang="en-US" sz="2800" b="0" dirty="0" err="1"/>
              <a:t>neuro</a:t>
            </a:r>
            <a:r>
              <a:rPr lang="en-US" sz="2800" b="0" dirty="0"/>
              <a:t>-psychological </a:t>
            </a:r>
            <a:r>
              <a:rPr lang="en-US" sz="2800" b="0" dirty="0" smtClean="0"/>
              <a:t>instruments Monitored the subjects’: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 smtClean="0"/>
              <a:t>facial expressions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 smtClean="0"/>
              <a:t>skin reactions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b</a:t>
            </a:r>
            <a:r>
              <a:rPr lang="en-US" sz="2800" b="0" dirty="0" smtClean="0"/>
              <a:t>rain activity</a:t>
            </a:r>
          </a:p>
          <a:p>
            <a:r>
              <a:rPr lang="en-US" sz="2800" b="0" dirty="0" smtClean="0"/>
              <a:t> The </a:t>
            </a:r>
            <a:r>
              <a:rPr lang="en-US" sz="2800" b="0" dirty="0"/>
              <a:t>instruments do not </a:t>
            </a:r>
            <a:r>
              <a:rPr lang="en-US" sz="2800" b="0" dirty="0" smtClean="0"/>
              <a:t>lie (lie detectors …)</a:t>
            </a:r>
            <a:endParaRPr lang="en-US" sz="2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58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Tradeoffs vs. win-win </a:t>
            </a:r>
            <a:r>
              <a:rPr lang="en-US" dirty="0" smtClean="0"/>
              <a:t>solutions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24575"/>
            <a:ext cx="8207374" cy="4292658"/>
          </a:xfrm>
        </p:spPr>
        <p:txBody>
          <a:bodyPr>
            <a:normAutofit fontScale="92500" lnSpcReduction="10000"/>
          </a:bodyPr>
          <a:lstStyle/>
          <a:p>
            <a:r>
              <a:rPr lang="en-US" sz="2800" b="0" dirty="0" smtClean="0"/>
              <a:t>Long story short: </a:t>
            </a:r>
            <a:r>
              <a:rPr lang="en-US" sz="2800" b="0" dirty="0"/>
              <a:t>clear tradeoff </a:t>
            </a:r>
            <a:r>
              <a:rPr lang="en-US" sz="2800" b="0" dirty="0" smtClean="0"/>
              <a:t>aversion (from perspective of marketing literature not a new finding …)</a:t>
            </a:r>
            <a:endParaRPr lang="en-US" sz="2800" b="0" dirty="0"/>
          </a:p>
          <a:p>
            <a:endParaRPr lang="en-US" sz="1100" b="0" dirty="0" smtClean="0">
              <a:latin typeface="+mn-lt"/>
            </a:endParaRPr>
          </a:p>
          <a:p>
            <a:r>
              <a:rPr lang="en-US" sz="2800" b="0" dirty="0" smtClean="0">
                <a:latin typeface="+mn-lt"/>
              </a:rPr>
              <a:t>Questions </a:t>
            </a:r>
            <a:r>
              <a:rPr lang="en-US" sz="2800" b="0" dirty="0">
                <a:latin typeface="+mn-lt"/>
              </a:rPr>
              <a:t>and </a:t>
            </a:r>
            <a:r>
              <a:rPr lang="en-US" sz="2800" b="0" dirty="0" smtClean="0">
                <a:latin typeface="+mn-lt"/>
              </a:rPr>
              <a:t>implications:</a:t>
            </a:r>
            <a:endParaRPr lang="en-US" sz="2800" b="0" dirty="0">
              <a:latin typeface="+mn-lt"/>
            </a:endParaRPr>
          </a:p>
          <a:p>
            <a:pPr lvl="1"/>
            <a:r>
              <a:rPr lang="en-US" sz="2800" dirty="0">
                <a:latin typeface="+mn-lt"/>
              </a:rPr>
              <a:t>Tradeoff approach is common in </a:t>
            </a:r>
            <a:r>
              <a:rPr lang="en-US" sz="2800" dirty="0" smtClean="0">
                <a:latin typeface="+mn-lt"/>
              </a:rPr>
              <a:t>MCDM (we work with efficient solutions). </a:t>
            </a:r>
          </a:p>
          <a:p>
            <a:pPr lvl="1"/>
            <a:r>
              <a:rPr lang="en-US" sz="2800" dirty="0" smtClean="0">
                <a:latin typeface="+mn-lt"/>
              </a:rPr>
              <a:t>Win</a:t>
            </a:r>
            <a:r>
              <a:rPr lang="en-US" sz="2800" dirty="0">
                <a:latin typeface="+mn-lt"/>
              </a:rPr>
              <a:t>-win approach common in negotiations </a:t>
            </a:r>
            <a:r>
              <a:rPr lang="en-US" sz="2800" dirty="0" smtClean="0">
                <a:latin typeface="+mn-lt"/>
              </a:rPr>
              <a:t>(interestingly: sometimes </a:t>
            </a:r>
            <a:r>
              <a:rPr lang="en-US" sz="2800" dirty="0">
                <a:latin typeface="+mn-lt"/>
              </a:rPr>
              <a:t>negotiators reject win-win solutions … the ultimatum game</a:t>
            </a:r>
            <a:r>
              <a:rPr lang="en-US" sz="2800" dirty="0" smtClean="0">
                <a:latin typeface="+mn-lt"/>
              </a:rPr>
              <a:t>).</a:t>
            </a:r>
          </a:p>
          <a:p>
            <a:pPr lvl="1"/>
            <a:r>
              <a:rPr lang="en-US" sz="2800" dirty="0" smtClean="0">
                <a:latin typeface="+mn-lt"/>
              </a:rPr>
              <a:t>Which </a:t>
            </a:r>
            <a:r>
              <a:rPr lang="en-US" sz="2800" dirty="0">
                <a:latin typeface="+mn-lt"/>
              </a:rPr>
              <a:t>approach (tradeoff or win-win) does lead to better solutions?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43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02738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Fascinating field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Go run </a:t>
            </a:r>
            <a:r>
              <a:rPr lang="en-US" sz="2800" b="0" dirty="0" smtClean="0"/>
              <a:t>experiments!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There exist many beliefs and myths which are not necessarily </a:t>
            </a:r>
            <a:r>
              <a:rPr lang="en-US" sz="2800" b="0" dirty="0" smtClean="0"/>
              <a:t>true.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 smtClean="0"/>
              <a:t>My personal view is pragmatic: the better understanding we have of how decisions are made, the better chances we have to support decision makers.</a:t>
            </a:r>
            <a:endParaRPr lang="en-US" sz="2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9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04250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2800" b="0" dirty="0" smtClean="0"/>
              <a:t>Background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b="0" dirty="0" smtClean="0"/>
              <a:t>Doing </a:t>
            </a:r>
            <a:r>
              <a:rPr lang="en-US" sz="2800" b="0" dirty="0"/>
              <a:t>behavioral decision research: experiments with human subjects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b="0" dirty="0"/>
              <a:t>Choice behavior and prospect theory: cycles, premature stopping and path dependence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b="0" dirty="0"/>
              <a:t>Robustness of linear value functions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b="0" dirty="0"/>
              <a:t>The concept of importance and criterion weights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b="0" dirty="0"/>
              <a:t>Tradeoff vs. win-win questions: two ways of approaching MCDM problems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449075"/>
            <a:ext cx="8207375" cy="842260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91335"/>
            <a:ext cx="7636166" cy="4363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0" dirty="0" smtClean="0">
                <a:latin typeface="+mn-lt"/>
              </a:rPr>
              <a:t>Father of behavioral decision theory</a:t>
            </a:r>
          </a:p>
          <a:p>
            <a:pPr marL="694800" lvl="1" indent="-457200">
              <a:lnSpc>
                <a:spcPct val="90000"/>
              </a:lnSpc>
              <a:buClr>
                <a:schemeClr val="tx2"/>
              </a:buClr>
              <a:buFont typeface="Wingdings" charset="2"/>
              <a:buChar char="§"/>
            </a:pPr>
            <a:r>
              <a:rPr lang="en-US" sz="2700" b="0" dirty="0" smtClean="0">
                <a:latin typeface="+mn-lt"/>
              </a:rPr>
              <a:t>Ward Edwards: 1954 &amp; 1961 papers on behavioral decision theory</a:t>
            </a:r>
          </a:p>
          <a:p>
            <a:pPr>
              <a:lnSpc>
                <a:spcPct val="90000"/>
              </a:lnSpc>
            </a:pPr>
            <a:r>
              <a:rPr lang="en-US" sz="2800" b="0" dirty="0" smtClean="0">
                <a:latin typeface="+mn-lt"/>
              </a:rPr>
              <a:t>O</a:t>
            </a:r>
            <a:r>
              <a:rPr lang="en-US" sz="3200" b="0" dirty="0" smtClean="0">
                <a:latin typeface="+mn-lt"/>
              </a:rPr>
              <a:t>ther major contributors</a:t>
            </a:r>
          </a:p>
          <a:p>
            <a:pPr marL="694800" lvl="1" indent="-457200">
              <a:lnSpc>
                <a:spcPct val="90000"/>
              </a:lnSpc>
              <a:buClr>
                <a:schemeClr val="tx2"/>
              </a:buClr>
              <a:buFont typeface="Wingdings" charset="2"/>
              <a:buChar char="§"/>
            </a:pPr>
            <a:r>
              <a:rPr lang="en-US" sz="2700" b="0" dirty="0" smtClean="0">
                <a:latin typeface="+mn-lt"/>
              </a:rPr>
              <a:t>Herbert Simon: 1956 paper on bounded or limited rationality</a:t>
            </a:r>
          </a:p>
          <a:p>
            <a:pPr marL="694800" lvl="1" indent="-457200">
              <a:lnSpc>
                <a:spcPct val="90000"/>
              </a:lnSpc>
              <a:buClr>
                <a:schemeClr val="tx2"/>
              </a:buClr>
              <a:buFont typeface="Wingdings" charset="2"/>
              <a:buChar char="§"/>
            </a:pPr>
            <a:r>
              <a:rPr lang="en-US" sz="2700" b="0" dirty="0" smtClean="0">
                <a:latin typeface="+mn-lt"/>
              </a:rPr>
              <a:t>Amos </a:t>
            </a:r>
            <a:r>
              <a:rPr lang="en-US" sz="2700" b="0" dirty="0" err="1" smtClean="0">
                <a:latin typeface="+mn-lt"/>
              </a:rPr>
              <a:t>Tversky</a:t>
            </a:r>
            <a:r>
              <a:rPr lang="en-US" sz="2700" b="0" dirty="0" smtClean="0">
                <a:latin typeface="+mn-lt"/>
              </a:rPr>
              <a:t> and Daniel </a:t>
            </a:r>
            <a:r>
              <a:rPr lang="en-US" sz="2700" b="0" dirty="0" err="1" smtClean="0">
                <a:latin typeface="+mn-lt"/>
              </a:rPr>
              <a:t>Kahneman</a:t>
            </a:r>
            <a:r>
              <a:rPr lang="en-US" sz="2700" b="0" dirty="0" smtClean="0">
                <a:latin typeface="+mn-lt"/>
              </a:rPr>
              <a:t>: many papers in the 1970’s and beyond on biases, framing, prospect theory</a:t>
            </a:r>
            <a:endParaRPr lang="en-US" sz="27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6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559373"/>
            <a:ext cx="8207375" cy="954559"/>
          </a:xfrm>
        </p:spPr>
        <p:txBody>
          <a:bodyPr/>
          <a:lstStyle/>
          <a:p>
            <a:r>
              <a:rPr lang="en-US" dirty="0"/>
              <a:t>Conducting Experiments in our </a:t>
            </a:r>
            <a:r>
              <a:rPr lang="en-US" dirty="0" smtClean="0"/>
              <a:t>Field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375758"/>
            <a:ext cx="8207374" cy="4414518"/>
          </a:xfrm>
        </p:spPr>
        <p:txBody>
          <a:bodyPr>
            <a:noAutofit/>
          </a:bodyPr>
          <a:lstStyle/>
          <a:p>
            <a:r>
              <a:rPr lang="en-US" sz="2800" b="0" dirty="0"/>
              <a:t>Where to recruit subjects? </a:t>
            </a:r>
          </a:p>
          <a:p>
            <a:r>
              <a:rPr lang="en-US" sz="2800" b="0" dirty="0"/>
              <a:t>Students? Managers? How many? 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i="0" dirty="0">
                <a:latin typeface="+mn-lt"/>
              </a:rPr>
              <a:t>Psychology </a:t>
            </a:r>
            <a:r>
              <a:rPr lang="en-US" sz="2600" i="0" dirty="0" smtClean="0">
                <a:latin typeface="+mn-lt"/>
              </a:rPr>
              <a:t>students are good, because they </a:t>
            </a:r>
            <a:r>
              <a:rPr lang="en-US" sz="2600" i="0" dirty="0">
                <a:latin typeface="+mn-lt"/>
              </a:rPr>
              <a:t>need to participate in </a:t>
            </a:r>
            <a:r>
              <a:rPr lang="en-US" sz="2600" i="0" dirty="0" smtClean="0">
                <a:latin typeface="+mn-lt"/>
              </a:rPr>
              <a:t>experiments.</a:t>
            </a:r>
          </a:p>
          <a:p>
            <a:pPr lvl="1"/>
            <a:endParaRPr lang="en-US" sz="2400" dirty="0"/>
          </a:p>
          <a:p>
            <a:r>
              <a:rPr lang="en-US" sz="2800" b="0" dirty="0"/>
              <a:t>Which problems to use? Choices between product baskets? Utilitarian products vs. hedonistic products?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i="0" dirty="0">
                <a:latin typeface="+mn-lt"/>
              </a:rPr>
              <a:t>Something the subjects can relate </a:t>
            </a:r>
            <a:r>
              <a:rPr lang="en-US" sz="2600" i="0" dirty="0" smtClean="0">
                <a:latin typeface="+mn-lt"/>
              </a:rPr>
              <a:t>to.</a:t>
            </a:r>
            <a:endParaRPr lang="en-US" sz="2600" i="0" dirty="0">
              <a:latin typeface="+mn-lt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08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48371"/>
            <a:ext cx="8207375" cy="1195798"/>
          </a:xfrm>
        </p:spPr>
        <p:txBody>
          <a:bodyPr/>
          <a:lstStyle/>
          <a:p>
            <a:r>
              <a:rPr lang="en-US" dirty="0"/>
              <a:t>Conducting Experiments in our Field </a:t>
            </a:r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133867"/>
            <a:ext cx="8437541" cy="4716882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What performance measures to use? </a:t>
            </a:r>
          </a:p>
          <a:p>
            <a:pPr marL="694800" lvl="1" indent="-457200">
              <a:buClr>
                <a:schemeClr val="tx2"/>
              </a:buClr>
              <a:buFont typeface="Wingdings" charset="2"/>
              <a:buChar char="§"/>
            </a:pPr>
            <a:r>
              <a:rPr lang="en-US" sz="2600" b="0" dirty="0" smtClean="0">
                <a:latin typeface="+mn-lt"/>
              </a:rPr>
              <a:t>Dominance</a:t>
            </a:r>
            <a:r>
              <a:rPr lang="en-US" sz="2600" b="0" dirty="0">
                <a:latin typeface="+mn-lt"/>
              </a:rPr>
              <a:t>? </a:t>
            </a:r>
            <a:endParaRPr lang="en-US" sz="2600" b="0" dirty="0" smtClean="0">
              <a:latin typeface="+mn-lt"/>
            </a:endParaRPr>
          </a:p>
          <a:p>
            <a:pPr marL="694800" lvl="1" indent="-457200">
              <a:buClr>
                <a:schemeClr val="tx2"/>
              </a:buClr>
              <a:buFont typeface="Wingdings" charset="2"/>
              <a:buChar char="§"/>
            </a:pPr>
            <a:r>
              <a:rPr lang="en-US" sz="2600" b="0" dirty="0" smtClean="0">
                <a:latin typeface="+mn-lt"/>
              </a:rPr>
              <a:t>Subjective measures?</a:t>
            </a:r>
            <a:endParaRPr lang="en-US" sz="2600" b="0" dirty="0">
              <a:latin typeface="+mn-lt"/>
            </a:endParaRPr>
          </a:p>
          <a:p>
            <a:r>
              <a:rPr lang="en-US" sz="2800" b="0" dirty="0" smtClean="0"/>
              <a:t>Watch </a:t>
            </a:r>
            <a:r>
              <a:rPr lang="en-US" sz="2800" b="0" dirty="0"/>
              <a:t>out for order </a:t>
            </a:r>
            <a:r>
              <a:rPr lang="en-US" sz="2800" b="0" dirty="0" smtClean="0"/>
              <a:t>effects.</a:t>
            </a:r>
            <a:endParaRPr lang="en-US" sz="2800" b="0" dirty="0"/>
          </a:p>
          <a:p>
            <a:r>
              <a:rPr lang="en-US" sz="2800" b="0" dirty="0"/>
              <a:t>How to motivate the subjects?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i="0" dirty="0">
                <a:latin typeface="+mn-lt"/>
              </a:rPr>
              <a:t>Let them keep one of their preferred choices (randomize</a:t>
            </a:r>
            <a:r>
              <a:rPr lang="en-US" sz="2600" i="0" dirty="0" smtClean="0">
                <a:latin typeface="+mn-lt"/>
              </a:rPr>
              <a:t>).</a:t>
            </a:r>
            <a:endParaRPr lang="en-US" sz="2600" i="0" dirty="0">
              <a:latin typeface="+mn-lt"/>
            </a:endParaRP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2600" i="0" dirty="0">
                <a:latin typeface="+mn-lt"/>
              </a:rPr>
              <a:t>The more valuable it is, the easier it is to recruit </a:t>
            </a:r>
            <a:r>
              <a:rPr lang="en-US" sz="2600" i="0" dirty="0" smtClean="0">
                <a:latin typeface="+mn-lt"/>
              </a:rPr>
              <a:t>subjects.</a:t>
            </a:r>
            <a:endParaRPr lang="en-US" sz="2600" i="0" dirty="0">
              <a:latin typeface="+mn-lt"/>
            </a:endParaRPr>
          </a:p>
          <a:p>
            <a:endParaRPr lang="en-US" sz="900" b="0" dirty="0" smtClean="0"/>
          </a:p>
          <a:p>
            <a:r>
              <a:rPr lang="en-US" sz="2800" b="0" dirty="0" smtClean="0"/>
              <a:t>Goal</a:t>
            </a:r>
            <a:r>
              <a:rPr lang="en-US" sz="2800" b="0" dirty="0"/>
              <a:t>: develop choice </a:t>
            </a:r>
            <a:r>
              <a:rPr lang="en-US" sz="2800" b="0" dirty="0" smtClean="0"/>
              <a:t>theories.</a:t>
            </a:r>
            <a:endParaRPr lang="en-US" sz="2800" b="0" dirty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99110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74" y="318134"/>
            <a:ext cx="8437541" cy="1496051"/>
          </a:xfrm>
        </p:spPr>
        <p:txBody>
          <a:bodyPr/>
          <a:lstStyle/>
          <a:p>
            <a:r>
              <a:rPr lang="en-US" dirty="0"/>
              <a:t>Choice Behavior and Prospect Theory: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Cycles</a:t>
            </a:r>
            <a:r>
              <a:rPr lang="en-US" dirty="0"/>
              <a:t>, Premature Stopping and Path </a:t>
            </a:r>
            <a:r>
              <a:rPr lang="en-US" dirty="0" smtClean="0"/>
              <a:t>Dependence 1/6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814186"/>
            <a:ext cx="8207374" cy="3703048"/>
          </a:xfrm>
        </p:spPr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en-US" sz="2800" b="0" dirty="0" err="1"/>
              <a:t>Pekka</a:t>
            </a:r>
            <a:r>
              <a:rPr lang="en-US" sz="2800" b="0" dirty="0"/>
              <a:t> </a:t>
            </a:r>
            <a:r>
              <a:rPr lang="en-US" sz="2800" b="0" dirty="0" err="1"/>
              <a:t>Korhonen</a:t>
            </a:r>
            <a:r>
              <a:rPr lang="en-US" sz="2800" b="0" dirty="0"/>
              <a:t>, Herbert </a:t>
            </a:r>
            <a:r>
              <a:rPr lang="en-US" sz="2800" b="0" dirty="0" err="1"/>
              <a:t>Moskowitz</a:t>
            </a:r>
            <a:r>
              <a:rPr lang="en-US" sz="2800" b="0" dirty="0"/>
              <a:t> and Jyrki Wallenius: Annals of Operations Research Vol. 23, 1990, pp. 161-</a:t>
            </a:r>
            <a:r>
              <a:rPr lang="en-US" sz="2800" b="0" dirty="0" smtClean="0"/>
              <a:t>179</a:t>
            </a:r>
          </a:p>
          <a:p>
            <a:pPr marL="457200" indent="-457200">
              <a:buFont typeface="Wingdings" charset="2"/>
              <a:buChar char="§"/>
            </a:pPr>
            <a:endParaRPr lang="en-US" sz="1600" b="0" dirty="0"/>
          </a:p>
          <a:p>
            <a:pPr marL="457200" indent="-457200">
              <a:buFont typeface="Wingdings" charset="2"/>
              <a:buChar char="§"/>
            </a:pPr>
            <a:r>
              <a:rPr lang="en-US" sz="2800" b="0" dirty="0"/>
              <a:t>Also published in: The Rocky Road to Publishing in the Management and Decision Sciences and Beyond, Springer Briefs,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1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Choice Behavior and Prospect </a:t>
            </a:r>
            <a:r>
              <a:rPr lang="en-US" dirty="0" smtClean="0"/>
              <a:t>Theory 2/6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Ran some experiments with student subjects using a software system developed by one of </a:t>
            </a:r>
            <a:r>
              <a:rPr lang="en-US" sz="2800" b="0" dirty="0" smtClean="0"/>
              <a:t>us.</a:t>
            </a:r>
            <a:endParaRPr lang="en-US" sz="2800" b="0" dirty="0"/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Found some behavioral anomalies and </a:t>
            </a:r>
            <a:r>
              <a:rPr lang="en-US" sz="2800" b="0" dirty="0" smtClean="0"/>
              <a:t>inconsistencies:</a:t>
            </a:r>
          </a:p>
          <a:p>
            <a:pPr marL="694800" lvl="1" indent="-457200">
              <a:buFont typeface="Wingdings" charset="2"/>
              <a:buChar char="Ø"/>
            </a:pPr>
            <a:r>
              <a:rPr lang="en-US" sz="2700" dirty="0" smtClean="0">
                <a:latin typeface="+mn-lt"/>
              </a:rPr>
              <a:t>Cycles</a:t>
            </a:r>
          </a:p>
          <a:p>
            <a:pPr marL="694800" lvl="1" indent="-457200">
              <a:buFont typeface="Wingdings" charset="2"/>
              <a:buChar char="Ø"/>
            </a:pPr>
            <a:r>
              <a:rPr lang="en-US" sz="2700" dirty="0" smtClean="0">
                <a:latin typeface="+mn-lt"/>
              </a:rPr>
              <a:t>Premature </a:t>
            </a:r>
            <a:r>
              <a:rPr lang="en-US" sz="2700" dirty="0">
                <a:latin typeface="+mn-lt"/>
              </a:rPr>
              <a:t>stopping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Explanation: Prospect Theory (</a:t>
            </a:r>
            <a:r>
              <a:rPr lang="en-US" sz="2800" b="0" dirty="0" err="1"/>
              <a:t>Kahneman</a:t>
            </a:r>
            <a:r>
              <a:rPr lang="en-US" sz="2800" b="0" dirty="0"/>
              <a:t> and </a:t>
            </a:r>
            <a:r>
              <a:rPr lang="en-US" sz="2800" b="0" dirty="0" err="1"/>
              <a:t>Tversky</a:t>
            </a:r>
            <a:r>
              <a:rPr lang="en-US" sz="2800" b="0" dirty="0"/>
              <a:t>, </a:t>
            </a:r>
            <a:r>
              <a:rPr lang="en-US" sz="2800" b="0" dirty="0" err="1"/>
              <a:t>Econometrica</a:t>
            </a:r>
            <a:r>
              <a:rPr lang="en-US" sz="2800" b="0" dirty="0"/>
              <a:t> 1979)</a:t>
            </a:r>
          </a:p>
          <a:p>
            <a:pPr marL="342900" indent="-342900">
              <a:buFont typeface="Arial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642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Choice Behavior and Prospect </a:t>
            </a:r>
            <a:r>
              <a:rPr lang="en-US" dirty="0" smtClean="0"/>
              <a:t>Theory</a:t>
            </a:r>
            <a:r>
              <a:rPr lang="en-US" sz="4400" dirty="0" smtClean="0"/>
              <a:t> </a:t>
            </a:r>
            <a:r>
              <a:rPr lang="en-US" dirty="0" smtClean="0"/>
              <a:t>3/6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</p:spPr>
        <p:txBody>
          <a:bodyPr>
            <a:normAutofit/>
          </a:bodyPr>
          <a:lstStyle/>
          <a:p>
            <a:r>
              <a:rPr lang="en-US" sz="3200" b="0" dirty="0"/>
              <a:t>Applying Prospect Theory to a Deterministic MCDM Setting:</a:t>
            </a:r>
          </a:p>
          <a:p>
            <a:pPr marL="694800" lvl="1" indent="-457200">
              <a:buClr>
                <a:schemeClr val="tx2"/>
              </a:buClr>
              <a:buFont typeface="Wingdings" charset="2"/>
              <a:buChar char="§"/>
            </a:pPr>
            <a:r>
              <a:rPr lang="en-US" sz="2800" b="0" dirty="0">
                <a:latin typeface="+mn-lt"/>
              </a:rPr>
              <a:t>People make choices with respect to a reference point (currently available best state, expected state?) – people react to change</a:t>
            </a:r>
          </a:p>
          <a:p>
            <a:pPr marL="694800" lvl="1" indent="-457200">
              <a:buClr>
                <a:schemeClr val="tx2"/>
              </a:buClr>
              <a:buFont typeface="Wingdings" charset="2"/>
              <a:buChar char="§"/>
            </a:pPr>
            <a:r>
              <a:rPr lang="en-US" sz="2800" b="0" dirty="0">
                <a:latin typeface="+mn-lt"/>
              </a:rPr>
              <a:t>Their value functions are concave for gains, convex for losses (steeper for losses)</a:t>
            </a:r>
          </a:p>
          <a:p>
            <a:pPr marL="342900" indent="-342900">
              <a:buFont typeface="Wingdings" charset="2"/>
              <a:buChar char="§"/>
            </a:pPr>
            <a:endParaRPr lang="en-US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03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Choice Behavior and Prospect </a:t>
            </a:r>
            <a:r>
              <a:rPr lang="en-US" dirty="0" smtClean="0"/>
              <a:t>Theory</a:t>
            </a:r>
            <a:r>
              <a:rPr lang="en-US" b="0" dirty="0" smtClean="0"/>
              <a:t> </a:t>
            </a:r>
            <a:r>
              <a:rPr lang="en-US" dirty="0" smtClean="0"/>
              <a:t>4/6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b="0" dirty="0"/>
              <a:t>This theory would explain all the observed anomalies in our study – and some more</a:t>
            </a:r>
          </a:p>
          <a:p>
            <a:pPr lvl="1"/>
            <a:r>
              <a:rPr lang="en-US" sz="2800" dirty="0">
                <a:latin typeface="+mn-lt"/>
              </a:rPr>
              <a:t>Cyclic behavior</a:t>
            </a:r>
          </a:p>
          <a:p>
            <a:pPr lvl="1"/>
            <a:r>
              <a:rPr lang="en-US" sz="2800" dirty="0">
                <a:latin typeface="+mn-lt"/>
              </a:rPr>
              <a:t>Premature stopping (explaining why interactive man-machine algorithms converge so quickly)</a:t>
            </a:r>
          </a:p>
          <a:p>
            <a:pPr lvl="1"/>
            <a:r>
              <a:rPr lang="en-US" sz="2800" dirty="0">
                <a:latin typeface="+mn-lt"/>
              </a:rPr>
              <a:t>Path dependence (which has been ignored in the optimization literature)</a:t>
            </a:r>
          </a:p>
          <a:p>
            <a:r>
              <a:rPr lang="en-US" sz="2800" b="0" dirty="0">
                <a:latin typeface="+mn-lt"/>
              </a:rPr>
              <a:t>Show how!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4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956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Georgia</vt:lpstr>
      <vt:lpstr>Lucida Grande</vt:lpstr>
      <vt:lpstr>Wingdings</vt:lpstr>
      <vt:lpstr>Office Theme</vt:lpstr>
      <vt:lpstr>Behavioral Issues in Multiple Criteria Decision Making  Jyrki Wallenius, Aalto University School of Business  Summer School on Behavioral Operational Research: May 15-22, 2016 </vt:lpstr>
      <vt:lpstr> Outline</vt:lpstr>
      <vt:lpstr>Background </vt:lpstr>
      <vt:lpstr>Conducting Experiments in our Field 1/2</vt:lpstr>
      <vt:lpstr>Conducting Experiments in our Field 2/2</vt:lpstr>
      <vt:lpstr>Choice Behavior and Prospect Theory:  Cycles, Premature Stopping and Path Dependence 1/6</vt:lpstr>
      <vt:lpstr>Choice Behavior and Prospect Theory 2/6</vt:lpstr>
      <vt:lpstr>Choice Behavior and Prospect Theory 3/6</vt:lpstr>
      <vt:lpstr>Choice Behavior and Prospect Theory 4/6</vt:lpstr>
      <vt:lpstr>Choice Behavior and Prospect Theory 5/6</vt:lpstr>
      <vt:lpstr>Path Dependence</vt:lpstr>
      <vt:lpstr>Can a Linear Value Function Explain Choices?EJOR 219, 2012 1/3 (Korhonen, Silvennoinen, Wallenius, Öörni)</vt:lpstr>
      <vt:lpstr> Can a Linear Value Function … 2/3</vt:lpstr>
      <vt:lpstr>Can a Linear Value Function … 3/3</vt:lpstr>
      <vt:lpstr>Judgments of importance revisited:  What do they mean? 1/2 Tommi Pajala, Pekka Korhonen, and Jyrki Wallenius (unpublished) </vt:lpstr>
      <vt:lpstr>Judgments of importance revisited 2/2</vt:lpstr>
      <vt:lpstr> Tradeoff vs win-win solutions 1/2</vt:lpstr>
      <vt:lpstr>Tradeoffs vs. win-win solutions 2/2</vt:lpstr>
      <vt:lpstr> Conclusion</vt:lpstr>
    </vt:vector>
  </TitlesOfParts>
  <Company>Aalto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Analytics 30C02000</dc:title>
  <dc:creator>Wallenius Jyrki</dc:creator>
  <cp:lastModifiedBy>Lahtinen Tuomas</cp:lastModifiedBy>
  <cp:revision>54</cp:revision>
  <dcterms:created xsi:type="dcterms:W3CDTF">2016-03-20T13:00:03Z</dcterms:created>
  <dcterms:modified xsi:type="dcterms:W3CDTF">2016-05-23T10:41:09Z</dcterms:modified>
</cp:coreProperties>
</file>