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74" r:id="rId4"/>
    <p:sldId id="275" r:id="rId5"/>
    <p:sldId id="277" r:id="rId6"/>
    <p:sldId id="276" r:id="rId7"/>
    <p:sldId id="278" r:id="rId8"/>
    <p:sldId id="279" r:id="rId9"/>
    <p:sldId id="280" r:id="rId10"/>
    <p:sldId id="281" r:id="rId11"/>
    <p:sldId id="282" r:id="rId12"/>
    <p:sldId id="265" r:id="rId13"/>
    <p:sldId id="268" r:id="rId14"/>
    <p:sldId id="267" r:id="rId15"/>
    <p:sldId id="270" r:id="rId16"/>
    <p:sldId id="271" r:id="rId17"/>
    <p:sldId id="283" r:id="rId18"/>
    <p:sldId id="284" r:id="rId19"/>
    <p:sldId id="285" r:id="rId20"/>
    <p:sldId id="269" r:id="rId21"/>
    <p:sldId id="272" r:id="rId22"/>
    <p:sldId id="286" r:id="rId23"/>
    <p:sldId id="273" r:id="rId24"/>
    <p:sldId id="287" r:id="rId25"/>
    <p:sldId id="28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8" autoAdjust="0"/>
  </p:normalViewPr>
  <p:slideViewPr>
    <p:cSldViewPr>
      <p:cViewPr>
        <p:scale>
          <a:sx n="60" d="100"/>
          <a:sy n="60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6E614-0BD4-4B37-A703-9AE2E8580A72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0D77E-A330-4D1A-92FC-BDAA6B39AB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NO! so…how can we legitimate our policy? Most of the times policy makers need to construct some evidence that support a certain action within a policy making process) concerning issues including a subjective perception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reality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are differently poor.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 are differently empowered.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consumers use the city in many different ways.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 are differently perceived.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0D77E-A330-4D1A-92FC-BDAA6B39AB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5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altLang="it-IT" b="1" dirty="0" smtClean="0"/>
              <a:t>Needs and perceptions of the space are important!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0D77E-A330-4D1A-92FC-BDAA6B39AB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 smtClean="0"/>
              <a:t>Tourism policies are foremost territorial policies, so such information, if wisely used, may become of particular relevance when investigating the relationship between tourists’ behaviour, their individual characteristics and interests [2] on one hand, and the spatial distribution and accessibility of urban and territorial attractors and activities on the other[3]. It may, for instance, serve to better understand preferences and choices of different populations of tourists, in order to put in place policies for tourism de-seasoning; or to more efficiently coordinate activities, attractions and transportation services; or to build tourist fidelity. In general, to better understand tourists’ behaviours in space and time is to have useful information for public policies which aim at development and governing of tourism.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The case study of Alghero</a:t>
            </a:r>
          </a:p>
          <a:p>
            <a:pPr marL="0" indent="0">
              <a:buNone/>
            </a:pPr>
            <a:r>
              <a:rPr lang="en-SG" sz="1600" dirty="0" smtClean="0"/>
              <a:t>a study we conducted in October-November 2014 in the city of Alghero </a:t>
            </a:r>
            <a:r>
              <a:rPr lang="en-SG" sz="1600" dirty="0" smtClean="0">
                <a:solidFill>
                  <a:srgbClr val="FF0000"/>
                </a:solidFill>
              </a:rPr>
              <a:t>(Italy), </a:t>
            </a:r>
            <a:r>
              <a:rPr lang="en-GB" sz="1600" dirty="0" smtClean="0">
                <a:solidFill>
                  <a:srgbClr val="FF0000"/>
                </a:solidFill>
              </a:rPr>
              <a:t>a tourist destination of approximately 40.000 inhabitants in the North-West Sardinia in Italy</a:t>
            </a:r>
          </a:p>
          <a:p>
            <a:pPr marL="0" indent="0">
              <a:buNone/>
            </a:pPr>
            <a:r>
              <a:rPr lang="en-SG" sz="1200" dirty="0" smtClean="0">
                <a:solidFill>
                  <a:srgbClr val="FF0000"/>
                </a:solidFill>
              </a:rPr>
              <a:t>to explore tourists’ movements, expectations and degree of satisfaction with the destination during a period of “low-season”, considering that Alghero’s peek period is the summer season, with highest tourist concentration between July and September. </a:t>
            </a:r>
          </a:p>
          <a:p>
            <a:pPr marL="0" indent="0">
              <a:buNone/>
            </a:pPr>
            <a:endParaRPr lang="en-SG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SG" sz="1200" dirty="0" smtClean="0">
                <a:solidFill>
                  <a:srgbClr val="FF0000"/>
                </a:solidFill>
              </a:rPr>
              <a:t>The collected data was thus meant to provide useful information and hints on possible policies to attract tourists outside the summer season.</a:t>
            </a:r>
            <a:endParaRPr lang="en-GB" sz="12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0000"/>
              </a:solidFill>
              <a:latin typeface="Futura Lt BT" panose="020B0402020204020303" pitchFamily="34" charset="0"/>
            </a:endParaRPr>
          </a:p>
          <a:p>
            <a:pPr marL="0" indent="0">
              <a:buNone/>
            </a:pPr>
            <a:r>
              <a:rPr lang="en-SG" sz="1600" dirty="0" smtClean="0">
                <a:solidFill>
                  <a:srgbClr val="FF0000"/>
                </a:solidFill>
              </a:rPr>
              <a:t>Participants were recruited in five venues in Alghero, both hotels and </a:t>
            </a:r>
            <a:r>
              <a:rPr lang="en-SG" sz="1600" dirty="0" err="1" smtClean="0">
                <a:solidFill>
                  <a:srgbClr val="FF0000"/>
                </a:solidFill>
              </a:rPr>
              <a:t>bed&amp;breakfasts</a:t>
            </a:r>
            <a:r>
              <a:rPr lang="en-SG" sz="1600" dirty="0" smtClean="0">
                <a:solidFill>
                  <a:srgbClr val="FF0000"/>
                </a:solidFill>
              </a:rPr>
              <a:t>, selected taking </a:t>
            </a:r>
            <a:r>
              <a:rPr lang="en-SG" sz="1600" dirty="0" smtClean="0"/>
              <a:t>into account their geographic distribution</a:t>
            </a:r>
            <a:endParaRPr lang="en-GB" sz="1600" dirty="0" smtClean="0">
              <a:solidFill>
                <a:srgbClr val="0070C0"/>
              </a:solidFill>
              <a:latin typeface="Futura Md BT" panose="020B06020202040203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pPr>
              <a:spcBef>
                <a:spcPts val="2400"/>
              </a:spcBef>
            </a:pPr>
            <a:endParaRPr lang="en-GB" alt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0D77E-A330-4D1A-92FC-BDAA6B39AB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7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7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5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4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9F5B-ACD3-43D6-A9BB-C9DF1B7EA34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CC70-EC7C-4CB4-A6F9-749AFFE3A4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1470025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3600" b="1" dirty="0" err="1">
                <a:latin typeface="Futura Lt BT" panose="020B0402020204020303" pitchFamily="34" charset="0"/>
                <a:ea typeface="Adobe Myungjo Std M" pitchFamily="18" charset="-128"/>
              </a:rPr>
              <a:t>Multicriteria</a:t>
            </a:r>
            <a:r>
              <a:rPr lang="en-US" sz="3600" b="1" dirty="0">
                <a:latin typeface="Futura Lt BT" panose="020B0402020204020303" pitchFamily="34" charset="0"/>
                <a:ea typeface="Adobe Myungjo Std M" pitchFamily="18" charset="-128"/>
              </a:rPr>
              <a:t> </a:t>
            </a:r>
            <a:r>
              <a:rPr lang="en-US" sz="3600" b="1" dirty="0" smtClean="0">
                <a:latin typeface="Futura Lt BT" panose="020B0402020204020303" pitchFamily="34" charset="0"/>
                <a:ea typeface="Adobe Myungjo Std M" pitchFamily="18" charset="-128"/>
              </a:rPr>
              <a:t>Evaluation </a:t>
            </a:r>
            <a:r>
              <a:rPr lang="en-US" sz="3600" b="1" dirty="0">
                <a:latin typeface="Futura Lt BT" panose="020B0402020204020303" pitchFamily="34" charset="0"/>
                <a:ea typeface="Adobe Myungjo Std M" pitchFamily="18" charset="-128"/>
              </a:rPr>
              <a:t>in </a:t>
            </a:r>
            <a:r>
              <a:rPr lang="en-US" sz="3600" b="1" dirty="0" smtClean="0">
                <a:latin typeface="Futura Lt BT" panose="020B0402020204020303" pitchFamily="34" charset="0"/>
                <a:ea typeface="Adobe Myungjo Std M" pitchFamily="18" charset="-128"/>
              </a:rPr>
              <a:t>Space</a:t>
            </a:r>
            <a:r>
              <a:rPr lang="en-US" sz="3600" b="1" dirty="0">
                <a:latin typeface="Futura Lt BT" panose="020B0402020204020303" pitchFamily="34" charset="0"/>
                <a:ea typeface="Adobe Myungjo Std M" pitchFamily="18" charset="-128"/>
              </a:rPr>
              <a:t>. </a:t>
            </a:r>
            <a:r>
              <a:rPr lang="en-US" sz="3600" b="1" dirty="0" smtClean="0">
                <a:latin typeface="Futura Lt BT" panose="020B0402020204020303" pitchFamily="34" charset="0"/>
                <a:ea typeface="Adobe Myungjo Std M" pitchFamily="18" charset="-128"/>
              </a:rPr>
              <a:t/>
            </a:r>
            <a:br>
              <a:rPr lang="en-US" sz="3600" b="1" dirty="0" smtClean="0">
                <a:latin typeface="Futura Lt BT" panose="020B0402020204020303" pitchFamily="34" charset="0"/>
                <a:ea typeface="Adobe Myungjo Std M" pitchFamily="18" charset="-128"/>
              </a:rPr>
            </a:br>
            <a:r>
              <a:rPr lang="en-US" sz="2400" b="1" dirty="0" smtClean="0">
                <a:latin typeface="Futura Lt BT" panose="020B0402020204020303" pitchFamily="34" charset="0"/>
                <a:ea typeface="Adobe Myungjo Std M" pitchFamily="18" charset="-128"/>
              </a:rPr>
              <a:t>The case of tourists in Alghero. </a:t>
            </a:r>
            <a:endParaRPr lang="en-GB" sz="2400" dirty="0">
              <a:latin typeface="Futura Lt BT" panose="020B0402020204020303" pitchFamily="34" charset="0"/>
              <a:ea typeface="Adobe Myungjo Std M" pitchFamily="18" charset="-12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3620616"/>
            <a:ext cx="6400800" cy="816496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Giovanna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Fancello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PhD in Architecture and Planning</a:t>
            </a: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Post-doc researcher at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LAMSADE - Paris-Dauphine University - PSL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l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95536" y="3356992"/>
            <a:ext cx="83529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ottotitolo 2"/>
          <p:cNvSpPr txBox="1">
            <a:spLocks/>
          </p:cNvSpPr>
          <p:nvPr/>
        </p:nvSpPr>
        <p:spPr>
          <a:xfrm>
            <a:off x="2267744" y="5877272"/>
            <a:ext cx="6400800" cy="7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Bor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summer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school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Helsinki 2016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2050" name="Picture 2" descr="C:\Users\Giannina\Desktop\logo-dauph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00" y="4345174"/>
            <a:ext cx="775917" cy="3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annina\Desktop\lamsade-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1" y="3573016"/>
            <a:ext cx="1790256" cy="6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annina\Desktop\logo-cn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2" y="4346717"/>
            <a:ext cx="805489" cy="3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Walkability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102" y="6362164"/>
            <a:ext cx="9130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Blečić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I., Cecchini, A.,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Congiu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T., Fancello, G., &amp;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Trunfio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A. (2015).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walkability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capability-wise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 and design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Journal of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Geographical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Science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(8), 1350-1374.</a:t>
            </a:r>
          </a:p>
        </p:txBody>
      </p:sp>
      <p:pic>
        <p:nvPicPr>
          <p:cNvPr id="5" name="Picture 2" descr="C:\Users\Giannina\Documents\ricerca\WE\Elaborazioni articolo landscape and urban planning\immagini ok\cost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7455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iannina\Documents\articoli miei\ricerca in vetrina 2015\immagini\leisure e parents per p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58280" r="48303" b="24884"/>
          <a:stretch/>
        </p:blipFill>
        <p:spPr bwMode="auto">
          <a:xfrm>
            <a:off x="4578551" y="1268760"/>
            <a:ext cx="38284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iannina\Documents\articoli miei\ricerca in vetrina 2015\immagini\leisure e parents per pp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9" t="40257" r="48385" b="43231"/>
          <a:stretch/>
        </p:blipFill>
        <p:spPr bwMode="auto">
          <a:xfrm>
            <a:off x="4578551" y="3501008"/>
            <a:ext cx="3830400" cy="20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9552" y="4221088"/>
            <a:ext cx="3745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err="1" smtClean="0"/>
              <a:t>Different</a:t>
            </a:r>
            <a:r>
              <a:rPr lang="it-IT" altLang="it-IT" dirty="0" smtClean="0"/>
              <a:t> 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space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evaluation</a:t>
            </a:r>
            <a:r>
              <a:rPr lang="it-IT" altLang="it-IT" dirty="0" smtClean="0"/>
              <a:t> </a:t>
            </a:r>
            <a:r>
              <a:rPr lang="it-IT" altLang="it-IT" dirty="0" smtClean="0"/>
              <a:t>in </a:t>
            </a:r>
            <a:r>
              <a:rPr lang="it-IT" altLang="it-IT" dirty="0" err="1" smtClean="0"/>
              <a:t>respect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different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needs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perceptions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530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Tourists’ </a:t>
            </a:r>
            <a:r>
              <a:rPr lang="en-GB" sz="2400" dirty="0">
                <a:latin typeface="Futura Md BT" panose="020B0602020204020303" pitchFamily="34" charset="0"/>
              </a:rPr>
              <a:t>spatial </a:t>
            </a:r>
            <a:r>
              <a:rPr lang="en-GB" sz="2400" dirty="0" smtClean="0">
                <a:latin typeface="Futura Md BT" panose="020B0602020204020303" pitchFamily="34" charset="0"/>
              </a:rPr>
              <a:t>behaviour</a:t>
            </a:r>
          </a:p>
          <a:p>
            <a:pPr marL="0" indent="0">
              <a:buNone/>
            </a:pPr>
            <a:r>
              <a:rPr lang="en-GB" sz="1800" dirty="0"/>
              <a:t>Tourist population has different profiles </a:t>
            </a:r>
            <a:r>
              <a:rPr lang="en-GB" sz="1800" dirty="0" smtClean="0"/>
              <a:t>influencing </a:t>
            </a:r>
            <a:r>
              <a:rPr lang="en-GB" sz="1800" dirty="0"/>
              <a:t>their choices to act and access in the city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endParaRPr lang="en-GB" sz="1800" dirty="0">
              <a:latin typeface="Futura Lt BT" panose="020B0402020204020303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it-IT" altLang="it-IT" sz="1800" dirty="0"/>
          </a:p>
          <a:p>
            <a:pPr marL="0" indent="0">
              <a:buNone/>
            </a:pPr>
            <a:r>
              <a:rPr lang="it-IT" altLang="it-IT" sz="1800" dirty="0" smtClean="0"/>
              <a:t> </a:t>
            </a:r>
            <a:endParaRPr lang="en-US" sz="1800" dirty="0"/>
          </a:p>
          <a:p>
            <a:pPr marL="0" indent="0">
              <a:buNone/>
            </a:pPr>
            <a:endParaRPr lang="en-GB" sz="2400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79594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Individual point of view</a:t>
            </a:r>
          </a:p>
          <a:p>
            <a:r>
              <a:rPr lang="en-GB" sz="2000" dirty="0" smtClean="0"/>
              <a:t>Tourist</a:t>
            </a:r>
            <a:r>
              <a:rPr lang="en-GB" sz="2000" dirty="0" smtClean="0"/>
              <a:t>s’</a:t>
            </a:r>
            <a:r>
              <a:rPr lang="en-GB" sz="2000" dirty="0" smtClean="0"/>
              <a:t> </a:t>
            </a:r>
            <a:r>
              <a:rPr lang="en-GB" sz="2000" dirty="0" smtClean="0"/>
              <a:t>behaviours in space</a:t>
            </a:r>
          </a:p>
          <a:p>
            <a:r>
              <a:rPr lang="en-GB" sz="2000" dirty="0" smtClean="0"/>
              <a:t>Individual characteristics </a:t>
            </a:r>
          </a:p>
          <a:p>
            <a:r>
              <a:rPr lang="en-GB" sz="2000" dirty="0" smtClean="0"/>
              <a:t>Individual interests/needs and degree of satisfaction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Spatial point of view</a:t>
            </a:r>
          </a:p>
          <a:p>
            <a:pPr>
              <a:buFontTx/>
              <a:buChar char="-"/>
            </a:pPr>
            <a:r>
              <a:rPr lang="en-GB" sz="2000" dirty="0" smtClean="0"/>
              <a:t>Spatial distribution of urban activities</a:t>
            </a:r>
          </a:p>
          <a:p>
            <a:pPr>
              <a:buFontTx/>
              <a:buChar char="-"/>
            </a:pPr>
            <a:r>
              <a:rPr lang="en-GB" sz="2000" dirty="0" smtClean="0"/>
              <a:t>Accessibility to these urban activities</a:t>
            </a:r>
          </a:p>
          <a:p>
            <a:pPr>
              <a:buFontTx/>
              <a:buChar char="-"/>
            </a:pPr>
            <a:r>
              <a:rPr lang="en-GB" sz="2000" dirty="0" smtClean="0"/>
              <a:t>Quality of urban activities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61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260" y="8950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Questionnaire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profiling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declared preferences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real actions</a:t>
            </a: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11560" y="2263239"/>
            <a:ext cx="216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92" y="1981853"/>
            <a:ext cx="3336404" cy="475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36555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GPS tracker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Time (10 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endParaRPr lang="en-GB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80" y="4797152"/>
            <a:ext cx="13867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539552" y="4958730"/>
            <a:ext cx="216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55848" y="463039"/>
            <a:ext cx="8392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The Alghero </a:t>
            </a:r>
            <a:r>
              <a:rPr lang="en-GB" sz="2800" dirty="0">
                <a:solidFill>
                  <a:srgbClr val="0070C0"/>
                </a:solidFill>
                <a:latin typeface="Futura Md BT" panose="020B0602020204020303" pitchFamily="34" charset="0"/>
              </a:rPr>
              <a:t>(Italy) case study</a:t>
            </a:r>
          </a:p>
          <a:p>
            <a:r>
              <a:rPr lang="en-SG" dirty="0"/>
              <a:t>October-November 2014 in the city of Alghero (Italy), </a:t>
            </a:r>
            <a:r>
              <a:rPr lang="en-GB" dirty="0"/>
              <a:t>a tourist destination of approximately 40.000 inhabitants in the North-West Sardinia in Italy</a:t>
            </a:r>
            <a:endParaRPr lang="en-GB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Futura Md BT" panose="020B0602020204020303" pitchFamily="34" charset="0"/>
              </a:rPr>
              <a:t>Results of the coupled survey and GPS tourist </a:t>
            </a:r>
            <a:r>
              <a:rPr lang="en-GB" sz="2400" dirty="0" smtClean="0">
                <a:latin typeface="Futura Md BT" panose="020B0602020204020303" pitchFamily="34" charset="0"/>
              </a:rPr>
              <a:t>tracking</a:t>
            </a:r>
          </a:p>
          <a:p>
            <a:pPr marL="0" indent="0">
              <a:buNone/>
            </a:pPr>
            <a:endParaRPr lang="it-IT" sz="2000" dirty="0"/>
          </a:p>
          <a:p>
            <a:pPr lvl="0"/>
            <a:r>
              <a:rPr lang="en-GB" sz="24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Tourist profile</a:t>
            </a:r>
            <a:r>
              <a:rPr lang="en-GB" sz="2000" dirty="0" smtClean="0"/>
              <a:t>: the </a:t>
            </a:r>
            <a:r>
              <a:rPr lang="en-GB" sz="2000" dirty="0"/>
              <a:t>analysis of socioeconomic and demographic data, preferences, attendances and personal evaluation of the </a:t>
            </a:r>
            <a:r>
              <a:rPr lang="en-GB" sz="2000" dirty="0" smtClean="0"/>
              <a:t>day</a:t>
            </a:r>
          </a:p>
          <a:p>
            <a:pPr lvl="0"/>
            <a:endParaRPr lang="it-IT" sz="2000" dirty="0"/>
          </a:p>
          <a:p>
            <a:pPr lvl="0"/>
            <a:r>
              <a:rPr lang="en-GB" sz="2400" dirty="0">
                <a:solidFill>
                  <a:srgbClr val="0070C0"/>
                </a:solidFill>
                <a:latin typeface="Futura Md BT" panose="020B0602020204020303" pitchFamily="34" charset="0"/>
              </a:rPr>
              <a:t>Behaviours in space</a:t>
            </a:r>
            <a:r>
              <a:rPr lang="en-GB" sz="1800" dirty="0" smtClean="0"/>
              <a:t>: </a:t>
            </a:r>
            <a:r>
              <a:rPr lang="en-GB" sz="2000" dirty="0" smtClean="0"/>
              <a:t>the </a:t>
            </a:r>
            <a:r>
              <a:rPr lang="en-GB" sz="2000" dirty="0"/>
              <a:t>analysis of GPS tracking in respect to space and time </a:t>
            </a:r>
            <a:r>
              <a:rPr lang="en-GB" sz="2000" dirty="0" smtClean="0"/>
              <a:t>use</a:t>
            </a:r>
          </a:p>
          <a:p>
            <a:pPr lvl="0"/>
            <a:endParaRPr lang="it-IT" sz="2000" dirty="0"/>
          </a:p>
          <a:p>
            <a:pPr lvl="0"/>
            <a:r>
              <a:rPr lang="en-GB" sz="24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Behaviours in space in respect to tourist’s profile</a:t>
            </a:r>
            <a:r>
              <a:rPr lang="en-GB" sz="20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: </a:t>
            </a:r>
            <a:r>
              <a:rPr lang="en-GB" sz="2000" dirty="0" smtClean="0"/>
              <a:t>the </a:t>
            </a:r>
            <a:r>
              <a:rPr lang="en-GB" sz="2000" dirty="0"/>
              <a:t>analysis of GPS tracking in respect to time use by tourist profiles .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5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7281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15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75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GPS movement tracking</a:t>
            </a:r>
            <a:endParaRPr lang="en-GB" sz="8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76064" y="3140967"/>
            <a:ext cx="5868144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070C0"/>
                </a:solidFill>
              </a:rPr>
              <a:t>225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people involved</a:t>
            </a: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205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adults, </a:t>
            </a:r>
            <a:r>
              <a:rPr lang="en-GB" sz="2000" dirty="0"/>
              <a:t>17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adolescenti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dirty="0" smtClean="0"/>
              <a:t>3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children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Tourist profile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39552" y="2996952"/>
            <a:ext cx="216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Provenience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175048" y="162880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9600" spc="300" dirty="0" smtClean="0">
                <a:latin typeface="Futura Md BT" panose="020B0602020204020303" pitchFamily="34" charset="0"/>
              </a:rPr>
              <a:t>Italy</a:t>
            </a:r>
            <a:r>
              <a:rPr lang="en-GB" sz="9600" spc="300" dirty="0">
                <a:solidFill>
                  <a:srgbClr val="0070C0"/>
                </a:solidFill>
                <a:latin typeface="Futura Md BT" panose="020B0602020204020303" pitchFamily="34" charset="0"/>
              </a:rPr>
              <a:t>	</a:t>
            </a:r>
            <a:r>
              <a:rPr lang="en-GB" sz="9600" spc="3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 </a:t>
            </a:r>
            <a:r>
              <a:rPr lang="en-GB" sz="9600" spc="300" dirty="0" smtClean="0">
                <a:solidFill>
                  <a:srgbClr val="0070C0"/>
                </a:solidFill>
              </a:rPr>
              <a:t>28%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7200" dirty="0">
                <a:latin typeface="Futura Md BT" panose="020B0602020204020303" pitchFamily="34" charset="0"/>
              </a:rPr>
              <a:t> </a:t>
            </a:r>
            <a:r>
              <a:rPr lang="en-GB" sz="6000" spc="-80" dirty="0" smtClean="0">
                <a:latin typeface="Futura Md BT" panose="020B0602020204020303" pitchFamily="34" charset="0"/>
              </a:rPr>
              <a:t>Sweden </a:t>
            </a:r>
            <a:r>
              <a:rPr lang="en-GB" sz="6000" spc="-80" dirty="0" smtClean="0">
                <a:solidFill>
                  <a:srgbClr val="0070C0"/>
                </a:solidFill>
              </a:rPr>
              <a:t>22,67%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6000" dirty="0" smtClean="0">
                <a:latin typeface="Futura Md BT" panose="020B0602020204020303" pitchFamily="34" charset="0"/>
              </a:rPr>
              <a:t>   	 </a:t>
            </a:r>
            <a:r>
              <a:rPr lang="en-GB" sz="5400" dirty="0" smtClean="0">
                <a:latin typeface="Futura Md BT" panose="020B0602020204020303" pitchFamily="34" charset="0"/>
              </a:rPr>
              <a:t>Germany </a:t>
            </a:r>
            <a:r>
              <a:rPr lang="en-GB" sz="5400" dirty="0" smtClean="0">
                <a:solidFill>
                  <a:srgbClr val="0070C0"/>
                </a:solidFill>
              </a:rPr>
              <a:t>16%</a:t>
            </a:r>
            <a:endParaRPr lang="en-GB" sz="60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UK 8%, Benelux8%, France2,67%, Slovakia11,97, other* 11,97%</a:t>
            </a:r>
            <a:endParaRPr lang="en-GB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5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8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Job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763688" y="162880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8000" spc="-100" dirty="0" smtClean="0">
                <a:latin typeface="Futura Md BT" panose="020B0602020204020303" pitchFamily="34" charset="0"/>
              </a:rPr>
              <a:t>Employee</a:t>
            </a:r>
            <a:r>
              <a:rPr lang="en-GB" sz="8000" spc="-100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 </a:t>
            </a:r>
            <a:r>
              <a:rPr lang="en-GB" sz="8000" spc="-100" dirty="0" smtClean="0">
                <a:solidFill>
                  <a:srgbClr val="0070C0"/>
                </a:solidFill>
              </a:rPr>
              <a:t>28%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7200" spc="300" dirty="0">
                <a:latin typeface="Futura Md BT" panose="020B0602020204020303" pitchFamily="34" charset="0"/>
              </a:rPr>
              <a:t> </a:t>
            </a:r>
            <a:r>
              <a:rPr lang="en-GB" sz="7200" spc="300" dirty="0" smtClean="0">
                <a:latin typeface="Futura Md BT" panose="020B0602020204020303" pitchFamily="34" charset="0"/>
              </a:rPr>
              <a:t> </a:t>
            </a:r>
            <a:r>
              <a:rPr lang="en-GB" sz="6000" spc="300" dirty="0" smtClean="0">
                <a:latin typeface="Futura Md BT" panose="020B0602020204020303" pitchFamily="34" charset="0"/>
              </a:rPr>
              <a:t>Teacher </a:t>
            </a:r>
            <a:r>
              <a:rPr lang="en-GB" sz="6000" spc="300" dirty="0" smtClean="0">
                <a:solidFill>
                  <a:srgbClr val="0070C0"/>
                </a:solidFill>
              </a:rPr>
              <a:t>22,67%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6000" dirty="0" smtClean="0">
                <a:latin typeface="Futura Md BT" panose="020B0602020204020303" pitchFamily="34" charset="0"/>
              </a:rPr>
              <a:t>   	 </a:t>
            </a:r>
            <a:r>
              <a:rPr lang="en-GB" sz="5400" dirty="0" smtClean="0">
                <a:latin typeface="Futura Md BT" panose="020B0602020204020303" pitchFamily="34" charset="0"/>
              </a:rPr>
              <a:t>Freelance</a:t>
            </a:r>
            <a:r>
              <a:rPr lang="en-GB" sz="5400" dirty="0" smtClean="0">
                <a:solidFill>
                  <a:srgbClr val="0070C0"/>
                </a:solidFill>
              </a:rPr>
              <a:t>18,66%</a:t>
            </a:r>
            <a:endParaRPr lang="en-GB" sz="60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Director 9,33%, Retiree 6,67%, Housewife 4%, Entrepreneur 2,67%, other* 7,99%</a:t>
            </a:r>
            <a:endParaRPr lang="en-GB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5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8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Travelling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619672" y="162880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8000" spc="-100" dirty="0" smtClean="0">
                <a:latin typeface="Futura Md BT" panose="020B0602020204020303" pitchFamily="34" charset="0"/>
              </a:rPr>
              <a:t>Couple </a:t>
            </a:r>
            <a:r>
              <a:rPr lang="en-GB" sz="8000" spc="-100" dirty="0" smtClean="0">
                <a:solidFill>
                  <a:srgbClr val="0070C0"/>
                </a:solidFill>
              </a:rPr>
              <a:t>46.67%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7200" spc="300" dirty="0">
                <a:latin typeface="Futura Md BT" panose="020B0602020204020303" pitchFamily="34" charset="0"/>
              </a:rPr>
              <a:t> </a:t>
            </a:r>
            <a:r>
              <a:rPr lang="en-GB" sz="7200" spc="300" dirty="0" smtClean="0">
                <a:latin typeface="Futura Md BT" panose="020B0602020204020303" pitchFamily="34" charset="0"/>
              </a:rPr>
              <a:t> </a:t>
            </a:r>
            <a:r>
              <a:rPr lang="en-GB" sz="6000" spc="300" dirty="0" smtClean="0">
                <a:latin typeface="Futura Md BT" panose="020B0602020204020303" pitchFamily="34" charset="0"/>
              </a:rPr>
              <a:t>Alone </a:t>
            </a:r>
            <a:r>
              <a:rPr lang="en-GB" sz="6000" spc="300" dirty="0" smtClean="0">
                <a:solidFill>
                  <a:srgbClr val="0070C0"/>
                </a:solidFill>
              </a:rPr>
              <a:t>17.33%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Family 9,33%, Friends 8%, Couple with children 8%, Organized trip 4%, other* 6,67%</a:t>
            </a:r>
            <a:endParaRPr lang="en-GB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5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8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Behaviours in space and time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39552" y="2996952"/>
            <a:ext cx="37444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24235"/>
            <a:ext cx="8034116" cy="5813077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>
                <a:latin typeface="Futura Md BT" panose="020B0602020204020303" pitchFamily="34" charset="0"/>
              </a:rPr>
              <a:t>Aim of </a:t>
            </a:r>
            <a:r>
              <a:rPr lang="en-GB" sz="4400" dirty="0" smtClean="0">
                <a:latin typeface="Futura Md BT" panose="020B0602020204020303" pitchFamily="34" charset="0"/>
              </a:rPr>
              <a:t>my research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to define decision analysis and evaluation models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able </a:t>
            </a:r>
            <a:r>
              <a:rPr lang="en-GB" sz="2000" dirty="0"/>
              <a:t>to understand and </a:t>
            </a:r>
            <a:r>
              <a:rPr lang="en-GB" sz="2000" dirty="0" smtClean="0"/>
              <a:t>synthetize multiple </a:t>
            </a:r>
            <a:r>
              <a:rPr lang="en-GB" sz="2000" b="1" dirty="0">
                <a:solidFill>
                  <a:srgbClr val="0070C0"/>
                </a:solidFill>
              </a:rPr>
              <a:t>information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in space </a:t>
            </a: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useful, meaningful, legitimated</a:t>
            </a:r>
            <a:r>
              <a:rPr lang="en-GB" sz="2000" dirty="0" smtClean="0"/>
              <a:t>  </a:t>
            </a:r>
            <a:r>
              <a:rPr lang="en-GB" sz="2000" b="1" dirty="0" smtClean="0">
                <a:solidFill>
                  <a:srgbClr val="0070C0"/>
                </a:solidFill>
              </a:rPr>
              <a:t>and legitimating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for the definition of innovative public policies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>
              <a:solidFill>
                <a:srgbClr val="0070C0"/>
              </a:solidFill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Measures of (</a:t>
            </a:r>
            <a:r>
              <a:rPr lang="en-GB" dirty="0" err="1" smtClean="0">
                <a:solidFill>
                  <a:srgbClr val="0070C0"/>
                </a:solidFill>
                <a:latin typeface="Futura Md BT" panose="020B0602020204020303" pitchFamily="34" charset="0"/>
              </a:rPr>
              <a:t>ine</a:t>
            </a:r>
            <a:r>
              <a:rPr lang="en-GB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)qualities in space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000" dirty="0" smtClean="0"/>
              <a:t>poverty; accessibility; exclusion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000" dirty="0" smtClean="0"/>
              <a:t>Urban resilience, risk, vulnerability, …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000" dirty="0" smtClean="0"/>
              <a:t>Quality of life, …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GB" sz="20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en-GB" sz="2400" dirty="0" smtClean="0"/>
          </a:p>
          <a:p>
            <a:pPr marL="811213" indent="0">
              <a:spcBef>
                <a:spcPts val="0"/>
              </a:spcBef>
              <a:buNone/>
            </a:pPr>
            <a:endParaRPr lang="en-GB" sz="28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395536" y="2924944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Which information?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7016" y="5157192"/>
            <a:ext cx="914400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We suppose </a:t>
            </a:r>
            <a:r>
              <a:rPr lang="en-GB" sz="2000" b="1" dirty="0" smtClean="0"/>
              <a:t>that </a:t>
            </a:r>
            <a:r>
              <a:rPr lang="en-GB" sz="2000" b="1" dirty="0" smtClean="0"/>
              <a:t>it is possible to </a:t>
            </a:r>
            <a:r>
              <a:rPr lang="en-GB" sz="2000" b="1" dirty="0" smtClean="0"/>
              <a:t>measure it in space with observable phenomena…</a:t>
            </a:r>
          </a:p>
          <a:p>
            <a:pPr algn="ctr"/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16" y="5733256"/>
            <a:ext cx="91440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he individual perception of the reality is the same of the measured one?</a:t>
            </a:r>
          </a:p>
          <a:p>
            <a:pPr algn="ctr"/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81214"/>
              </p:ext>
            </p:extLst>
          </p:nvPr>
        </p:nvGraphicFramePr>
        <p:xfrm>
          <a:off x="539552" y="1484784"/>
          <a:ext cx="7744446" cy="4732020"/>
        </p:xfrm>
        <a:graphic>
          <a:graphicData uri="http://schemas.openxmlformats.org/drawingml/2006/table">
            <a:tbl>
              <a:tblPr firstRow="1" firstCol="1" bandRow="1" bandCol="1">
                <a:tableStyleId>{C083E6E3-FA7D-4D7B-A595-EF9225AFEA82}</a:tableStyleId>
              </a:tblPr>
              <a:tblGrid>
                <a:gridCol w="1654810"/>
                <a:gridCol w="851535"/>
                <a:gridCol w="1264285"/>
                <a:gridCol w="1192108"/>
                <a:gridCol w="1588840"/>
                <a:gridCol w="59161"/>
                <a:gridCol w="1133707"/>
              </a:tblGrid>
              <a:tr h="0"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Macro-area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Area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 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Zone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800">
                          <a:effectLst/>
                        </a:rPr>
                        <a:t>Alghero</a:t>
                      </a:r>
                      <a:endParaRPr lang="it-IT" sz="2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800">
                          <a:effectLst/>
                        </a:rPr>
                        <a:t>and its territory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80.29%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Town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64.01%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Historical centre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37.74%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 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Garibaldi and Lido waterfront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30.34%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Dante/Valencia waterfront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7.82%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 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Other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24.10%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Surrounding</a:t>
                      </a:r>
                      <a:br>
                        <a:rPr lang="en-SG" sz="1800" dirty="0">
                          <a:effectLst/>
                        </a:rPr>
                      </a:br>
                      <a:r>
                        <a:rPr lang="en-SG" sz="1800" dirty="0">
                          <a:effectLst/>
                        </a:rPr>
                        <a:t>territory </a:t>
                      </a:r>
                      <a:endParaRPr lang="it-IT" sz="2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 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35.99%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Park and marine area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43.26%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 err="1">
                          <a:effectLst/>
                        </a:rPr>
                        <a:t>Bombarde</a:t>
                      </a:r>
                      <a:r>
                        <a:rPr lang="en-SG" sz="1800" dirty="0">
                          <a:effectLst/>
                        </a:rPr>
                        <a:t>-Lazzaretto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25.59%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Maria Pia beaches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22.26%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Fertilia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8.89%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800">
                          <a:effectLst/>
                        </a:rPr>
                        <a:t>Outside Alghero</a:t>
                      </a:r>
                      <a:endParaRPr lang="it-IT" sz="2800">
                        <a:effectLst/>
                        <a:latin typeface="Calibri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19.71%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>
                          <a:effectLst/>
                        </a:rPr>
                        <a:t> </a:t>
                      </a:r>
                      <a:endParaRPr lang="it-IT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SG" sz="1800" dirty="0">
                          <a:effectLst/>
                        </a:rPr>
                        <a:t> </a:t>
                      </a:r>
                      <a:endParaRPr lang="it-IT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539552" y="332656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Futura Md BT" panose="020B0602020204020303" pitchFamily="34" charset="0"/>
              </a:rPr>
              <a:t>Behaviours in space and time</a:t>
            </a:r>
          </a:p>
        </p:txBody>
      </p:sp>
    </p:spTree>
    <p:extLst>
      <p:ext uri="{BB962C8B-B14F-4D97-AF65-F5344CB8AC3E}">
        <p14:creationId xmlns:p14="http://schemas.microsoft.com/office/powerpoint/2010/main" val="10365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3336"/>
            <a:ext cx="5665805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539552" y="332656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Futura Md BT" panose="020B0602020204020303" pitchFamily="34" charset="0"/>
              </a:rPr>
              <a:t>Behaviours in space and time</a:t>
            </a:r>
          </a:p>
        </p:txBody>
      </p:sp>
    </p:spTree>
    <p:extLst>
      <p:ext uri="{BB962C8B-B14F-4D97-AF65-F5344CB8AC3E}">
        <p14:creationId xmlns:p14="http://schemas.microsoft.com/office/powerpoint/2010/main" val="36978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Behaviours </a:t>
            </a:r>
            <a:r>
              <a:rPr lang="en-GB" sz="2400" dirty="0"/>
              <a:t>in space in respect to </a:t>
            </a:r>
            <a:r>
              <a:rPr lang="en-GB" sz="2400" dirty="0" smtClean="0"/>
              <a:t>tourists’ </a:t>
            </a:r>
            <a:r>
              <a:rPr lang="en-GB" sz="2400" dirty="0"/>
              <a:t>profile </a:t>
            </a:r>
            <a:endParaRPr lang="en-GB" sz="2400" dirty="0" smtClean="0"/>
          </a:p>
        </p:txBody>
      </p:sp>
      <p:cxnSp>
        <p:nvCxnSpPr>
          <p:cNvPr id="5" name="Connettore 1 4"/>
          <p:cNvCxnSpPr/>
          <p:nvPr/>
        </p:nvCxnSpPr>
        <p:spPr>
          <a:xfrm>
            <a:off x="539552" y="2996952"/>
            <a:ext cx="37444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85" y="116632"/>
            <a:ext cx="5170516" cy="3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1141" y="3500581"/>
            <a:ext cx="5169600" cy="3312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278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Futura Md BT" panose="020B0602020204020303" pitchFamily="34" charset="0"/>
              </a:rPr>
              <a:t>Behaviours in space </a:t>
            </a:r>
            <a:endParaRPr lang="en-GB" sz="2400" dirty="0" smtClean="0">
              <a:latin typeface="Futura Md BT" panose="020B0602020204020303" pitchFamily="34" charset="0"/>
            </a:endParaRPr>
          </a:p>
          <a:p>
            <a:r>
              <a:rPr lang="en-GB" sz="2400" dirty="0" smtClean="0">
                <a:latin typeface="Futura Md BT" panose="020B0602020204020303" pitchFamily="34" charset="0"/>
              </a:rPr>
              <a:t>in respect</a:t>
            </a:r>
          </a:p>
          <a:p>
            <a:r>
              <a:rPr lang="en-GB" sz="2400" dirty="0" smtClean="0">
                <a:latin typeface="Futura Md BT" panose="020B0602020204020303" pitchFamily="34" charset="0"/>
              </a:rPr>
              <a:t>to </a:t>
            </a:r>
            <a:r>
              <a:rPr lang="en-GB" sz="2400" dirty="0" smtClean="0">
                <a:latin typeface="Futura Md BT" panose="020B0602020204020303" pitchFamily="34" charset="0"/>
              </a:rPr>
              <a:t>tourists’ </a:t>
            </a:r>
            <a:r>
              <a:rPr lang="en-GB" sz="2400" dirty="0">
                <a:latin typeface="Futura Md BT" panose="020B0602020204020303" pitchFamily="34" charset="0"/>
              </a:rPr>
              <a:t>profile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82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0344"/>
            <a:ext cx="8229600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Next steps of the research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67544" y="1052736"/>
            <a:ext cx="37444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67544" y="141277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Tourists’ </a:t>
            </a:r>
            <a:r>
              <a:rPr lang="en-GB" dirty="0" smtClean="0"/>
              <a:t>Preference learning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Urban resilience and risk perception for natural disasters: the Paris case study</a:t>
            </a:r>
          </a:p>
        </p:txBody>
      </p:sp>
    </p:spTree>
    <p:extLst>
      <p:ext uri="{BB962C8B-B14F-4D97-AF65-F5344CB8AC3E}">
        <p14:creationId xmlns:p14="http://schemas.microsoft.com/office/powerpoint/2010/main" val="23196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3620616"/>
            <a:ext cx="6400800" cy="816496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Giovanna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Fancello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PhD in Architecture and Planning</a:t>
            </a: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Post-doc researcher at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LAMSADE - Paris-Dauphine University - PSL </a:t>
            </a:r>
          </a:p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giovanna.fancello@dauphine.fr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l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95536" y="3356992"/>
            <a:ext cx="83529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ottotitolo 2"/>
          <p:cNvSpPr txBox="1">
            <a:spLocks/>
          </p:cNvSpPr>
          <p:nvPr/>
        </p:nvSpPr>
        <p:spPr>
          <a:xfrm>
            <a:off x="2267744" y="5877272"/>
            <a:ext cx="6400800" cy="74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Bor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summer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school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Helsinki 2016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pPr algn="r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2050" name="Picture 2" descr="C:\Users\Giannina\Desktop\logo-dauph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00" y="4345174"/>
            <a:ext cx="775917" cy="3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annina\Desktop\lamsade-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1" y="3573016"/>
            <a:ext cx="1790256" cy="6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annina\Desktop\logo-cn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2" y="4346717"/>
            <a:ext cx="805489" cy="3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490304" y="1052736"/>
            <a:ext cx="60340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 smtClean="0">
                <a:solidFill>
                  <a:srgbClr val="0070C0"/>
                </a:solidFill>
                <a:latin typeface="Vadim's Writing" panose="00000400000000000000" pitchFamily="2" charset="0"/>
              </a:rPr>
              <a:t>Thank you!</a:t>
            </a:r>
            <a:endParaRPr lang="en-GB" sz="13800" dirty="0">
              <a:solidFill>
                <a:srgbClr val="0070C0"/>
              </a:solidFill>
              <a:latin typeface="Vadim's Writing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6632"/>
            <a:ext cx="8424936" cy="13502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The relations </a:t>
            </a:r>
            <a:r>
              <a:rPr lang="en-GB" sz="2400" dirty="0">
                <a:latin typeface="Futura Md BT" panose="020B0602020204020303" pitchFamily="34" charset="0"/>
              </a:rPr>
              <a:t>between individual and </a:t>
            </a:r>
            <a:r>
              <a:rPr lang="en-GB" sz="2400" dirty="0" smtClean="0">
                <a:latin typeface="Futura Md BT" panose="020B0602020204020303" pitchFamily="34" charset="0"/>
              </a:rPr>
              <a:t>space matter!</a:t>
            </a:r>
            <a:endParaRPr lang="en-GB" sz="2400" dirty="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811213" indent="0">
              <a:spcBef>
                <a:spcPts val="0"/>
              </a:spcBef>
              <a:buNone/>
            </a:pPr>
            <a:endParaRPr lang="en-GB" sz="28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2473325"/>
            <a:ext cx="561662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Individual</a:t>
            </a:r>
            <a:r>
              <a:rPr lang="en-GB" sz="18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features</a:t>
            </a:r>
            <a:r>
              <a:rPr lang="en-GB" sz="2400" b="1" dirty="0" smtClean="0"/>
              <a:t> </a:t>
            </a:r>
            <a:r>
              <a:rPr lang="en-GB" sz="1800" dirty="0" smtClean="0"/>
              <a:t>affect the manner peoples can access and use the space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Individual</a:t>
            </a:r>
            <a:r>
              <a:rPr lang="en-GB" sz="18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values</a:t>
            </a:r>
            <a:r>
              <a:rPr lang="en-GB" sz="2400" b="1" dirty="0" smtClean="0"/>
              <a:t> </a:t>
            </a:r>
            <a:r>
              <a:rPr lang="en-GB" sz="1800" dirty="0" smtClean="0"/>
              <a:t>affect the manner people perceive the space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Individual</a:t>
            </a:r>
            <a:r>
              <a:rPr lang="en-GB" sz="18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actions</a:t>
            </a:r>
            <a:r>
              <a:rPr lang="en-GB" sz="2400" b="1" dirty="0" smtClean="0"/>
              <a:t> </a:t>
            </a:r>
            <a:r>
              <a:rPr lang="en-GB" sz="1800" dirty="0" smtClean="0"/>
              <a:t>in the space can define new spaces and dynamics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The relations into multiple factors aging in the </a:t>
            </a:r>
            <a:r>
              <a:rPr lang="en-GB" sz="2400" b="1" dirty="0" smtClean="0">
                <a:solidFill>
                  <a:srgbClr val="0070C0"/>
                </a:solidFill>
              </a:rPr>
              <a:t>urban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system </a:t>
            </a:r>
            <a:endParaRPr lang="en-GB" sz="1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 smtClean="0">
              <a:solidFill>
                <a:srgbClr val="0070C0"/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Picture 2" descr="http://thesocialmirror.files.wordpress.com/2012/06/cit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902" y="1105173"/>
            <a:ext cx="2695570" cy="3011810"/>
          </a:xfrm>
          <a:prstGeom prst="rect">
            <a:avLst/>
          </a:prstGeom>
          <a:noFill/>
        </p:spPr>
      </p:pic>
      <p:grpSp>
        <p:nvGrpSpPr>
          <p:cNvPr id="6" name="Gruppo 8"/>
          <p:cNvGrpSpPr/>
          <p:nvPr/>
        </p:nvGrpSpPr>
        <p:grpSpPr>
          <a:xfrm>
            <a:off x="2555776" y="1609229"/>
            <a:ext cx="2186002" cy="626222"/>
            <a:chOff x="3428992" y="3874348"/>
            <a:chExt cx="2186002" cy="626222"/>
          </a:xfrm>
        </p:grpSpPr>
        <p:pic>
          <p:nvPicPr>
            <p:cNvPr id="7" name="Picture 4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3" cstate="print"/>
            <a:srcRect r="36371" b="66155"/>
            <a:stretch>
              <a:fillRect/>
            </a:stretch>
          </p:blipFill>
          <p:spPr bwMode="auto">
            <a:xfrm>
              <a:off x="4572000" y="3874348"/>
              <a:ext cx="1042994" cy="554784"/>
            </a:xfrm>
            <a:prstGeom prst="rect">
              <a:avLst/>
            </a:prstGeom>
            <a:noFill/>
          </p:spPr>
        </p:pic>
        <p:pic>
          <p:nvPicPr>
            <p:cNvPr id="8" name="Picture 6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4" cstate="print"/>
            <a:srcRect l="43321" t="37906" r="18773" b="32310"/>
            <a:stretch>
              <a:fillRect/>
            </a:stretch>
          </p:blipFill>
          <p:spPr bwMode="auto">
            <a:xfrm>
              <a:off x="3929058" y="3961132"/>
              <a:ext cx="595638" cy="468000"/>
            </a:xfrm>
            <a:prstGeom prst="rect">
              <a:avLst/>
            </a:prstGeom>
            <a:noFill/>
          </p:spPr>
        </p:pic>
        <p:pic>
          <p:nvPicPr>
            <p:cNvPr id="9" name="Picture 8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5" cstate="print"/>
            <a:srcRect l="59567" t="71751" r="18772"/>
            <a:stretch>
              <a:fillRect/>
            </a:stretch>
          </p:blipFill>
          <p:spPr bwMode="auto">
            <a:xfrm>
              <a:off x="3428992" y="3941581"/>
              <a:ext cx="428628" cy="558989"/>
            </a:xfrm>
            <a:prstGeom prst="rect">
              <a:avLst/>
            </a:prstGeom>
            <a:noFill/>
          </p:spPr>
        </p:pic>
      </p:grpSp>
      <p:cxnSp>
        <p:nvCxnSpPr>
          <p:cNvPr id="10" name="Connettore 2 9"/>
          <p:cNvCxnSpPr/>
          <p:nvPr/>
        </p:nvCxnSpPr>
        <p:spPr>
          <a:xfrm>
            <a:off x="5178844" y="1955956"/>
            <a:ext cx="6480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875740" y="4116983"/>
            <a:ext cx="3193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capability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</a:p>
          <a:p>
            <a:pPr algn="ctr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(Sen A. , 1993; 2009) 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right to the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city</a:t>
            </a:r>
          </a:p>
          <a:p>
            <a:pPr algn="ctr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(Harvey, 2011)</a:t>
            </a:r>
          </a:p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24235"/>
            <a:ext cx="8034116" cy="13502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4400" dirty="0" smtClean="0">
                <a:latin typeface="Futura Md BT" panose="020B0602020204020303" pitchFamily="34" charset="0"/>
              </a:rPr>
              <a:t>Some questions…</a:t>
            </a:r>
            <a:endParaRPr lang="en-GB" sz="4400" dirty="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811213" indent="0">
              <a:spcBef>
                <a:spcPts val="0"/>
              </a:spcBef>
              <a:buNone/>
            </a:pPr>
            <a:endParaRPr lang="en-GB" sz="28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2780928"/>
            <a:ext cx="561662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How can we synthetize objective and subjective information in space?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How can we synthetize  among individuals?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We have to do with additive or non additive measures?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Do we need </a:t>
            </a:r>
            <a:r>
              <a:rPr lang="en-GB" sz="2000" dirty="0" smtClean="0"/>
              <a:t>something more </a:t>
            </a:r>
            <a:r>
              <a:rPr lang="en-GB" sz="2000" dirty="0" smtClean="0"/>
              <a:t>than static maps?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thesocialmirror.files.wordpress.com/2012/06/cit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902" y="1412776"/>
            <a:ext cx="2695570" cy="3011810"/>
          </a:xfrm>
          <a:prstGeom prst="rect">
            <a:avLst/>
          </a:prstGeom>
          <a:noFill/>
        </p:spPr>
      </p:pic>
      <p:grpSp>
        <p:nvGrpSpPr>
          <p:cNvPr id="6" name="Gruppo 8"/>
          <p:cNvGrpSpPr/>
          <p:nvPr/>
        </p:nvGrpSpPr>
        <p:grpSpPr>
          <a:xfrm>
            <a:off x="2555776" y="1916832"/>
            <a:ext cx="2186002" cy="626222"/>
            <a:chOff x="3428992" y="3874348"/>
            <a:chExt cx="2186002" cy="626222"/>
          </a:xfrm>
        </p:grpSpPr>
        <p:pic>
          <p:nvPicPr>
            <p:cNvPr id="7" name="Picture 4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3" cstate="print"/>
            <a:srcRect r="36371" b="66155"/>
            <a:stretch>
              <a:fillRect/>
            </a:stretch>
          </p:blipFill>
          <p:spPr bwMode="auto">
            <a:xfrm>
              <a:off x="4572000" y="3874348"/>
              <a:ext cx="1042994" cy="554784"/>
            </a:xfrm>
            <a:prstGeom prst="rect">
              <a:avLst/>
            </a:prstGeom>
            <a:noFill/>
          </p:spPr>
        </p:pic>
        <p:pic>
          <p:nvPicPr>
            <p:cNvPr id="8" name="Picture 6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4" cstate="print"/>
            <a:srcRect l="43321" t="37906" r="18773" b="32310"/>
            <a:stretch>
              <a:fillRect/>
            </a:stretch>
          </p:blipFill>
          <p:spPr bwMode="auto">
            <a:xfrm>
              <a:off x="3929058" y="3961132"/>
              <a:ext cx="595638" cy="468000"/>
            </a:xfrm>
            <a:prstGeom prst="rect">
              <a:avLst/>
            </a:prstGeom>
            <a:noFill/>
          </p:spPr>
        </p:pic>
        <p:pic>
          <p:nvPicPr>
            <p:cNvPr id="9" name="Picture 8" descr="http://us.123rf.com/400wm/400/400/leremy/leremy1106/leremy110600006/9689353-vecchio-uomo-paziente-cieco-disabilita-persone-povere-begger-handicap-in-donna-incinta-bambini-bambi.jpg"/>
            <p:cNvPicPr>
              <a:picLocks noChangeAspect="1" noChangeArrowheads="1"/>
            </p:cNvPicPr>
            <p:nvPr/>
          </p:nvPicPr>
          <p:blipFill>
            <a:blip r:embed="rId5" cstate="print"/>
            <a:srcRect l="59567" t="71751" r="18772"/>
            <a:stretch>
              <a:fillRect/>
            </a:stretch>
          </p:blipFill>
          <p:spPr bwMode="auto">
            <a:xfrm>
              <a:off x="3428992" y="3941581"/>
              <a:ext cx="428628" cy="558989"/>
            </a:xfrm>
            <a:prstGeom prst="rect">
              <a:avLst/>
            </a:prstGeom>
            <a:noFill/>
          </p:spPr>
        </p:pic>
      </p:grpSp>
      <p:cxnSp>
        <p:nvCxnSpPr>
          <p:cNvPr id="10" name="Connettore 2 9"/>
          <p:cNvCxnSpPr/>
          <p:nvPr/>
        </p:nvCxnSpPr>
        <p:spPr>
          <a:xfrm>
            <a:off x="5178844" y="2263559"/>
            <a:ext cx="6480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 smtClean="0">
                <a:latin typeface="Futura Md BT" panose="020B0602020204020303" pitchFamily="34" charset="0"/>
              </a:rPr>
              <a:t>Case studies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Walkability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Tourist’s behaviours in space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Urban Resilience</a:t>
            </a: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39552" y="2996952"/>
            <a:ext cx="216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Walkability </a:t>
            </a:r>
          </a:p>
          <a:p>
            <a:pPr marL="0" indent="0">
              <a:buNone/>
            </a:pPr>
            <a:r>
              <a:rPr lang="en-GB" altLang="it-IT" sz="1800" dirty="0"/>
              <a:t>Physical urban space influences the e</a:t>
            </a:r>
            <a:r>
              <a:rPr lang="it-IT" altLang="it-IT" sz="1800" dirty="0" err="1"/>
              <a:t>ffective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freedom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individuals</a:t>
            </a:r>
            <a:r>
              <a:rPr lang="it-IT" altLang="it-IT" sz="1800" dirty="0"/>
              <a:t> to </a:t>
            </a:r>
            <a:r>
              <a:rPr lang="it-IT" altLang="it-IT" sz="1800" dirty="0" err="1"/>
              <a:t>choose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between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different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things</a:t>
            </a:r>
            <a:r>
              <a:rPr lang="it-IT" altLang="it-IT" sz="1800" dirty="0"/>
              <a:t> to </a:t>
            </a:r>
            <a:r>
              <a:rPr lang="it-IT" altLang="it-IT" sz="1800" dirty="0" smtClean="0"/>
              <a:t>do.</a:t>
            </a:r>
          </a:p>
          <a:p>
            <a:pPr marL="0" indent="0">
              <a:buNone/>
            </a:pPr>
            <a:endParaRPr lang="it-IT" altLang="it-IT" sz="1800" dirty="0"/>
          </a:p>
          <a:p>
            <a:pPr marL="0" indent="0">
              <a:buNone/>
            </a:pPr>
            <a:r>
              <a:rPr lang="it-IT" altLang="it-IT" sz="1800" dirty="0" smtClean="0"/>
              <a:t> </a:t>
            </a:r>
            <a:endParaRPr lang="en-US" sz="1800" dirty="0"/>
          </a:p>
          <a:p>
            <a:pPr marL="0" indent="0">
              <a:buNone/>
            </a:pPr>
            <a:endParaRPr lang="en-GB" sz="2400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13102" y="6290156"/>
            <a:ext cx="9130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Blečić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I., Cecchini, A.,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Congiu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T., Fancello, G., &amp;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Trunfio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A. (2015).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walkability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capability-wise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 and design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Journal of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Geographical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Science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(8), 1350-1374.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191683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GB" altLang="it-IT" b="1" dirty="0" smtClean="0"/>
              <a:t>How </a:t>
            </a:r>
            <a:r>
              <a:rPr lang="en-GB" altLang="it-IT" b="1" dirty="0" smtClean="0"/>
              <a:t>is </a:t>
            </a:r>
            <a:r>
              <a:rPr lang="en-GB" altLang="it-IT" b="1" dirty="0"/>
              <a:t>urban </a:t>
            </a:r>
            <a:r>
              <a:rPr lang="en-GB" altLang="it-IT" b="1" dirty="0"/>
              <a:t>context </a:t>
            </a:r>
            <a:r>
              <a:rPr lang="en-GB" altLang="it-IT" b="1" dirty="0" smtClean="0"/>
              <a:t>conducive </a:t>
            </a:r>
            <a:r>
              <a:rPr lang="en-GB" altLang="it-IT" b="1" dirty="0"/>
              <a:t>for walking</a:t>
            </a:r>
            <a:r>
              <a:rPr lang="en-GB" altLang="it-IT" b="1" dirty="0" smtClean="0"/>
              <a:t>?</a:t>
            </a:r>
          </a:p>
          <a:p>
            <a:pPr>
              <a:spcBef>
                <a:spcPts val="2400"/>
              </a:spcBef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dim's Writing" panose="00000400000000000000" pitchFamily="2" charset="0"/>
              </a:rPr>
              <a:t>how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dim's Writing" panose="00000400000000000000" pitchFamily="2" charset="0"/>
              </a:rPr>
              <a:t>to measure it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dim's Writing" panose="00000400000000000000" pitchFamily="2" charset="0"/>
              </a:rPr>
              <a:t>?</a:t>
            </a:r>
            <a:endParaRPr lang="en-GB" altLang="it-IT" sz="4000" b="1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number and type of </a:t>
            </a:r>
            <a:r>
              <a:rPr lang="en-GB" sz="2000" b="1" cap="small" dirty="0">
                <a:solidFill>
                  <a:srgbClr val="C00000"/>
                </a:solidFill>
              </a:rPr>
              <a:t>destinations/opportunities</a:t>
            </a:r>
            <a:r>
              <a:rPr lang="en-GB" sz="2000" dirty="0"/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walking </a:t>
            </a:r>
            <a:r>
              <a:rPr lang="en-GB" sz="2000" b="1" cap="small" dirty="0">
                <a:solidFill>
                  <a:srgbClr val="C00000"/>
                </a:solidFill>
              </a:rPr>
              <a:t>distance</a:t>
            </a:r>
            <a:endParaRPr lang="en-GB" cap="small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cap="small" dirty="0">
                <a:solidFill>
                  <a:srgbClr val="C00000"/>
                </a:solidFill>
              </a:rPr>
              <a:t>quality</a:t>
            </a:r>
            <a:r>
              <a:rPr lang="en-GB" sz="2000" dirty="0"/>
              <a:t> </a:t>
            </a:r>
            <a:r>
              <a:rPr lang="en-GB" dirty="0"/>
              <a:t>of the </a:t>
            </a:r>
            <a:r>
              <a:rPr lang="en-GB" sz="2000" b="1" cap="small" dirty="0">
                <a:solidFill>
                  <a:srgbClr val="C00000"/>
                </a:solidFill>
              </a:rPr>
              <a:t>paths</a:t>
            </a:r>
            <a:r>
              <a:rPr lang="en-GB" dirty="0"/>
              <a:t> and their surrounding </a:t>
            </a:r>
            <a:r>
              <a:rPr lang="en-GB" sz="2000" b="1" cap="small" dirty="0">
                <a:solidFill>
                  <a:srgbClr val="C00000"/>
                </a:solidFill>
              </a:rPr>
              <a:t>environment</a:t>
            </a:r>
            <a:r>
              <a:rPr lang="en-GB" dirty="0"/>
              <a:t>  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29262"/>
              </p:ext>
            </p:extLst>
          </p:nvPr>
        </p:nvGraphicFramePr>
        <p:xfrm>
          <a:off x="815541" y="4797152"/>
          <a:ext cx="196056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787400" imgH="457200" progId="Equation.DSMT4">
                  <p:embed/>
                </p:oleObj>
              </mc:Choice>
              <mc:Fallback>
                <p:oleObj name="Equation" r:id="rId4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41" y="4797152"/>
                        <a:ext cx="1960562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934072" y="49742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it-IT" sz="1600" i="1" dirty="0"/>
              <a:t>n: </a:t>
            </a:r>
            <a:r>
              <a:rPr lang="en-GB" altLang="it-IT" sz="1600" dirty="0"/>
              <a:t>number of available destinations; </a:t>
            </a:r>
            <a:r>
              <a:rPr lang="en-GB" altLang="it-IT" sz="1600" i="1" dirty="0"/>
              <a:t>X</a:t>
            </a:r>
            <a:r>
              <a:rPr lang="en-GB" altLang="it-IT" sz="1600" i="1" baseline="-25000" dirty="0"/>
              <a:t>i</a:t>
            </a:r>
            <a:r>
              <a:rPr lang="en-GB" altLang="it-IT" sz="1600" dirty="0"/>
              <a:t>: number of times the resident visits the </a:t>
            </a:r>
            <a:r>
              <a:rPr lang="en-GB" altLang="it-IT" sz="1600" i="1" dirty="0" err="1"/>
              <a:t>i</a:t>
            </a:r>
            <a:r>
              <a:rPr lang="en-GB" altLang="it-IT" sz="1600" dirty="0" err="1"/>
              <a:t>-th</a:t>
            </a:r>
            <a:r>
              <a:rPr lang="en-GB" altLang="it-IT" sz="1600" dirty="0"/>
              <a:t> destination; 1/(1 –</a:t>
            </a:r>
            <a:r>
              <a:rPr lang="en-GB" altLang="it-IT" sz="1600" i="1" dirty="0"/>
              <a:t> ρ</a:t>
            </a:r>
            <a:r>
              <a:rPr lang="en-GB" altLang="it-IT" sz="1600" dirty="0"/>
              <a:t>): elasticity of substitution among destinations.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62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Walkability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102" y="6362164"/>
            <a:ext cx="9130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Blečić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I., Cecchini, A.,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Congiu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T., Fancello, G., &amp;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Trunfio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A. (2015).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walkability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capability-wise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 and design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Journal of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Geographical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Science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(8), 1350-1374.</a:t>
            </a:r>
          </a:p>
        </p:txBody>
      </p:sp>
      <p:pic>
        <p:nvPicPr>
          <p:cNvPr id="9" name="Picture 2" descr="C:\Users\Giannina\Documents\ricerca\WE\Elaborazioni articolo landscape and urban planning\immagini ok\criteri con immagi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45"/>
          <a:stretch/>
        </p:blipFill>
        <p:spPr bwMode="auto">
          <a:xfrm>
            <a:off x="-14085" y="1556793"/>
            <a:ext cx="91822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Walkability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102" y="6290156"/>
            <a:ext cx="9130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Blečić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I., Cecchini, A.,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Congiu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T., Fancello, G., &amp;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Trunfio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G. A. (2015).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walkability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capability-wise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 and design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Journal of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Geographical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Information Science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(8), 1350-1374.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>
            <a:fillRect/>
          </a:stretch>
        </p:blipFill>
        <p:spPr bwMode="auto">
          <a:xfrm>
            <a:off x="203200" y="1287487"/>
            <a:ext cx="86868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8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Futura Md BT" panose="020B0602020204020303" pitchFamily="34" charset="0"/>
              </a:rPr>
              <a:t>Walkability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/>
          <a:stretch>
            <a:fillRect/>
          </a:stretch>
        </p:blipFill>
        <p:spPr bwMode="auto">
          <a:xfrm>
            <a:off x="207963" y="1131888"/>
            <a:ext cx="8782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Futura Lt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1231</Words>
  <Application>Microsoft Office PowerPoint</Application>
  <PresentationFormat>Presentazione su schermo (4:3)</PresentationFormat>
  <Paragraphs>242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 di Office</vt:lpstr>
      <vt:lpstr>Equation</vt:lpstr>
      <vt:lpstr>Multicriteria Evaluation in Space.  The case of tourists in Alghero.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Giannina fancello</dc:creator>
  <cp:lastModifiedBy>Giannina fancello</cp:lastModifiedBy>
  <cp:revision>70</cp:revision>
  <dcterms:created xsi:type="dcterms:W3CDTF">2016-05-14T17:40:30Z</dcterms:created>
  <dcterms:modified xsi:type="dcterms:W3CDTF">2016-05-19T07:50:05Z</dcterms:modified>
</cp:coreProperties>
</file>