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1" r:id="rId1"/>
  </p:sldMasterIdLst>
  <p:notesMasterIdLst>
    <p:notesMasterId r:id="rId15"/>
  </p:notesMasterIdLst>
  <p:handoutMasterIdLst>
    <p:handoutMasterId r:id="rId16"/>
  </p:handoutMasterIdLst>
  <p:sldIdLst>
    <p:sldId id="257" r:id="rId2"/>
    <p:sldId id="346" r:id="rId3"/>
    <p:sldId id="335" r:id="rId4"/>
    <p:sldId id="330" r:id="rId5"/>
    <p:sldId id="337" r:id="rId6"/>
    <p:sldId id="338" r:id="rId7"/>
    <p:sldId id="339" r:id="rId8"/>
    <p:sldId id="343" r:id="rId9"/>
    <p:sldId id="342" r:id="rId10"/>
    <p:sldId id="348" r:id="rId11"/>
    <p:sldId id="347" r:id="rId12"/>
    <p:sldId id="345" r:id="rId13"/>
    <p:sldId id="336" r:id="rId14"/>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9F9F"/>
    <a:srgbClr val="ED1C24"/>
    <a:srgbClr val="3F48CC"/>
    <a:srgbClr val="22B1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88" autoAdjust="0"/>
    <p:restoredTop sz="83333" autoAdjust="0"/>
  </p:normalViewPr>
  <p:slideViewPr>
    <p:cSldViewPr snapToGrid="0">
      <p:cViewPr varScale="1">
        <p:scale>
          <a:sx n="69" d="100"/>
          <a:sy n="69" d="100"/>
        </p:scale>
        <p:origin x="1146" y="4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E82D74D-CF27-4D18-B145-201533AEEA49}" type="datetimeFigureOut">
              <a:rPr lang="en-GB" smtClean="0"/>
              <a:t>19/05/2016</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42679C0-B0C5-4534-8431-34102767F7F5}" type="slidenum">
              <a:rPr lang="en-GB" smtClean="0"/>
              <a:t>‹#›</a:t>
            </a:fld>
            <a:endParaRPr lang="en-GB"/>
          </a:p>
        </p:txBody>
      </p:sp>
    </p:spTree>
    <p:extLst>
      <p:ext uri="{BB962C8B-B14F-4D97-AF65-F5344CB8AC3E}">
        <p14:creationId xmlns:p14="http://schemas.microsoft.com/office/powerpoint/2010/main" val="106422196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6D94B2-026C-47D1-A031-ACF46DD75405}" type="datetimeFigureOut">
              <a:rPr lang="en-US" smtClean="0"/>
              <a:t>5/19/2016</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D78D3-21B0-4832-B0B1-663974453800}" type="slidenum">
              <a:rPr lang="en-US" smtClean="0"/>
              <a:t>‹#›</a:t>
            </a:fld>
            <a:endParaRPr lang="en-US"/>
          </a:p>
        </p:txBody>
      </p:sp>
    </p:spTree>
    <p:extLst>
      <p:ext uri="{BB962C8B-B14F-4D97-AF65-F5344CB8AC3E}">
        <p14:creationId xmlns:p14="http://schemas.microsoft.com/office/powerpoint/2010/main" val="205731390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755379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t>
            </a:r>
            <a:endParaRPr lang="en-US" sz="1200" i="0" kern="1200" dirty="0">
              <a:solidFill>
                <a:schemeClr val="tx1"/>
              </a:solidFill>
              <a:effectLst/>
              <a:latin typeface="+mn-lt"/>
              <a:ea typeface="+mn-ea"/>
              <a:cs typeface="+mn-cs"/>
            </a:endParaRPr>
          </a:p>
          <a:p>
            <a:endParaRPr lang="en-US" sz="1200" i="0" kern="1200" dirty="0">
              <a:solidFill>
                <a:schemeClr val="tx1"/>
              </a:solidFill>
              <a:effectLst/>
              <a:latin typeface="+mn-lt"/>
              <a:ea typeface="+mn-ea"/>
              <a:cs typeface="+mn-cs"/>
            </a:endParaRPr>
          </a:p>
          <a:p>
            <a:r>
              <a:rPr lang="en-US" sz="1200" i="0" kern="1200" dirty="0">
                <a:solidFill>
                  <a:schemeClr val="tx1"/>
                </a:solidFill>
                <a:effectLst/>
                <a:latin typeface="+mn-lt"/>
                <a:ea typeface="+mn-ea"/>
                <a:cs typeface="+mn-cs"/>
              </a:rPr>
              <a:t>First, the two spaces are separated and have different structures.</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 The C-space is a tree of undecidable propositions. Each node of the tree refers to the partitioning</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(in the mathematical sense) of an initial concept into several sub-concepts. Thus, a design process</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is modeled by a step-by-step partitioning of an initial concept. Basically, designers envisage</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different concepts and different possible design paths.</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 The K-space is an archipelagic structure. Each knowledge base contains propositions with logical</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status for designers (i.e. designers consider those propositions as either true or false). a</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knowledge base includes all designers’ skills, learning or experiences.</a:t>
            </a:r>
            <a:br>
              <a:rPr lang="en-US" sz="1200" i="0" kern="1200" dirty="0">
                <a:solidFill>
                  <a:schemeClr val="tx1"/>
                </a:solidFill>
                <a:effectLst/>
                <a:latin typeface="+mn-lt"/>
                <a:ea typeface="+mn-ea"/>
                <a:cs typeface="+mn-cs"/>
              </a:rPr>
            </a:br>
            <a:endParaRPr lang="en-US" sz="1200" i="0" kern="1200" dirty="0">
              <a:solidFill>
                <a:schemeClr val="tx1"/>
              </a:solidFill>
              <a:effectLst/>
              <a:latin typeface="+mn-lt"/>
              <a:ea typeface="+mn-ea"/>
              <a:cs typeface="+mn-cs"/>
            </a:endParaRPr>
          </a:p>
          <a:p>
            <a:r>
              <a:rPr lang="en-US" sz="1200" i="0" kern="1200" dirty="0">
                <a:solidFill>
                  <a:schemeClr val="tx1"/>
                </a:solidFill>
                <a:effectLst/>
                <a:latin typeface="+mn-lt"/>
                <a:ea typeface="+mn-ea"/>
                <a:cs typeface="+mn-cs"/>
              </a:rPr>
              <a:t>Secondly, interactions between the two spaces match the particular cognitive efforts that designers deploy</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during the design process. C-K theory proposes to model them through four operators (ibid.)</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 KC: this operator adds or subtracts a property from the K-space as a new attribute of a concept</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in the C-space. As it allows partitions of an initial concept, this operator expands the C-space with</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elements from the K-space. From a managerial perspective, it models a step of the description of a</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design path.</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 CK: this operator seeks to add or subtracts properties in the K-space in order to reach</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propositions with a logical status. When it succeeds, it creates a “conjunction” which stops the</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design process. When it does not succeed, the operator expands knowledge with the help of</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concepts’ adjunction, which leads designers in the knowledge acquisition process.</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 CC: this operator relies on the classical rules in set theory that control partition or inclusion.</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From a managerial perspective, a partition can be either restrictive or expansive. The restrictive</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partition reduces the space of possibilities without changing the definition or the attributes of the</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object to be designed. An expansive partition modifies the identity of the initial design object by</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adding unexpected attributes to the initial concept. It is precisely because of those expansions that</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breakthrough innovations, including surprises, are possible.</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 KK: this operator relies on the classical rules of logic and propositional calculus that allow the</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K-space to have a self-expansion, e.g. proving new theorems. For managers, KK operations</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describe designers’ actions to increase the reliability of propositions in K.</a:t>
            </a:r>
            <a:br>
              <a:rPr lang="en-US" sz="1200" i="0" kern="1200" dirty="0">
                <a:solidFill>
                  <a:schemeClr val="tx1"/>
                </a:solidFill>
                <a:effectLst/>
                <a:latin typeface="+mn-lt"/>
                <a:ea typeface="+mn-ea"/>
                <a:cs typeface="+mn-cs"/>
              </a:rPr>
            </a:br>
            <a:br>
              <a:rPr lang="en-US" sz="1200" i="0" kern="1200" dirty="0">
                <a:solidFill>
                  <a:schemeClr val="tx1"/>
                </a:solidFill>
                <a:effectLst/>
                <a:latin typeface="+mn-lt"/>
                <a:ea typeface="+mn-ea"/>
                <a:cs typeface="+mn-cs"/>
              </a:rPr>
            </a:br>
            <a:br>
              <a:rPr lang="en-US" sz="1200" i="0" kern="1200" dirty="0">
                <a:solidFill>
                  <a:schemeClr val="tx1"/>
                </a:solidFill>
                <a:effectLst/>
                <a:latin typeface="+mn-lt"/>
                <a:ea typeface="+mn-ea"/>
                <a:cs typeface="+mn-cs"/>
              </a:rPr>
            </a:br>
            <a:endParaRPr lang="en-GB" dirty="0"/>
          </a:p>
        </p:txBody>
      </p:sp>
    </p:spTree>
    <p:extLst>
      <p:ext uri="{BB962C8B-B14F-4D97-AF65-F5344CB8AC3E}">
        <p14:creationId xmlns:p14="http://schemas.microsoft.com/office/powerpoint/2010/main" val="2102186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policy design is one of the major critical issues in order to pursue such innovation and design theory can support the evolution</a:t>
            </a:r>
          </a:p>
        </p:txBody>
      </p:sp>
    </p:spTree>
    <p:extLst>
      <p:ext uri="{BB962C8B-B14F-4D97-AF65-F5344CB8AC3E}">
        <p14:creationId xmlns:p14="http://schemas.microsoft.com/office/powerpoint/2010/main" val="23019287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These are the paper that have been written on this case study</a:t>
            </a:r>
            <a:r>
              <a:rPr lang="en-GB" baseline="0" dirty="0"/>
              <a:t> during the years AND YOU CAN SEE A PARTIAL EVOLUTION OF IT</a:t>
            </a:r>
            <a:endParaRPr lang="en-GB" dirty="0"/>
          </a:p>
        </p:txBody>
      </p:sp>
    </p:spTree>
    <p:extLst>
      <p:ext uri="{BB962C8B-B14F-4D97-AF65-F5344CB8AC3E}">
        <p14:creationId xmlns:p14="http://schemas.microsoft.com/office/powerpoint/2010/main" val="215530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67174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i="0" kern="1200" dirty="0">
                <a:solidFill>
                  <a:schemeClr val="tx1"/>
                </a:solidFill>
                <a:effectLst/>
                <a:latin typeface="+mn-lt"/>
                <a:ea typeface="+mn-ea"/>
                <a:cs typeface="+mn-cs"/>
              </a:rPr>
              <a:t>In these complex and uncertain environments, it is very difficult to determine how effective a policy will be.</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Part of the difficulty resides in the fact that even when a policy is targeted to regulate the behavior of</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individual actors (e.g. water users’ actions), actors are interdepend in performing their tasks, individually and</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collectively</a:t>
            </a:r>
            <a:endParaRPr lang="en-GB" altLang="en-US" dirty="0">
              <a:latin typeface="Arial" panose="020B0604020202020204" pitchFamily="34" charset="0"/>
              <a:cs typeface="Arial" panose="020B0604020202020204" pitchFamily="34" charset="0"/>
            </a:endParaRPr>
          </a:p>
          <a:p>
            <a:pPr marL="0" indent="0">
              <a:buNone/>
            </a:pPr>
            <a:endParaRPr lang="en-GB" altLang="en-US" dirty="0">
              <a:latin typeface="Arial" panose="020B0604020202020204" pitchFamily="34" charset="0"/>
              <a:cs typeface="Arial" panose="020B0604020202020204" pitchFamily="34" charset="0"/>
            </a:endParaRPr>
          </a:p>
          <a:p>
            <a:pPr marL="0" indent="0">
              <a:buNone/>
            </a:pPr>
            <a:endParaRPr lang="en-GB" altLang="en-US" dirty="0">
              <a:latin typeface="Arial" panose="020B0604020202020204" pitchFamily="34" charset="0"/>
              <a:cs typeface="Arial" panose="020B0604020202020204" pitchFamily="34" charset="0"/>
            </a:endParaRPr>
          </a:p>
          <a:p>
            <a:pPr marL="0" indent="0">
              <a:buNone/>
            </a:pPr>
            <a:r>
              <a:rPr lang="en-GB" altLang="en-US" dirty="0">
                <a:latin typeface="Arial" panose="020B0604020202020204" pitchFamily="34" charset="0"/>
                <a:cs typeface="Arial" panose="020B0604020202020204" pitchFamily="34" charset="0"/>
              </a:rPr>
              <a:t>-</a:t>
            </a:r>
            <a:r>
              <a:rPr lang="en-GB" sz="1600" dirty="0">
                <a:latin typeface="Arial" panose="020B0604020202020204" pitchFamily="34" charset="0"/>
                <a:cs typeface="Arial" panose="020B0604020202020204" pitchFamily="34" charset="0"/>
              </a:rPr>
              <a:t> WATER MANAGEMENT COMPLEXITY:</a:t>
            </a:r>
          </a:p>
          <a:p>
            <a:pPr lvl="1">
              <a:buFontTx/>
              <a:buChar char="-"/>
            </a:pPr>
            <a:r>
              <a:rPr lang="en-GB" sz="1600" dirty="0">
                <a:latin typeface="Arial" panose="020B0604020202020204" pitchFamily="34" charset="0"/>
                <a:cs typeface="Arial" panose="020B0604020202020204" pitchFamily="34" charset="0"/>
              </a:rPr>
              <a:t>multiple decision-makers with disparity of interests</a:t>
            </a:r>
          </a:p>
          <a:p>
            <a:pPr lvl="1">
              <a:buFontTx/>
              <a:buChar char="-"/>
            </a:pPr>
            <a:r>
              <a:rPr lang="en-GB" sz="1600" dirty="0">
                <a:latin typeface="Arial" panose="020B0604020202020204" pitchFamily="34" charset="0"/>
                <a:cs typeface="Arial" panose="020B0604020202020204" pitchFamily="34" charset="0"/>
              </a:rPr>
              <a:t>complex networks of governance and distribution</a:t>
            </a:r>
          </a:p>
          <a:p>
            <a:pPr lvl="1">
              <a:buFontTx/>
              <a:buChar char="-"/>
            </a:pPr>
            <a:r>
              <a:rPr lang="en-GB" sz="1600" dirty="0">
                <a:latin typeface="Arial" panose="020B0604020202020204" pitchFamily="34" charset="0"/>
                <a:cs typeface="Arial" panose="020B0604020202020204" pitchFamily="34" charset="0"/>
              </a:rPr>
              <a:t>various socio-political events</a:t>
            </a:r>
          </a:p>
          <a:p>
            <a:pPr lvl="1">
              <a:buFontTx/>
              <a:buChar char="-"/>
            </a:pPr>
            <a:r>
              <a:rPr lang="en-GB" sz="1600" dirty="0">
                <a:latin typeface="Arial" panose="020B0604020202020204" pitchFamily="34" charset="0"/>
                <a:cs typeface="Arial" panose="020B0604020202020204" pitchFamily="34" charset="0"/>
              </a:rPr>
              <a:t>intensive socio-economic development </a:t>
            </a:r>
          </a:p>
          <a:p>
            <a:pPr lvl="1">
              <a:buFontTx/>
              <a:buChar char="-"/>
            </a:pPr>
            <a:r>
              <a:rPr lang="en-GB" sz="1600" dirty="0">
                <a:latin typeface="Arial" panose="020B0604020202020204" pitchFamily="34" charset="0"/>
                <a:cs typeface="Arial" panose="020B0604020202020204" pitchFamily="34" charset="0"/>
              </a:rPr>
              <a:t>water pollution, climate change and the related alterations</a:t>
            </a:r>
          </a:p>
          <a:p>
            <a:pPr lvl="1">
              <a:buFontTx/>
              <a:buChar char="-"/>
            </a:pPr>
            <a:r>
              <a:rPr lang="en-GB" sz="1600" dirty="0">
                <a:latin typeface="Arial" panose="020B0604020202020204" pitchFamily="34" charset="0"/>
                <a:cs typeface="Arial" panose="020B0604020202020204" pitchFamily="34" charset="0"/>
              </a:rPr>
              <a:t>political unbalances of power affecting the (bio) regional resources</a:t>
            </a:r>
          </a:p>
          <a:p>
            <a:pPr lvl="1">
              <a:buFontTx/>
              <a:buChar char="-"/>
            </a:pPr>
            <a:r>
              <a:rPr lang="en-GB" sz="1600" dirty="0">
                <a:latin typeface="Arial" panose="020B0604020202020204" pitchFamily="34" charset="0"/>
                <a:cs typeface="Arial" panose="020B0604020202020204" pitchFamily="34" charset="0"/>
              </a:rPr>
              <a:t>water is used by several competing actors and owned by no on</a:t>
            </a:r>
          </a:p>
          <a:p>
            <a:pPr lvl="1">
              <a:buFontTx/>
              <a:buChar char="-"/>
            </a:pPr>
            <a:r>
              <a:rPr lang="en-GB" altLang="en-US" dirty="0">
                <a:latin typeface="Arial" panose="020B0604020202020204" pitchFamily="34" charset="0"/>
                <a:cs typeface="Arial" panose="020B0604020202020204" pitchFamily="34" charset="0"/>
              </a:rPr>
              <a:t> In </a:t>
            </a:r>
            <a:r>
              <a:rPr lang="en-GB" altLang="en-US" b="1" dirty="0">
                <a:solidFill>
                  <a:srgbClr val="0070C0"/>
                </a:solidFill>
                <a:latin typeface="Arial" panose="020B0604020202020204" pitchFamily="34" charset="0"/>
                <a:cs typeface="Arial" panose="020B0604020202020204" pitchFamily="34" charset="0"/>
              </a:rPr>
              <a:t>multiple decision-makers situation</a:t>
            </a:r>
            <a:r>
              <a:rPr lang="en-GB" altLang="en-US" dirty="0">
                <a:latin typeface="Arial" panose="020B0604020202020204" pitchFamily="34" charset="0"/>
                <a:cs typeface="Arial" panose="020B0604020202020204" pitchFamily="34" charset="0"/>
              </a:rPr>
              <a:t>, with multiple goals and multiple vision on these goals, each agent has its own </a:t>
            </a:r>
            <a:r>
              <a:rPr lang="en-GB" altLang="en-US" b="1" dirty="0">
                <a:solidFill>
                  <a:srgbClr val="0070C0"/>
                </a:solidFill>
                <a:latin typeface="Arial" panose="020B0604020202020204" pitchFamily="34" charset="0"/>
                <a:cs typeface="Arial" panose="020B0604020202020204" pitchFamily="34" charset="0"/>
              </a:rPr>
              <a:t>personal perspective in defining </a:t>
            </a:r>
            <a:r>
              <a:rPr lang="en-GB" altLang="en-US" dirty="0">
                <a:latin typeface="Arial" panose="020B0604020202020204" pitchFamily="34" charset="0"/>
                <a:cs typeface="Arial" panose="020B0604020202020204" pitchFamily="34" charset="0"/>
              </a:rPr>
              <a:t>and interpreting </a:t>
            </a:r>
            <a:r>
              <a:rPr lang="en-GB" altLang="en-US" b="1" dirty="0">
                <a:solidFill>
                  <a:srgbClr val="0070C0"/>
                </a:solidFill>
                <a:latin typeface="Arial" panose="020B0604020202020204" pitchFamily="34" charset="0"/>
                <a:cs typeface="Arial" panose="020B0604020202020204" pitchFamily="34" charset="0"/>
              </a:rPr>
              <a:t>a problem situation</a:t>
            </a:r>
            <a:r>
              <a:rPr lang="en-GB" altLang="en-US" dirty="0">
                <a:latin typeface="Arial" panose="020B0604020202020204" pitchFamily="34" charset="0"/>
                <a:cs typeface="Arial" panose="020B0604020202020204" pitchFamily="34" charset="0"/>
              </a:rPr>
              <a:t>, thus creating disparity according to their backgrounds, experiences, societal positions, values and beliefs</a:t>
            </a:r>
          </a:p>
          <a:p>
            <a:r>
              <a:rPr lang="en-GB" dirty="0">
                <a:latin typeface="Arial" panose="020B0604020202020204" pitchFamily="34" charset="0"/>
                <a:cs typeface="Arial" panose="020B0604020202020204" pitchFamily="34" charset="0"/>
              </a:rPr>
              <a:t>- When a policy is intended to regulate the behaviour of individual agents, </a:t>
            </a:r>
            <a:r>
              <a:rPr lang="en-GB" b="1" dirty="0">
                <a:solidFill>
                  <a:srgbClr val="0070C0"/>
                </a:solidFill>
                <a:latin typeface="Arial" panose="020B0604020202020204" pitchFamily="34" charset="0"/>
                <a:cs typeface="Arial" panose="020B0604020202020204" pitchFamily="34" charset="0"/>
              </a:rPr>
              <a:t>agents are interdependent in performing their tasks</a:t>
            </a:r>
            <a:r>
              <a:rPr lang="en-GB" dirty="0">
                <a:latin typeface="Arial" panose="020B0604020202020204" pitchFamily="34" charset="0"/>
                <a:cs typeface="Arial" panose="020B0604020202020204" pitchFamily="34" charset="0"/>
              </a:rPr>
              <a:t>, so that any </a:t>
            </a:r>
            <a:r>
              <a:rPr lang="en-GB" b="1" dirty="0">
                <a:solidFill>
                  <a:srgbClr val="0070C0"/>
                </a:solidFill>
                <a:latin typeface="Arial" panose="020B0604020202020204" pitchFamily="34" charset="0"/>
                <a:cs typeface="Arial" panose="020B0604020202020204" pitchFamily="34" charset="0"/>
              </a:rPr>
              <a:t>action choice will influence and be influenced</a:t>
            </a:r>
            <a:r>
              <a:rPr lang="en-GB" dirty="0">
                <a:latin typeface="Arial" panose="020B0604020202020204" pitchFamily="34" charset="0"/>
                <a:cs typeface="Arial" panose="020B0604020202020204" pitchFamily="34" charset="0"/>
              </a:rPr>
              <a:t> by the action choices of the other agents</a:t>
            </a:r>
          </a:p>
          <a:p>
            <a:r>
              <a:rPr lang="en-GB" altLang="en-US" dirty="0">
                <a:latin typeface="Arial" panose="020B0604020202020204" pitchFamily="34" charset="0"/>
                <a:cs typeface="Arial" panose="020B0604020202020204" pitchFamily="34" charset="0"/>
              </a:rPr>
              <a:t>- </a:t>
            </a:r>
            <a:r>
              <a:rPr lang="en-GB" altLang="en-US" b="1" dirty="0">
                <a:solidFill>
                  <a:srgbClr val="0070C0"/>
                </a:solidFill>
                <a:latin typeface="Arial" panose="020B0604020202020204" pitchFamily="34" charset="0"/>
                <a:cs typeface="Arial" panose="020B0604020202020204" pitchFamily="34" charset="0"/>
              </a:rPr>
              <a:t>Ambiguity in frames </a:t>
            </a:r>
            <a:r>
              <a:rPr lang="en-GB" altLang="en-US" dirty="0">
                <a:latin typeface="Arial" panose="020B0604020202020204" pitchFamily="34" charset="0"/>
                <a:cs typeface="Arial" panose="020B0604020202020204" pitchFamily="34" charset="0"/>
              </a:rPr>
              <a:t>can result in a polarization of viewpoints and the </a:t>
            </a:r>
            <a:r>
              <a:rPr lang="en-GB" altLang="en-US" b="1" dirty="0">
                <a:solidFill>
                  <a:srgbClr val="0070C0"/>
                </a:solidFill>
                <a:latin typeface="Arial" panose="020B0604020202020204" pitchFamily="34" charset="0"/>
                <a:cs typeface="Arial" panose="020B0604020202020204" pitchFamily="34" charset="0"/>
              </a:rPr>
              <a:t>incapacity of a group </a:t>
            </a:r>
            <a:r>
              <a:rPr lang="en-GB" altLang="en-US" dirty="0">
                <a:latin typeface="Arial" panose="020B0604020202020204" pitchFamily="34" charset="0"/>
                <a:cs typeface="Arial" panose="020B0604020202020204" pitchFamily="34" charset="0"/>
              </a:rPr>
              <a:t>to create a joint basis for communication and action</a:t>
            </a:r>
          </a:p>
          <a:p>
            <a:endParaRPr lang="it-IT" dirty="0"/>
          </a:p>
        </p:txBody>
      </p:sp>
    </p:spTree>
    <p:extLst>
      <p:ext uri="{BB962C8B-B14F-4D97-AF65-F5344CB8AC3E}">
        <p14:creationId xmlns:p14="http://schemas.microsoft.com/office/powerpoint/2010/main" val="2619277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GOALS: To protect the GW and to fairly distribute water.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i="0" kern="1200" dirty="0">
                <a:solidFill>
                  <a:schemeClr val="tx1"/>
                </a:solidFill>
                <a:effectLst/>
                <a:latin typeface="+mn-lt"/>
                <a:ea typeface="+mn-ea"/>
                <a:cs typeface="+mn-cs"/>
              </a:rPr>
              <a:t>Most of the policies implemented in the Mediterranean basin aims to improve the efficiency of GW use</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through innovative irrigation techniques or to restrict the GW use through policies and a tight control of</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farmers activities (Giordano et al., 2014). The decision-making processes do not warn of the behavioral issues</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that need to be taken into account. They are supported by operational research interventions, but there is a</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gap in our knowledge in understanding the outcomes of a certain decision on people (White et al., 2016;</a:t>
            </a:r>
            <a:br>
              <a:rPr lang="en-US" sz="1200" i="0" kern="1200" dirty="0">
                <a:solidFill>
                  <a:schemeClr val="tx1"/>
                </a:solidFill>
                <a:effectLst/>
                <a:latin typeface="+mn-lt"/>
                <a:ea typeface="+mn-ea"/>
                <a:cs typeface="+mn-cs"/>
              </a:rPr>
            </a:br>
            <a:r>
              <a:rPr lang="en-US" sz="1200" i="0" kern="1200" dirty="0" err="1">
                <a:solidFill>
                  <a:schemeClr val="tx1"/>
                </a:solidFill>
                <a:effectLst/>
                <a:latin typeface="+mn-lt"/>
                <a:ea typeface="+mn-ea"/>
                <a:cs typeface="+mn-cs"/>
              </a:rPr>
              <a:t>Hämäläinen</a:t>
            </a:r>
            <a:r>
              <a:rPr lang="en-US" sz="1200" i="0" kern="1200" dirty="0">
                <a:solidFill>
                  <a:schemeClr val="tx1"/>
                </a:solidFill>
                <a:effectLst/>
                <a:latin typeface="+mn-lt"/>
                <a:ea typeface="+mn-ea"/>
                <a:cs typeface="+mn-cs"/>
              </a:rPr>
              <a:t> et al, 2013; Franco et al, 2010; Keys, 1997).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0" kern="1200" dirty="0">
                <a:solidFill>
                  <a:schemeClr val="tx1"/>
                </a:solidFill>
                <a:effectLst/>
                <a:latin typeface="+mn-lt"/>
                <a:ea typeface="+mn-ea"/>
                <a:cs typeface="+mn-cs"/>
              </a:rPr>
              <a:t>Evidence suggests that many times those policies</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largely failed to achieve a sustainable use of GW (Giordano et al., 2013; </a:t>
            </a:r>
            <a:r>
              <a:rPr lang="en-US" sz="1200" i="0" kern="1200" dirty="0" err="1">
                <a:solidFill>
                  <a:schemeClr val="tx1"/>
                </a:solidFill>
                <a:effectLst/>
                <a:latin typeface="+mn-lt"/>
                <a:ea typeface="+mn-ea"/>
                <a:cs typeface="+mn-cs"/>
              </a:rPr>
              <a:t>Portoghese</a:t>
            </a:r>
            <a:r>
              <a:rPr lang="en-US" sz="1200" i="0" kern="1200" dirty="0">
                <a:solidFill>
                  <a:schemeClr val="tx1"/>
                </a:solidFill>
                <a:effectLst/>
                <a:latin typeface="+mn-lt"/>
                <a:ea typeface="+mn-ea"/>
                <a:cs typeface="+mn-cs"/>
              </a:rPr>
              <a:t> et al., 2013). Several</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scholars have argued that these failures are mostly due to an over simplification, or in some cases even the</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neglect, of the uncertainty and complexity associated with the water management systems (</a:t>
            </a:r>
            <a:r>
              <a:rPr lang="en-US" sz="1200" i="0" kern="1200" dirty="0" err="1">
                <a:solidFill>
                  <a:schemeClr val="tx1"/>
                </a:solidFill>
                <a:effectLst/>
                <a:latin typeface="+mn-lt"/>
                <a:ea typeface="+mn-ea"/>
                <a:cs typeface="+mn-cs"/>
              </a:rPr>
              <a:t>Knűppe</a:t>
            </a:r>
            <a:r>
              <a:rPr lang="en-US" sz="1200" i="0" kern="1200" dirty="0">
                <a:solidFill>
                  <a:schemeClr val="tx1"/>
                </a:solidFill>
                <a:effectLst/>
                <a:latin typeface="+mn-lt"/>
                <a:ea typeface="+mn-ea"/>
                <a:cs typeface="+mn-cs"/>
              </a:rPr>
              <a:t> and</a:t>
            </a:r>
            <a:br>
              <a:rPr lang="en-US" sz="1200" i="0" kern="1200" dirty="0">
                <a:solidFill>
                  <a:schemeClr val="tx1"/>
                </a:solidFill>
                <a:effectLst/>
                <a:latin typeface="+mn-lt"/>
                <a:ea typeface="+mn-ea"/>
                <a:cs typeface="+mn-cs"/>
              </a:rPr>
            </a:br>
            <a:r>
              <a:rPr lang="en-US" sz="1200" i="0" kern="1200" dirty="0" err="1">
                <a:solidFill>
                  <a:schemeClr val="tx1"/>
                </a:solidFill>
                <a:effectLst/>
                <a:latin typeface="+mn-lt"/>
                <a:ea typeface="+mn-ea"/>
                <a:cs typeface="+mn-cs"/>
              </a:rPr>
              <a:t>Pahl-Wostl</a:t>
            </a:r>
            <a:r>
              <a:rPr lang="en-US" sz="1200" i="0" kern="1200" dirty="0">
                <a:solidFill>
                  <a:schemeClr val="tx1"/>
                </a:solidFill>
                <a:effectLst/>
                <a:latin typeface="+mn-lt"/>
                <a:ea typeface="+mn-ea"/>
                <a:cs typeface="+mn-cs"/>
              </a:rPr>
              <a:t>, 2011; </a:t>
            </a:r>
            <a:r>
              <a:rPr lang="en-US" sz="1200" i="0" kern="1200" dirty="0" err="1">
                <a:solidFill>
                  <a:schemeClr val="tx1"/>
                </a:solidFill>
                <a:effectLst/>
                <a:latin typeface="+mn-lt"/>
                <a:ea typeface="+mn-ea"/>
                <a:cs typeface="+mn-cs"/>
              </a:rPr>
              <a:t>Borowoski</a:t>
            </a:r>
            <a:r>
              <a:rPr lang="en-US" sz="1200" i="0" kern="1200" dirty="0">
                <a:solidFill>
                  <a:schemeClr val="tx1"/>
                </a:solidFill>
                <a:effectLst/>
                <a:latin typeface="+mn-lt"/>
                <a:ea typeface="+mn-ea"/>
                <a:cs typeface="+mn-cs"/>
              </a:rPr>
              <a:t> and Hare, 2007). Complexity due to the densely interconnected networks in</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which decision-actors behave, which span between and across ecological, economic and socio-political</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domains. Uncertainty because what other decision-actors involved in the network are going to do is largely</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unknown, making difficult to predict whether the choices pay off or not (</a:t>
            </a:r>
            <a:r>
              <a:rPr lang="en-US" sz="1200" i="0" kern="1200" dirty="0" err="1">
                <a:solidFill>
                  <a:schemeClr val="tx1"/>
                </a:solidFill>
                <a:effectLst/>
                <a:latin typeface="+mn-lt"/>
                <a:ea typeface="+mn-ea"/>
                <a:cs typeface="+mn-cs"/>
              </a:rPr>
              <a:t>Rosenhead</a:t>
            </a:r>
            <a:r>
              <a:rPr lang="en-US" sz="1200" i="0" kern="1200" dirty="0">
                <a:solidFill>
                  <a:schemeClr val="tx1"/>
                </a:solidFill>
                <a:effectLst/>
                <a:latin typeface="+mn-lt"/>
                <a:ea typeface="+mn-ea"/>
                <a:cs typeface="+mn-cs"/>
              </a:rPr>
              <a:t> and </a:t>
            </a:r>
            <a:r>
              <a:rPr lang="en-US" sz="1200" i="0" kern="1200" dirty="0" err="1">
                <a:solidFill>
                  <a:schemeClr val="tx1"/>
                </a:solidFill>
                <a:effectLst/>
                <a:latin typeface="+mn-lt"/>
                <a:ea typeface="+mn-ea"/>
                <a:cs typeface="+mn-cs"/>
              </a:rPr>
              <a:t>Mingers</a:t>
            </a:r>
            <a:r>
              <a:rPr lang="en-US" sz="1200" i="0" kern="1200" dirty="0">
                <a:solidFill>
                  <a:schemeClr val="tx1"/>
                </a:solidFill>
                <a:effectLst/>
                <a:latin typeface="+mn-lt"/>
                <a:ea typeface="+mn-ea"/>
                <a:cs typeface="+mn-cs"/>
              </a:rPr>
              <a:t>, 2001).</a:t>
            </a:r>
            <a:br>
              <a:rPr lang="en-US" sz="1200" i="0" kern="1200" dirty="0">
                <a:solidFill>
                  <a:schemeClr val="tx1"/>
                </a:solidFill>
                <a:effectLst/>
                <a:latin typeface="+mn-lt"/>
                <a:ea typeface="+mn-ea"/>
                <a:cs typeface="+mn-cs"/>
              </a:rPr>
            </a:br>
            <a:br>
              <a:rPr lang="en-US" sz="1200" i="0" kern="1200" dirty="0">
                <a:solidFill>
                  <a:schemeClr val="tx1"/>
                </a:solidFill>
                <a:effectLst/>
                <a:latin typeface="+mn-lt"/>
                <a:ea typeface="+mn-ea"/>
                <a:cs typeface="+mn-cs"/>
              </a:rPr>
            </a:br>
            <a:endParaRPr lang="it-IT"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GB" dirty="0"/>
          </a:p>
        </p:txBody>
      </p:sp>
    </p:spTree>
    <p:extLst>
      <p:ext uri="{BB962C8B-B14F-4D97-AF65-F5344CB8AC3E}">
        <p14:creationId xmlns:p14="http://schemas.microsoft.com/office/powerpoint/2010/main" val="1379504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altLang="en-US" sz="1200" dirty="0">
              <a:solidFill>
                <a:srgbClr val="000000"/>
              </a:solidFill>
            </a:endParaRPr>
          </a:p>
          <a:p>
            <a:endParaRPr lang="en-GB" dirty="0"/>
          </a:p>
        </p:txBody>
      </p:sp>
    </p:spTree>
    <p:extLst>
      <p:ext uri="{BB962C8B-B14F-4D97-AF65-F5344CB8AC3E}">
        <p14:creationId xmlns:p14="http://schemas.microsoft.com/office/powerpoint/2010/main" val="330307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altLang="en-US" sz="1200" dirty="0">
              <a:solidFill>
                <a:srgbClr val="000000"/>
              </a:solidFill>
            </a:endParaRPr>
          </a:p>
          <a:p>
            <a:endParaRPr lang="en-GB" dirty="0"/>
          </a:p>
        </p:txBody>
      </p:sp>
    </p:spTree>
    <p:extLst>
      <p:ext uri="{BB962C8B-B14F-4D97-AF65-F5344CB8AC3E}">
        <p14:creationId xmlns:p14="http://schemas.microsoft.com/office/powerpoint/2010/main" val="3652495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traditional set of alternatives is defined as a compromise between different constraints and technical criteria and often it brings unexpected </a:t>
            </a:r>
            <a:r>
              <a:rPr lang="en-US" dirty="0" err="1"/>
              <a:t>behavioural</a:t>
            </a:r>
            <a:r>
              <a:rPr lang="en-US" dirty="0"/>
              <a:t> reactions of involved actors.</a:t>
            </a:r>
          </a:p>
          <a:p>
            <a:endParaRPr lang="en-US" dirty="0"/>
          </a:p>
          <a:p>
            <a:r>
              <a:rPr lang="en-US" dirty="0"/>
              <a:t>The case studies highlight innovative actions that lead to the creation of a new policy, </a:t>
            </a:r>
            <a:r>
              <a:rPr lang="en-US" dirty="0" err="1"/>
              <a:t>trought</a:t>
            </a:r>
            <a:r>
              <a:rPr lang="en-US" dirty="0"/>
              <a:t> the creation of a new variable that was</a:t>
            </a:r>
            <a:r>
              <a:rPr lang="en-US" baseline="0" dirty="0"/>
              <a:t> not considered before.</a:t>
            </a:r>
            <a:endParaRPr lang="en-GB" dirty="0"/>
          </a:p>
        </p:txBody>
      </p:sp>
    </p:spTree>
    <p:extLst>
      <p:ext uri="{BB962C8B-B14F-4D97-AF65-F5344CB8AC3E}">
        <p14:creationId xmlns:p14="http://schemas.microsoft.com/office/powerpoint/2010/main" val="170949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Of course, to arrive to this point</a:t>
            </a:r>
            <a:r>
              <a:rPr lang="en-GB" baseline="0" dirty="0"/>
              <a:t> we carried out several analysis, it was a long process that start before my </a:t>
            </a:r>
            <a:r>
              <a:rPr lang="en-GB" baseline="0" dirty="0" err="1"/>
              <a:t>phd</a:t>
            </a:r>
            <a:r>
              <a:rPr lang="en-GB" baseline="0" dirty="0"/>
              <a:t> thesis and it is still on going. I will not talk about this today, you can read something on the paper already published and in the ones that will arrive in the next future (if I will finish to write them!!)</a:t>
            </a:r>
          </a:p>
          <a:p>
            <a:endParaRPr lang="en-GB" baseline="0" dirty="0"/>
          </a:p>
          <a:p>
            <a:r>
              <a:rPr lang="en-GB" baseline="0" dirty="0"/>
              <a:t>-- my thesis and the </a:t>
            </a:r>
            <a:r>
              <a:rPr lang="en-GB" baseline="0" dirty="0" err="1"/>
              <a:t>sdm</a:t>
            </a:r>
            <a:r>
              <a:rPr lang="en-GB" baseline="0" dirty="0"/>
              <a:t> ended with the analysis of new possible scenario built with some of the stakeholders that were supporting the agricultural </a:t>
            </a:r>
            <a:r>
              <a:rPr lang="en-GB" baseline="0" dirty="0" err="1"/>
              <a:t>sytem</a:t>
            </a:r>
            <a:endParaRPr lang="en-GB" baseline="0" dirty="0"/>
          </a:p>
          <a:p>
            <a:r>
              <a:rPr lang="en-GB" baseline="0" dirty="0"/>
              <a: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of the spaces where actors interact with their objectives and resources</a:t>
            </a:r>
          </a:p>
          <a:p>
            <a:endParaRPr lang="en-GB" baseline="0" dirty="0"/>
          </a:p>
          <a:p>
            <a:r>
              <a:rPr lang="en-US" dirty="0"/>
              <a:t>The stakeholder’s analysis and the knowledge elicitation can help to define the </a:t>
            </a:r>
            <a:r>
              <a:rPr lang="en-US" i="1" dirty="0"/>
              <a:t>values </a:t>
            </a:r>
            <a:r>
              <a:rPr lang="en-US" dirty="0"/>
              <a:t>and the interdependencies, to display the different decision problem frames, in order to integrate the set of suitable alternatives innovatively</a:t>
            </a:r>
            <a:endParaRPr lang="en-GB" baseline="0" dirty="0"/>
          </a:p>
        </p:txBody>
      </p:sp>
    </p:spTree>
    <p:extLst>
      <p:ext uri="{BB962C8B-B14F-4D97-AF65-F5344CB8AC3E}">
        <p14:creationId xmlns:p14="http://schemas.microsoft.com/office/powerpoint/2010/main" val="827419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Clr>
                <a:srgbClr val="002060"/>
              </a:buClr>
              <a:buSzPct val="150000"/>
              <a:buFont typeface="Wingdings" panose="05000000000000000000" pitchFamily="2" charset="2"/>
              <a:buChar char="§"/>
            </a:pPr>
            <a:r>
              <a:rPr lang="en-US" sz="1200" i="0" kern="1200" dirty="0">
                <a:solidFill>
                  <a:schemeClr val="tx1"/>
                </a:solidFill>
                <a:effectLst/>
                <a:latin typeface="+mn-lt"/>
                <a:ea typeface="+mn-ea"/>
                <a:cs typeface="+mn-cs"/>
              </a:rPr>
              <a:t> 1)</a:t>
            </a:r>
            <a:endParaRPr lang="en-US" dirty="0"/>
          </a:p>
          <a:p>
            <a:pPr marL="285750" indent="-285750">
              <a:buClr>
                <a:srgbClr val="002060"/>
              </a:buClr>
              <a:buSzPct val="150000"/>
              <a:buFont typeface="Wingdings" panose="05000000000000000000" pitchFamily="2" charset="2"/>
              <a:buChar char="§"/>
            </a:pPr>
            <a:r>
              <a:rPr lang="en-US" dirty="0"/>
              <a:t>To support innovation in public policy design using formal and analytic tools it is necessary to build a methodology that identify the boundaries of a new set of alternatives.</a:t>
            </a:r>
          </a:p>
          <a:p>
            <a:pPr marL="285750" marR="0" indent="-285750" algn="l" defTabSz="914400" rtl="0" eaLnBrk="1" fontAlgn="auto" latinLnBrk="0" hangingPunct="1">
              <a:lnSpc>
                <a:spcPct val="100000"/>
              </a:lnSpc>
              <a:spcBef>
                <a:spcPts val="0"/>
              </a:spcBef>
              <a:spcAft>
                <a:spcPts val="0"/>
              </a:spcAft>
              <a:buClr>
                <a:srgbClr val="002060"/>
              </a:buClr>
              <a:buSzPct val="150000"/>
              <a:buFont typeface="Wingdings" panose="05000000000000000000" pitchFamily="2" charset="2"/>
              <a:buChar char="§"/>
              <a:tabLst/>
              <a:defRPr/>
            </a:pPr>
            <a:r>
              <a:rPr lang="en-US" dirty="0"/>
              <a:t>While monitoring and assessing public policies is a largely established research field, the designing of public policies is far less analyzed and developed </a:t>
            </a:r>
          </a:p>
          <a:p>
            <a:pPr marL="285750" indent="-285750">
              <a:buClr>
                <a:srgbClr val="002060"/>
              </a:buClr>
              <a:buSzPct val="150000"/>
              <a:buFont typeface="Wingdings" panose="05000000000000000000" pitchFamily="2" charset="2"/>
              <a:buChar cha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0" kern="1200" dirty="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sz="1200" i="0" kern="1200" dirty="0">
                <a:solidFill>
                  <a:schemeClr val="tx1"/>
                </a:solidFill>
                <a:effectLst/>
                <a:latin typeface="+mn-lt"/>
                <a:ea typeface="+mn-ea"/>
                <a:cs typeface="+mn-cs"/>
              </a:rPr>
              <a:t>And this is stronger in PP domain</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endParaRPr lang="en-US" sz="1200" i="0" kern="1200" dirty="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sz="1200" i="0" kern="1200" dirty="0">
                <a:solidFill>
                  <a:schemeClr val="tx1"/>
                </a:solidFill>
                <a:effectLst/>
                <a:latin typeface="+mn-lt"/>
                <a:ea typeface="+mn-ea"/>
                <a:cs typeface="+mn-cs"/>
              </a:rPr>
              <a:t>explore how design theory can be matched with constructive decision analysis in order to assist the design of “policies” and how these can be used for innovative public decision making;</a:t>
            </a:r>
            <a:br>
              <a:rPr lang="en-US" sz="1200" i="0" kern="1200" dirty="0">
                <a:solidFill>
                  <a:schemeClr val="tx1"/>
                </a:solidFill>
                <a:effectLst/>
                <a:latin typeface="+mn-lt"/>
                <a:ea typeface="+mn-ea"/>
                <a:cs typeface="+mn-cs"/>
              </a:rPr>
            </a:br>
            <a:br>
              <a:rPr lang="en-US" sz="1200" i="0" kern="1200" dirty="0">
                <a:solidFill>
                  <a:schemeClr val="tx1"/>
                </a:solidFill>
                <a:effectLst/>
                <a:latin typeface="+mn-lt"/>
                <a:ea typeface="+mn-ea"/>
                <a:cs typeface="+mn-cs"/>
              </a:rPr>
            </a:br>
            <a:endParaRPr lang="en-US" sz="120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In this regard, a worthy policy design process has a preponderant impact on the quality of the alternative</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policies being considered. The recent demand for assisting the policies design is fascinating and design theory</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could develop an alternative perspective on the problem in order to explore how innovative policies can be</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laid out. Briefly, design theory was originally conceived for supporting practitioners in “designing” and it has</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evolved in a more formal version aiming at assisting and organizing any process of creating “objects”, possibly</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immaterial and abstract. These “objects” do not exist within our knowledge, but can be designed out of it</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a:t>
            </a:r>
            <a:r>
              <a:rPr lang="en-US" sz="1200" i="0" kern="1200" dirty="0" err="1">
                <a:solidFill>
                  <a:schemeClr val="tx1"/>
                </a:solidFill>
                <a:effectLst/>
                <a:latin typeface="+mn-lt"/>
                <a:ea typeface="+mn-ea"/>
                <a:cs typeface="+mn-cs"/>
              </a:rPr>
              <a:t>Hatchuel</a:t>
            </a:r>
            <a:r>
              <a:rPr lang="en-US" sz="1200" i="0" kern="1200" dirty="0">
                <a:solidFill>
                  <a:schemeClr val="tx1"/>
                </a:solidFill>
                <a:effectLst/>
                <a:latin typeface="+mn-lt"/>
                <a:ea typeface="+mn-ea"/>
                <a:cs typeface="+mn-cs"/>
              </a:rPr>
              <a:t> and Weil, 2003). In this context, the talk addresses the problem of how to support innovation in</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policy design using formal analytic tools. It explores how design theory can be matched with decision analysis</a:t>
            </a:r>
            <a:br>
              <a:rPr lang="en-US" sz="1200" i="0" kern="1200" dirty="0">
                <a:solidFill>
                  <a:schemeClr val="tx1"/>
                </a:solidFill>
                <a:effectLst/>
                <a:latin typeface="+mn-lt"/>
                <a:ea typeface="+mn-ea"/>
                <a:cs typeface="+mn-cs"/>
              </a:rPr>
            </a:br>
            <a:r>
              <a:rPr lang="en-US" sz="1200" i="0" kern="1200" dirty="0">
                <a:solidFill>
                  <a:schemeClr val="tx1"/>
                </a:solidFill>
                <a:effectLst/>
                <a:latin typeface="+mn-lt"/>
                <a:ea typeface="+mn-ea"/>
                <a:cs typeface="+mn-cs"/>
              </a:rPr>
              <a:t>in a behavioral perspective, in order to assist the policy design in an innovative public decision-making. </a:t>
            </a:r>
            <a:br>
              <a:rPr lang="en-US" sz="1200" i="0" kern="1200" dirty="0">
                <a:solidFill>
                  <a:schemeClr val="tx1"/>
                </a:solidFill>
                <a:effectLst/>
                <a:latin typeface="+mn-lt"/>
                <a:ea typeface="+mn-ea"/>
                <a:cs typeface="+mn-cs"/>
              </a:rPr>
            </a:br>
            <a:br>
              <a:rPr lang="en-US" sz="1200" i="0" kern="1200" dirty="0">
                <a:solidFill>
                  <a:schemeClr val="tx1"/>
                </a:solidFill>
                <a:effectLst/>
                <a:latin typeface="+mn-lt"/>
                <a:ea typeface="+mn-ea"/>
                <a:cs typeface="+mn-cs"/>
              </a:rPr>
            </a:br>
            <a:endParaRPr lang="en-GB" altLang="en-US" sz="1200" dirty="0">
              <a:solidFill>
                <a:srgbClr val="000000"/>
              </a:solidFill>
            </a:endParaRPr>
          </a:p>
        </p:txBody>
      </p:sp>
    </p:spTree>
    <p:extLst>
      <p:ext uri="{BB962C8B-B14F-4D97-AF65-F5344CB8AC3E}">
        <p14:creationId xmlns:p14="http://schemas.microsoft.com/office/powerpoint/2010/main" val="2483432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 what I am exploring now, and I started a</a:t>
            </a:r>
            <a:r>
              <a:rPr lang="en-US" baseline="0" dirty="0"/>
              <a:t> couple of month ago</a:t>
            </a:r>
          </a:p>
          <a:p>
            <a:endParaRPr lang="en-US" baseline="0" dirty="0"/>
          </a:p>
          <a:p>
            <a:r>
              <a:rPr lang="en-US" baseline="0" dirty="0"/>
              <a:t>Abstract objectives</a:t>
            </a:r>
          </a:p>
          <a:p>
            <a:endParaRPr lang="en-US" baseline="0" dirty="0"/>
          </a:p>
          <a:p>
            <a:r>
              <a:rPr lang="en-US" dirty="0"/>
              <a:t>The theory is based on the distinction and interaction between two spaces:</a:t>
            </a:r>
            <a:endParaRPr lang="en-GB" dirty="0"/>
          </a:p>
        </p:txBody>
      </p:sp>
    </p:spTree>
    <p:extLst>
      <p:ext uri="{BB962C8B-B14F-4D97-AF65-F5344CB8AC3E}">
        <p14:creationId xmlns:p14="http://schemas.microsoft.com/office/powerpoint/2010/main" val="964734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2363"/>
            <a:ext cx="7429500" cy="2387600"/>
          </a:xfrm>
        </p:spPr>
        <p:txBody>
          <a:bodyPr anchor="b"/>
          <a:lstStyle>
            <a:lvl1pPr algn="ctr">
              <a:defRPr sz="4875"/>
            </a:lvl1pPr>
          </a:lstStyle>
          <a:p>
            <a:r>
              <a:rPr lang="en-US"/>
              <a:t>Click to edit Master title style</a:t>
            </a:r>
            <a:endParaRPr lang="en-GB"/>
          </a:p>
        </p:txBody>
      </p:sp>
      <p:sp>
        <p:nvSpPr>
          <p:cNvPr id="3" name="Subtitle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GB"/>
          </a:p>
        </p:txBody>
      </p:sp>
      <p:sp>
        <p:nvSpPr>
          <p:cNvPr id="5" name="Slide Number Placeholder 5"/>
          <p:cNvSpPr>
            <a:spLocks noGrp="1"/>
          </p:cNvSpPr>
          <p:nvPr>
            <p:ph type="sldNum" sz="quarter" idx="4"/>
          </p:nvPr>
        </p:nvSpPr>
        <p:spPr>
          <a:xfrm>
            <a:off x="8726748" y="6446414"/>
            <a:ext cx="1081596" cy="365125"/>
          </a:xfrm>
          <a:prstGeom prst="rect">
            <a:avLst/>
          </a:prstGeom>
        </p:spPr>
        <p:txBody>
          <a:bodyPr anchor="ctr"/>
          <a:lstStyle>
            <a:lvl1pPr algn="r">
              <a:defRPr sz="1400" b="1">
                <a:solidFill>
                  <a:schemeClr val="bg1"/>
                </a:solidFill>
                <a:latin typeface="DINPro-Medium" panose="020B0604020101020102" pitchFamily="34" charset="0"/>
              </a:defRPr>
            </a:lvl1pPr>
          </a:lstStyle>
          <a:p>
            <a:r>
              <a:rPr lang="en-GB" dirty="0"/>
              <a:t>Slide </a:t>
            </a:r>
            <a:fld id="{D32973EB-A831-44A3-9AA3-A24C04BE8DAA}" type="slidenum">
              <a:rPr lang="en-GB" smtClean="0"/>
              <a:pPr/>
              <a:t>‹#›</a:t>
            </a:fld>
            <a:endParaRPr lang="en-GB" dirty="0"/>
          </a:p>
        </p:txBody>
      </p:sp>
    </p:spTree>
    <p:extLst>
      <p:ext uri="{BB962C8B-B14F-4D97-AF65-F5344CB8AC3E}">
        <p14:creationId xmlns:p14="http://schemas.microsoft.com/office/powerpoint/2010/main" val="940136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a:xfrm>
            <a:off x="190500" y="6476803"/>
            <a:ext cx="6438900" cy="365125"/>
          </a:xfrm>
          <a:prstGeom prst="rect">
            <a:avLst/>
          </a:prstGeom>
        </p:spPr>
        <p:txBody>
          <a:bodyPr/>
          <a:lstStyle/>
          <a:p>
            <a:endParaRPr lang="en-GB" i="1" dirty="0"/>
          </a:p>
        </p:txBody>
      </p:sp>
      <p:sp>
        <p:nvSpPr>
          <p:cNvPr id="6" name="Slide Number Placeholder 5"/>
          <p:cNvSpPr>
            <a:spLocks noGrp="1"/>
          </p:cNvSpPr>
          <p:nvPr>
            <p:ph type="sldNum" sz="quarter" idx="11"/>
          </p:nvPr>
        </p:nvSpPr>
        <p:spPr>
          <a:xfrm>
            <a:off x="8726748" y="6446414"/>
            <a:ext cx="1081596" cy="365125"/>
          </a:xfrm>
          <a:prstGeom prst="rect">
            <a:avLst/>
          </a:prstGeom>
        </p:spPr>
        <p:txBody>
          <a:bodyPr/>
          <a:lstStyle/>
          <a:p>
            <a:r>
              <a:rPr lang="en-GB"/>
              <a:t>Slide </a:t>
            </a:r>
            <a:fld id="{D32973EB-A831-44A3-9AA3-A24C04BE8DAA}" type="slidenum">
              <a:rPr lang="en-GB" smtClean="0"/>
              <a:pPr/>
              <a:t>‹#›</a:t>
            </a:fld>
            <a:endParaRPr lang="en-GB" dirty="0"/>
          </a:p>
        </p:txBody>
      </p:sp>
    </p:spTree>
    <p:extLst>
      <p:ext uri="{BB962C8B-B14F-4D97-AF65-F5344CB8AC3E}">
        <p14:creationId xmlns:p14="http://schemas.microsoft.com/office/powerpoint/2010/main" val="1490984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5125"/>
            <a:ext cx="2135981"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1037"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a:xfrm>
            <a:off x="190500" y="6476803"/>
            <a:ext cx="6438900" cy="365125"/>
          </a:xfrm>
          <a:prstGeom prst="rect">
            <a:avLst/>
          </a:prstGeom>
        </p:spPr>
        <p:txBody>
          <a:bodyPr/>
          <a:lstStyle/>
          <a:p>
            <a:endParaRPr lang="en-GB" i="1" dirty="0"/>
          </a:p>
        </p:txBody>
      </p:sp>
      <p:sp>
        <p:nvSpPr>
          <p:cNvPr id="5" name="Slide Number Placeholder 4"/>
          <p:cNvSpPr>
            <a:spLocks noGrp="1"/>
          </p:cNvSpPr>
          <p:nvPr>
            <p:ph type="sldNum" sz="quarter" idx="11"/>
          </p:nvPr>
        </p:nvSpPr>
        <p:spPr>
          <a:xfrm>
            <a:off x="8726748" y="6446414"/>
            <a:ext cx="1081596" cy="365125"/>
          </a:xfrm>
          <a:prstGeom prst="rect">
            <a:avLst/>
          </a:prstGeom>
        </p:spPr>
        <p:txBody>
          <a:bodyPr/>
          <a:lstStyle/>
          <a:p>
            <a:r>
              <a:rPr lang="en-GB"/>
              <a:t>Slide </a:t>
            </a:r>
            <a:fld id="{D32973EB-A831-44A3-9AA3-A24C04BE8DAA}" type="slidenum">
              <a:rPr lang="en-GB" smtClean="0"/>
              <a:pPr/>
              <a:t>‹#›</a:t>
            </a:fld>
            <a:endParaRPr lang="en-GB" dirty="0"/>
          </a:p>
        </p:txBody>
      </p:sp>
    </p:spTree>
    <p:extLst>
      <p:ext uri="{BB962C8B-B14F-4D97-AF65-F5344CB8AC3E}">
        <p14:creationId xmlns:p14="http://schemas.microsoft.com/office/powerpoint/2010/main" val="3411533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atin typeface="DINPro-Black" panose="020B0A04020101010102"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sz="2000">
                <a:latin typeface="DINPro" panose="020B0504020101020102" pitchFamily="34" charset="0"/>
              </a:defRPr>
            </a:lvl1pPr>
            <a:lvl2pPr>
              <a:defRPr>
                <a:latin typeface="DINPro" panose="020B0504020101020102" pitchFamily="34" charset="0"/>
              </a:defRPr>
            </a:lvl2pPr>
            <a:lvl3pPr>
              <a:defRPr>
                <a:latin typeface="DINPro" panose="020B0504020101020102" pitchFamily="34" charset="0"/>
              </a:defRPr>
            </a:lvl3pPr>
            <a:lvl4pPr>
              <a:defRPr>
                <a:latin typeface="DINPro" panose="020B0504020101020102" pitchFamily="34" charset="0"/>
              </a:defRPr>
            </a:lvl4pPr>
            <a:lvl5pPr>
              <a:defRPr>
                <a:latin typeface="DINPro" panose="020B0504020101020102"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Slide Number Placeholder 5"/>
          <p:cNvSpPr>
            <a:spLocks noGrp="1"/>
          </p:cNvSpPr>
          <p:nvPr>
            <p:ph type="sldNum" sz="quarter" idx="4"/>
          </p:nvPr>
        </p:nvSpPr>
        <p:spPr>
          <a:xfrm>
            <a:off x="8726748" y="6446414"/>
            <a:ext cx="1081596" cy="365125"/>
          </a:xfrm>
          <a:prstGeom prst="rect">
            <a:avLst/>
          </a:prstGeom>
        </p:spPr>
        <p:txBody>
          <a:bodyPr anchor="ctr"/>
          <a:lstStyle>
            <a:lvl1pPr algn="r">
              <a:defRPr sz="1400" b="1">
                <a:solidFill>
                  <a:schemeClr val="bg1"/>
                </a:solidFill>
                <a:latin typeface="DINPro-Medium" panose="020B0604020101020102" pitchFamily="34" charset="0"/>
              </a:defRPr>
            </a:lvl1pPr>
          </a:lstStyle>
          <a:p>
            <a:r>
              <a:rPr lang="en-GB" dirty="0"/>
              <a:t>Slide </a:t>
            </a:r>
            <a:fld id="{D32973EB-A831-44A3-9AA3-A24C04BE8DAA}" type="slidenum">
              <a:rPr lang="en-GB" smtClean="0"/>
              <a:pPr/>
              <a:t>‹#›</a:t>
            </a:fld>
            <a:endParaRPr lang="en-GB" dirty="0"/>
          </a:p>
        </p:txBody>
      </p:sp>
    </p:spTree>
    <p:extLst>
      <p:ext uri="{BB962C8B-B14F-4D97-AF65-F5344CB8AC3E}">
        <p14:creationId xmlns:p14="http://schemas.microsoft.com/office/powerpoint/2010/main" val="1472046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8" y="1709739"/>
            <a:ext cx="8543925" cy="2852737"/>
          </a:xfrm>
        </p:spPr>
        <p:txBody>
          <a:bodyPr anchor="b">
            <a:normAutofit/>
          </a:bodyPr>
          <a:lstStyle>
            <a:lvl1pPr>
              <a:defRPr sz="3200"/>
            </a:lvl1pPr>
          </a:lstStyle>
          <a:p>
            <a:r>
              <a:rPr lang="en-US" dirty="0"/>
              <a:t>Click to edit Master title style</a:t>
            </a:r>
            <a:endParaRPr lang="en-GB" dirty="0"/>
          </a:p>
        </p:txBody>
      </p:sp>
      <p:sp>
        <p:nvSpPr>
          <p:cNvPr id="3" name="Text Placeholder 2"/>
          <p:cNvSpPr>
            <a:spLocks noGrp="1"/>
          </p:cNvSpPr>
          <p:nvPr>
            <p:ph type="body" idx="1"/>
          </p:nvPr>
        </p:nvSpPr>
        <p:spPr>
          <a:xfrm>
            <a:off x="675878" y="4589464"/>
            <a:ext cx="8543925" cy="1500187"/>
          </a:xfrm>
        </p:spPr>
        <p:txBody>
          <a:bodyPr>
            <a:normAutofit/>
          </a:bodyPr>
          <a:lstStyle>
            <a:lvl1pPr marL="0" indent="0">
              <a:buNone/>
              <a:defRPr sz="160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45774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en-US" dirty="0"/>
              <a:t>Click to edit Master title style</a:t>
            </a:r>
            <a:endParaRPr lang="en-GB" dirty="0"/>
          </a:p>
        </p:txBody>
      </p:sp>
      <p:sp>
        <p:nvSpPr>
          <p:cNvPr id="3" name="Content Placeholder 2"/>
          <p:cNvSpPr>
            <a:spLocks noGrp="1"/>
          </p:cNvSpPr>
          <p:nvPr>
            <p:ph sz="half" idx="1"/>
          </p:nvPr>
        </p:nvSpPr>
        <p:spPr>
          <a:xfrm>
            <a:off x="406400" y="1825625"/>
            <a:ext cx="4484688"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14912" y="1825625"/>
            <a:ext cx="4446588"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5"/>
          <p:cNvSpPr>
            <a:spLocks noGrp="1"/>
          </p:cNvSpPr>
          <p:nvPr>
            <p:ph type="sldNum" sz="quarter" idx="4"/>
          </p:nvPr>
        </p:nvSpPr>
        <p:spPr>
          <a:xfrm>
            <a:off x="8726748" y="6446414"/>
            <a:ext cx="1081596" cy="365125"/>
          </a:xfrm>
          <a:prstGeom prst="rect">
            <a:avLst/>
          </a:prstGeom>
        </p:spPr>
        <p:txBody>
          <a:bodyPr anchor="ctr"/>
          <a:lstStyle>
            <a:lvl1pPr algn="r">
              <a:defRPr sz="1400" b="1">
                <a:solidFill>
                  <a:schemeClr val="bg1"/>
                </a:solidFill>
                <a:latin typeface="DINPro-Medium" panose="020B0604020101020102" pitchFamily="34" charset="0"/>
              </a:defRPr>
            </a:lvl1pPr>
          </a:lstStyle>
          <a:p>
            <a:r>
              <a:rPr lang="en-GB" dirty="0"/>
              <a:t>Slide </a:t>
            </a:r>
            <a:fld id="{D32973EB-A831-44A3-9AA3-A24C04BE8DAA}" type="slidenum">
              <a:rPr lang="en-GB" smtClean="0"/>
              <a:pPr/>
              <a:t>‹#›</a:t>
            </a:fld>
            <a:endParaRPr lang="en-GB" dirty="0"/>
          </a:p>
        </p:txBody>
      </p:sp>
    </p:spTree>
    <p:extLst>
      <p:ext uri="{BB962C8B-B14F-4D97-AF65-F5344CB8AC3E}">
        <p14:creationId xmlns:p14="http://schemas.microsoft.com/office/powerpoint/2010/main" val="2315359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6"/>
            <a:ext cx="8543925"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Click to edit Master text styles</a:t>
            </a:r>
          </a:p>
        </p:txBody>
      </p:sp>
      <p:sp>
        <p:nvSpPr>
          <p:cNvPr id="4" name="Content Placeholder 3"/>
          <p:cNvSpPr>
            <a:spLocks noGrp="1"/>
          </p:cNvSpPr>
          <p:nvPr>
            <p:ph sz="half" idx="2"/>
          </p:nvPr>
        </p:nvSpPr>
        <p:spPr>
          <a:xfrm>
            <a:off x="682328"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5"/>
          <p:cNvSpPr>
            <a:spLocks noGrp="1"/>
          </p:cNvSpPr>
          <p:nvPr>
            <p:ph type="sldNum" sz="quarter" idx="10"/>
          </p:nvPr>
        </p:nvSpPr>
        <p:spPr>
          <a:xfrm>
            <a:off x="8726748" y="6446414"/>
            <a:ext cx="1081596" cy="365125"/>
          </a:xfrm>
          <a:prstGeom prst="rect">
            <a:avLst/>
          </a:prstGeom>
        </p:spPr>
        <p:txBody>
          <a:bodyPr anchor="ctr"/>
          <a:lstStyle>
            <a:lvl1pPr algn="r">
              <a:defRPr sz="1400" b="1">
                <a:solidFill>
                  <a:schemeClr val="bg1"/>
                </a:solidFill>
                <a:latin typeface="DINPro-Medium" panose="020B0604020101020102" pitchFamily="34" charset="0"/>
              </a:defRPr>
            </a:lvl1pPr>
          </a:lstStyle>
          <a:p>
            <a:r>
              <a:rPr lang="en-GB" dirty="0"/>
              <a:t>Slide </a:t>
            </a:r>
            <a:fld id="{D32973EB-A831-44A3-9AA3-A24C04BE8DAA}" type="slidenum">
              <a:rPr lang="en-GB" smtClean="0"/>
              <a:pPr/>
              <a:t>‹#›</a:t>
            </a:fld>
            <a:endParaRPr lang="en-GB" dirty="0"/>
          </a:p>
        </p:txBody>
      </p:sp>
    </p:spTree>
    <p:extLst>
      <p:ext uri="{BB962C8B-B14F-4D97-AF65-F5344CB8AC3E}">
        <p14:creationId xmlns:p14="http://schemas.microsoft.com/office/powerpoint/2010/main" val="439875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5"/>
          <p:cNvSpPr>
            <a:spLocks noGrp="1"/>
          </p:cNvSpPr>
          <p:nvPr>
            <p:ph type="sldNum" sz="quarter" idx="4"/>
          </p:nvPr>
        </p:nvSpPr>
        <p:spPr>
          <a:xfrm>
            <a:off x="8726748" y="6446414"/>
            <a:ext cx="1081596" cy="365125"/>
          </a:xfrm>
          <a:prstGeom prst="rect">
            <a:avLst/>
          </a:prstGeom>
        </p:spPr>
        <p:txBody>
          <a:bodyPr anchor="ctr"/>
          <a:lstStyle>
            <a:lvl1pPr algn="r">
              <a:defRPr sz="1400" b="1">
                <a:solidFill>
                  <a:schemeClr val="bg1"/>
                </a:solidFill>
                <a:latin typeface="DINPro-Medium" panose="020B0604020101020102" pitchFamily="34" charset="0"/>
              </a:defRPr>
            </a:lvl1pPr>
          </a:lstStyle>
          <a:p>
            <a:r>
              <a:rPr lang="en-GB" dirty="0"/>
              <a:t>Slide </a:t>
            </a:r>
            <a:fld id="{D32973EB-A831-44A3-9AA3-A24C04BE8DAA}" type="slidenum">
              <a:rPr lang="en-GB" smtClean="0"/>
              <a:pPr/>
              <a:t>‹#›</a:t>
            </a:fld>
            <a:endParaRPr lang="en-GB" dirty="0"/>
          </a:p>
        </p:txBody>
      </p:sp>
    </p:spTree>
    <p:extLst>
      <p:ext uri="{BB962C8B-B14F-4D97-AF65-F5344CB8AC3E}">
        <p14:creationId xmlns:p14="http://schemas.microsoft.com/office/powerpoint/2010/main" val="3130504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190500" y="6476803"/>
            <a:ext cx="6438900" cy="365125"/>
          </a:xfrm>
          <a:prstGeom prst="rect">
            <a:avLst/>
          </a:prstGeom>
        </p:spPr>
        <p:txBody>
          <a:bodyPr/>
          <a:lstStyle/>
          <a:p>
            <a:endParaRPr lang="en-GB" i="1" dirty="0"/>
          </a:p>
        </p:txBody>
      </p:sp>
      <p:sp>
        <p:nvSpPr>
          <p:cNvPr id="3" name="Slide Number Placeholder 2"/>
          <p:cNvSpPr>
            <a:spLocks noGrp="1"/>
          </p:cNvSpPr>
          <p:nvPr>
            <p:ph type="sldNum" sz="quarter" idx="11"/>
          </p:nvPr>
        </p:nvSpPr>
        <p:spPr>
          <a:xfrm>
            <a:off x="8726748" y="6446414"/>
            <a:ext cx="1081596" cy="365125"/>
          </a:xfrm>
          <a:prstGeom prst="rect">
            <a:avLst/>
          </a:prstGeom>
        </p:spPr>
        <p:txBody>
          <a:bodyPr/>
          <a:lstStyle/>
          <a:p>
            <a:r>
              <a:rPr lang="en-GB"/>
              <a:t>Slide </a:t>
            </a:r>
            <a:fld id="{D32973EB-A831-44A3-9AA3-A24C04BE8DAA}" type="slidenum">
              <a:rPr lang="en-GB" smtClean="0"/>
              <a:pPr/>
              <a:t>‹#›</a:t>
            </a:fld>
            <a:endParaRPr lang="en-GB" dirty="0"/>
          </a:p>
        </p:txBody>
      </p:sp>
    </p:spTree>
    <p:extLst>
      <p:ext uri="{BB962C8B-B14F-4D97-AF65-F5344CB8AC3E}">
        <p14:creationId xmlns:p14="http://schemas.microsoft.com/office/powerpoint/2010/main" val="911228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2600"/>
            </a:lvl1pPr>
          </a:lstStyle>
          <a:p>
            <a:r>
              <a:rPr lang="en-US"/>
              <a:t>Click to edit Master title style</a:t>
            </a:r>
            <a:endParaRPr lang="en-GB"/>
          </a:p>
        </p:txBody>
      </p:sp>
      <p:sp>
        <p:nvSpPr>
          <p:cNvPr id="3" name="Content Placeholder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a:t>Click to edit Master text styles</a:t>
            </a:r>
          </a:p>
        </p:txBody>
      </p:sp>
      <p:sp>
        <p:nvSpPr>
          <p:cNvPr id="5" name="Footer Placeholder 4"/>
          <p:cNvSpPr>
            <a:spLocks noGrp="1"/>
          </p:cNvSpPr>
          <p:nvPr>
            <p:ph type="ftr" sz="quarter" idx="10"/>
          </p:nvPr>
        </p:nvSpPr>
        <p:spPr>
          <a:xfrm>
            <a:off x="190500" y="6476803"/>
            <a:ext cx="6438900" cy="365125"/>
          </a:xfrm>
          <a:prstGeom prst="rect">
            <a:avLst/>
          </a:prstGeom>
        </p:spPr>
        <p:txBody>
          <a:bodyPr/>
          <a:lstStyle/>
          <a:p>
            <a:endParaRPr lang="en-GB" i="1" dirty="0"/>
          </a:p>
        </p:txBody>
      </p:sp>
      <p:sp>
        <p:nvSpPr>
          <p:cNvPr id="6" name="Slide Number Placeholder 5"/>
          <p:cNvSpPr>
            <a:spLocks noGrp="1"/>
          </p:cNvSpPr>
          <p:nvPr>
            <p:ph type="sldNum" sz="quarter" idx="11"/>
          </p:nvPr>
        </p:nvSpPr>
        <p:spPr>
          <a:xfrm>
            <a:off x="8726748" y="6446414"/>
            <a:ext cx="1081596" cy="365125"/>
          </a:xfrm>
          <a:prstGeom prst="rect">
            <a:avLst/>
          </a:prstGeom>
        </p:spPr>
        <p:txBody>
          <a:bodyPr/>
          <a:lstStyle/>
          <a:p>
            <a:r>
              <a:rPr lang="en-GB"/>
              <a:t>Slide </a:t>
            </a:r>
            <a:fld id="{D32973EB-A831-44A3-9AA3-A24C04BE8DAA}" type="slidenum">
              <a:rPr lang="en-GB" smtClean="0"/>
              <a:pPr/>
              <a:t>‹#›</a:t>
            </a:fld>
            <a:endParaRPr lang="en-GB" dirty="0"/>
          </a:p>
        </p:txBody>
      </p:sp>
    </p:spTree>
    <p:extLst>
      <p:ext uri="{BB962C8B-B14F-4D97-AF65-F5344CB8AC3E}">
        <p14:creationId xmlns:p14="http://schemas.microsoft.com/office/powerpoint/2010/main" val="2677654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2600"/>
            </a:lvl1pPr>
          </a:lstStyle>
          <a:p>
            <a:r>
              <a:rPr lang="en-US"/>
              <a:t>Click to edit Master title style</a:t>
            </a:r>
            <a:endParaRPr lang="en-GB"/>
          </a:p>
        </p:txBody>
      </p:sp>
      <p:sp>
        <p:nvSpPr>
          <p:cNvPr id="3" name="Picture Placeholder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lang="en-GB"/>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a:t>Click to edit Master text styles</a:t>
            </a:r>
          </a:p>
        </p:txBody>
      </p:sp>
      <p:sp>
        <p:nvSpPr>
          <p:cNvPr id="5" name="Footer Placeholder 4"/>
          <p:cNvSpPr>
            <a:spLocks noGrp="1"/>
          </p:cNvSpPr>
          <p:nvPr>
            <p:ph type="ftr" sz="quarter" idx="10"/>
          </p:nvPr>
        </p:nvSpPr>
        <p:spPr>
          <a:xfrm>
            <a:off x="190500" y="6476803"/>
            <a:ext cx="6438900" cy="365125"/>
          </a:xfrm>
          <a:prstGeom prst="rect">
            <a:avLst/>
          </a:prstGeom>
        </p:spPr>
        <p:txBody>
          <a:bodyPr/>
          <a:lstStyle/>
          <a:p>
            <a:endParaRPr lang="en-GB" i="1" dirty="0"/>
          </a:p>
        </p:txBody>
      </p:sp>
      <p:sp>
        <p:nvSpPr>
          <p:cNvPr id="6" name="Slide Number Placeholder 5"/>
          <p:cNvSpPr>
            <a:spLocks noGrp="1"/>
          </p:cNvSpPr>
          <p:nvPr>
            <p:ph type="sldNum" sz="quarter" idx="11"/>
          </p:nvPr>
        </p:nvSpPr>
        <p:spPr>
          <a:xfrm>
            <a:off x="8726748" y="6446414"/>
            <a:ext cx="1081596" cy="365125"/>
          </a:xfrm>
          <a:prstGeom prst="rect">
            <a:avLst/>
          </a:prstGeom>
        </p:spPr>
        <p:txBody>
          <a:bodyPr/>
          <a:lstStyle/>
          <a:p>
            <a:r>
              <a:rPr lang="en-GB"/>
              <a:t>Slide </a:t>
            </a:r>
            <a:fld id="{D32973EB-A831-44A3-9AA3-A24C04BE8DAA}" type="slidenum">
              <a:rPr lang="en-GB" smtClean="0"/>
              <a:pPr/>
              <a:t>‹#›</a:t>
            </a:fld>
            <a:endParaRPr lang="en-GB" dirty="0"/>
          </a:p>
        </p:txBody>
      </p:sp>
    </p:spTree>
    <p:extLst>
      <p:ext uri="{BB962C8B-B14F-4D97-AF65-F5344CB8AC3E}">
        <p14:creationId xmlns:p14="http://schemas.microsoft.com/office/powerpoint/2010/main" val="585583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6353013"/>
            <a:ext cx="3314700" cy="504000"/>
          </a:xfrm>
          <a:prstGeom prst="rect">
            <a:avLst/>
          </a:prstGeom>
          <a:solidFill>
            <a:srgbClr val="002060"/>
          </a:solidFill>
          <a:ln>
            <a:solidFill>
              <a:srgbClr val="1A32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0" name="Rectangle 9"/>
          <p:cNvSpPr/>
          <p:nvPr userDrawn="1"/>
        </p:nvSpPr>
        <p:spPr>
          <a:xfrm>
            <a:off x="3314700" y="6352910"/>
            <a:ext cx="3314700" cy="504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1" name="Rectangle 10"/>
          <p:cNvSpPr/>
          <p:nvPr userDrawn="1"/>
        </p:nvSpPr>
        <p:spPr>
          <a:xfrm>
            <a:off x="6629400" y="6353010"/>
            <a:ext cx="3276600" cy="504000"/>
          </a:xfrm>
          <a:prstGeom prst="rect">
            <a:avLst/>
          </a:prstGeom>
          <a:solidFill>
            <a:srgbClr val="969696"/>
          </a:solidFill>
          <a:ln>
            <a:solidFill>
              <a:srgbClr val="96969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2" name="Title Placeholder 1"/>
          <p:cNvSpPr>
            <a:spLocks noGrp="1"/>
          </p:cNvSpPr>
          <p:nvPr>
            <p:ph type="title"/>
          </p:nvPr>
        </p:nvSpPr>
        <p:spPr>
          <a:xfrm>
            <a:off x="273000" y="294332"/>
            <a:ext cx="9360000" cy="589914"/>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3" name="Text Placeholder 2"/>
          <p:cNvSpPr>
            <a:spLocks noGrp="1"/>
          </p:cNvSpPr>
          <p:nvPr>
            <p:ph type="body" idx="1"/>
          </p:nvPr>
        </p:nvSpPr>
        <p:spPr>
          <a:xfrm>
            <a:off x="273000" y="1094875"/>
            <a:ext cx="9360000" cy="5087124"/>
          </a:xfrm>
          <a:prstGeom prst="rect">
            <a:avLst/>
          </a:prstGeom>
        </p:spPr>
        <p:txBody>
          <a:bodyPr vert="horz" lIns="91440" tIns="45720" rIns="91440" bIns="45720" rtlCol="0">
            <a:normAutofit/>
          </a:bodyPr>
          <a:lstStyle/>
          <a:p>
            <a:pPr lvl="0"/>
            <a:r>
              <a:rPr lang="en-US" dirty="0"/>
              <a:t>Click to edit Master text styles</a:t>
            </a:r>
          </a:p>
          <a:p>
            <a:pPr lvl="1"/>
            <a:r>
              <a:rPr lang="en-GB" dirty="0">
                <a:solidFill>
                  <a:prstClr val="white"/>
                </a:solidFill>
              </a:rPr>
              <a:t>, Paris Dauphine University (France)</a:t>
            </a:r>
          </a:p>
          <a:p>
            <a:pPr algn="ctr"/>
            <a:endParaRPr lang="en-GB" sz="1050" dirty="0">
              <a:solidFill>
                <a:prstClr val="white"/>
              </a:solidFill>
            </a:endParaRPr>
          </a:p>
          <a:p>
            <a:pPr lvl="4"/>
            <a:endParaRPr lang="en-GB" dirty="0"/>
          </a:p>
        </p:txBody>
      </p:sp>
      <p:sp>
        <p:nvSpPr>
          <p:cNvPr id="15" name="Rectangle 14"/>
          <p:cNvSpPr/>
          <p:nvPr userDrawn="1"/>
        </p:nvSpPr>
        <p:spPr>
          <a:xfrm>
            <a:off x="-73734" y="6327966"/>
            <a:ext cx="9949254" cy="784830"/>
          </a:xfrm>
          <a:prstGeom prst="rect">
            <a:avLst/>
          </a:prstGeom>
        </p:spPr>
        <p:txBody>
          <a:bodyPr wrap="square" numCol="3">
            <a:spAutoFit/>
          </a:bodyPr>
          <a:lstStyle/>
          <a:p>
            <a:pPr lvl="0" algn="ctr"/>
            <a:endParaRPr lang="en-GB" sz="1000" b="1" dirty="0">
              <a:solidFill>
                <a:prstClr val="white"/>
              </a:solidFill>
              <a:latin typeface="Arial" panose="020B0604020202020204" pitchFamily="34" charset="0"/>
              <a:cs typeface="Arial" panose="020B0604020202020204" pitchFamily="34" charset="0"/>
            </a:endParaRPr>
          </a:p>
          <a:p>
            <a:pPr lvl="0" algn="ctr"/>
            <a:r>
              <a:rPr lang="en-GB" sz="1000" b="1" dirty="0">
                <a:solidFill>
                  <a:prstClr val="white"/>
                </a:solidFill>
                <a:latin typeface="Arial" panose="020B0604020202020204" pitchFamily="34" charset="0"/>
                <a:cs typeface="Arial" panose="020B0604020202020204" pitchFamily="34" charset="0"/>
              </a:rPr>
              <a:t>Irene  </a:t>
            </a:r>
            <a:r>
              <a:rPr lang="en-GB" sz="1000" b="1" dirty="0" err="1">
                <a:solidFill>
                  <a:prstClr val="white"/>
                </a:solidFill>
                <a:latin typeface="Arial" panose="020B0604020202020204" pitchFamily="34" charset="0"/>
                <a:cs typeface="Arial" panose="020B0604020202020204" pitchFamily="34" charset="0"/>
              </a:rPr>
              <a:t>Pluchinotta</a:t>
            </a:r>
            <a:endParaRPr lang="en-GB" sz="1000" b="1" dirty="0">
              <a:solidFill>
                <a:prstClr val="white"/>
              </a:solidFill>
              <a:latin typeface="Arial" panose="020B0604020202020204" pitchFamily="34" charset="0"/>
              <a:cs typeface="Arial" panose="020B0604020202020204" pitchFamily="34" charset="0"/>
            </a:endParaRPr>
          </a:p>
          <a:p>
            <a:pPr algn="ctr"/>
            <a:endParaRPr lang="it-IT" sz="1000" i="1" dirty="0">
              <a:solidFill>
                <a:prstClr val="white"/>
              </a:solidFill>
              <a:latin typeface="Arial" panose="020B0604020202020204" pitchFamily="34" charset="0"/>
              <a:cs typeface="Arial" panose="020B0604020202020204" pitchFamily="34" charset="0"/>
            </a:endParaRPr>
          </a:p>
          <a:p>
            <a:pPr algn="ctr"/>
            <a:endParaRPr lang="en-GB" sz="1000" i="1" dirty="0">
              <a:solidFill>
                <a:prstClr val="white"/>
              </a:solidFill>
              <a:latin typeface="Arial" panose="020B0604020202020204" pitchFamily="34" charset="0"/>
              <a:cs typeface="Arial" panose="020B0604020202020204" pitchFamily="34" charset="0"/>
            </a:endParaRPr>
          </a:p>
          <a:p>
            <a:pPr algn="ctr"/>
            <a:endParaRPr lang="en-GB" sz="500" dirty="0">
              <a:solidFill>
                <a:prstClr val="white"/>
              </a:solidFill>
              <a:latin typeface="Arial" panose="020B0604020202020204" pitchFamily="34" charset="0"/>
              <a:cs typeface="Arial" panose="020B0604020202020204" pitchFamily="34" charset="0"/>
            </a:endParaRPr>
          </a:p>
          <a:p>
            <a:pPr algn="ctr"/>
            <a:endParaRPr lang="en-GB" sz="1000" dirty="0">
              <a:solidFill>
                <a:prstClr val="white"/>
              </a:solidFill>
              <a:latin typeface="Arial" panose="020B0604020202020204" pitchFamily="34" charset="0"/>
              <a:cs typeface="Arial" panose="020B0604020202020204" pitchFamily="34" charset="0"/>
            </a:endParaRPr>
          </a:p>
          <a:p>
            <a:pPr algn="ctr"/>
            <a:r>
              <a:rPr lang="en-GB" sz="1000" dirty="0">
                <a:solidFill>
                  <a:prstClr val="white"/>
                </a:solidFill>
                <a:latin typeface="Arial" panose="020B0604020202020204" pitchFamily="34" charset="0"/>
                <a:cs typeface="Arial" panose="020B0604020202020204" pitchFamily="34" charset="0"/>
              </a:rPr>
              <a:t>LAMSADE-CNRS, Paris Dauphine University (France)</a:t>
            </a:r>
          </a:p>
          <a:p>
            <a:pPr algn="ctr"/>
            <a:endParaRPr lang="en-GB" sz="1000" i="1" dirty="0">
              <a:solidFill>
                <a:prstClr val="white"/>
              </a:solidFill>
              <a:latin typeface="Arial" panose="020B0604020202020204" pitchFamily="34" charset="0"/>
              <a:cs typeface="Arial" panose="020B0604020202020204" pitchFamily="34" charset="0"/>
            </a:endParaRPr>
          </a:p>
          <a:p>
            <a:pPr algn="ctr"/>
            <a:endParaRPr lang="en-GB" sz="1000" i="1" dirty="0">
              <a:solidFill>
                <a:prstClr val="white"/>
              </a:solidFill>
              <a:latin typeface="Arial" panose="020B0604020202020204" pitchFamily="34" charset="0"/>
              <a:cs typeface="Arial" panose="020B0604020202020204" pitchFamily="34" charset="0"/>
            </a:endParaRPr>
          </a:p>
          <a:p>
            <a:pPr algn="ctr"/>
            <a:endParaRPr lang="en-GB" sz="1000" i="1" dirty="0">
              <a:solidFill>
                <a:prstClr val="white"/>
              </a:solidFill>
              <a:latin typeface="Arial" panose="020B0604020202020204" pitchFamily="34" charset="0"/>
              <a:cs typeface="Arial" panose="020B0604020202020204" pitchFamily="34" charset="0"/>
            </a:endParaRPr>
          </a:p>
          <a:p>
            <a:pPr algn="ctr"/>
            <a:r>
              <a:rPr lang="en-GB" sz="1100" i="0" dirty="0">
                <a:solidFill>
                  <a:prstClr val="white"/>
                </a:solidFill>
                <a:latin typeface="Arial" panose="020B0604020202020204" pitchFamily="34" charset="0"/>
                <a:cs typeface="Arial" panose="020B0604020202020204" pitchFamily="34" charset="0"/>
              </a:rPr>
              <a:t>BOR Summer school                      SLIDE</a:t>
            </a:r>
            <a:r>
              <a:rPr lang="en-GB" sz="1100" i="0" baseline="0" dirty="0">
                <a:solidFill>
                  <a:prstClr val="white"/>
                </a:solidFill>
                <a:latin typeface="Arial" panose="020B0604020202020204" pitchFamily="34" charset="0"/>
                <a:cs typeface="Arial" panose="020B0604020202020204" pitchFamily="34" charset="0"/>
              </a:rPr>
              <a:t> </a:t>
            </a:r>
            <a:fld id="{749D997F-9FF9-414E-ADA8-7CD7F80C6798}" type="slidenum">
              <a:rPr lang="en-GB" sz="1100" i="0" baseline="0" smtClean="0">
                <a:solidFill>
                  <a:prstClr val="white"/>
                </a:solidFill>
                <a:latin typeface="Arial" panose="020B0604020202020204" pitchFamily="34" charset="0"/>
                <a:cs typeface="Arial" panose="020B0604020202020204" pitchFamily="34" charset="0"/>
              </a:rPr>
              <a:pPr algn="ctr"/>
              <a:t>‹#›</a:t>
            </a:fld>
            <a:endParaRPr lang="en-GB" sz="1100" i="0"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6089697"/>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hf hdr="0" ftr="0" dt="0"/>
  <p:txStyles>
    <p:titleStyle>
      <a:lvl1pPr algn="l" defTabSz="742950" rtl="0" eaLnBrk="1" latinLnBrk="0" hangingPunct="1">
        <a:lnSpc>
          <a:spcPct val="90000"/>
        </a:lnSpc>
        <a:spcBef>
          <a:spcPct val="0"/>
        </a:spcBef>
        <a:buNone/>
        <a:defRPr sz="3200" b="1" kern="1200">
          <a:solidFill>
            <a:schemeClr val="tx1"/>
          </a:solidFill>
          <a:latin typeface="Garamond" panose="02020404030301010803" pitchFamily="18" charset="0"/>
          <a:ea typeface="+mj-ea"/>
          <a:cs typeface="Arial" panose="020B0604020202020204" pitchFamily="34" charset="0"/>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sz="2000" kern="1200">
          <a:solidFill>
            <a:schemeClr val="tx1"/>
          </a:solidFill>
          <a:latin typeface="Garamond" panose="02020404030301010803" pitchFamily="18" charset="0"/>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950" kern="1200">
          <a:solidFill>
            <a:schemeClr val="tx1"/>
          </a:solidFill>
          <a:latin typeface="Garamond" panose="02020404030301010803" pitchFamily="18" charset="0"/>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625" kern="1200">
          <a:solidFill>
            <a:schemeClr val="tx1"/>
          </a:solidFill>
          <a:latin typeface="Garamond" panose="02020404030301010803" pitchFamily="18" charset="0"/>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Garamond" panose="02020404030301010803" pitchFamily="18" charset="0"/>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Garamond" panose="02020404030301010803" pitchFamily="18" charset="0"/>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1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8129" y="2188773"/>
            <a:ext cx="7429500" cy="1742757"/>
          </a:xfrm>
        </p:spPr>
        <p:txBody>
          <a:bodyPr anchor="ctr">
            <a:normAutofit fontScale="90000"/>
          </a:bodyPr>
          <a:lstStyle/>
          <a:p>
            <a:r>
              <a:rPr lang="en-US" sz="3200" dirty="0">
                <a:latin typeface="Arial" panose="020B0604020202020204" pitchFamily="34" charset="0"/>
              </a:rPr>
              <a:t>Supporting Policy Design: </a:t>
            </a:r>
            <a:br>
              <a:rPr lang="en-US" sz="3200" dirty="0">
                <a:latin typeface="Arial" panose="020B0604020202020204" pitchFamily="34" charset="0"/>
              </a:rPr>
            </a:br>
            <a:r>
              <a:rPr lang="en-US" sz="3200" dirty="0">
                <a:latin typeface="Arial" panose="020B0604020202020204" pitchFamily="34" charset="0"/>
              </a:rPr>
              <a:t>Lesson Learned From Water Management In The Apulia Region (Italy)</a:t>
            </a:r>
            <a:endParaRPr lang="en-GB" sz="3200" dirty="0">
              <a:latin typeface="Arial" panose="020B0604020202020204" pitchFamily="34" charset="0"/>
            </a:endParaRPr>
          </a:p>
        </p:txBody>
      </p:sp>
      <p:sp>
        <p:nvSpPr>
          <p:cNvPr id="8" name="Subtitle 7"/>
          <p:cNvSpPr>
            <a:spLocks noGrp="1"/>
          </p:cNvSpPr>
          <p:nvPr>
            <p:ph type="subTitle" idx="1"/>
          </p:nvPr>
        </p:nvSpPr>
        <p:spPr>
          <a:xfrm>
            <a:off x="1196340" y="4248073"/>
            <a:ext cx="7429500" cy="2639458"/>
          </a:xfrm>
        </p:spPr>
        <p:txBody>
          <a:bodyPr>
            <a:normAutofit/>
          </a:bodyPr>
          <a:lstStyle/>
          <a:p>
            <a:r>
              <a:rPr lang="en-US" sz="2600" b="1" dirty="0">
                <a:latin typeface="Arial" panose="020B0604020202020204" pitchFamily="34" charset="0"/>
                <a:cs typeface="Arial" panose="020B0604020202020204" pitchFamily="34" charset="0"/>
              </a:rPr>
              <a:t>Irene </a:t>
            </a:r>
            <a:r>
              <a:rPr lang="en-US" sz="2600" b="1" dirty="0" err="1">
                <a:latin typeface="Arial" panose="020B0604020202020204" pitchFamily="34" charset="0"/>
                <a:cs typeface="Arial" panose="020B0604020202020204" pitchFamily="34" charset="0"/>
              </a:rPr>
              <a:t>Pluchinotta</a:t>
            </a:r>
            <a:endParaRPr lang="en-US" sz="2600" b="1" dirty="0">
              <a:latin typeface="Arial" panose="020B0604020202020204" pitchFamily="34" charset="0"/>
              <a:cs typeface="Arial" panose="020B0604020202020204" pitchFamily="34" charset="0"/>
            </a:endParaRPr>
          </a:p>
          <a:p>
            <a:endParaRPr lang="en-US" sz="10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LAMSADE-CNRS, Paris Dauphine University (France)</a:t>
            </a:r>
          </a:p>
          <a:p>
            <a:endParaRPr lang="en-US" sz="1200" dirty="0">
              <a:latin typeface="Arial" panose="020B0604020202020204" pitchFamily="34" charset="0"/>
              <a:cs typeface="Arial" panose="020B0604020202020204" pitchFamily="34" charset="0"/>
            </a:endParaRPr>
          </a:p>
          <a:p>
            <a:endParaRPr lang="en-US" sz="1300" dirty="0">
              <a:latin typeface="Arial" panose="020B0604020202020204" pitchFamily="34" charset="0"/>
              <a:cs typeface="Arial" panose="020B0604020202020204" pitchFamily="34" charset="0"/>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10500" y="999704"/>
            <a:ext cx="1751026" cy="671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85848" y="206616"/>
            <a:ext cx="1751026" cy="924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7" name="Straight Connector 16"/>
          <p:cNvCxnSpPr/>
          <p:nvPr/>
        </p:nvCxnSpPr>
        <p:spPr>
          <a:xfrm>
            <a:off x="2011680" y="4007669"/>
            <a:ext cx="5798820" cy="15240"/>
          </a:xfrm>
          <a:prstGeom prst="line">
            <a:avLst/>
          </a:prstGeom>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0" y="6346901"/>
            <a:ext cx="3315600" cy="50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3315600" y="6346901"/>
            <a:ext cx="3315600" cy="504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6629400" y="6353010"/>
            <a:ext cx="3276600" cy="504000"/>
          </a:xfrm>
          <a:prstGeom prst="rect">
            <a:avLst/>
          </a:prstGeom>
          <a:solidFill>
            <a:srgbClr val="969696"/>
          </a:solidFill>
          <a:ln>
            <a:solidFill>
              <a:srgbClr val="96969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Tree>
    <p:extLst>
      <p:ext uri="{BB962C8B-B14F-4D97-AF65-F5344CB8AC3E}">
        <p14:creationId xmlns:p14="http://schemas.microsoft.com/office/powerpoint/2010/main" val="397052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n-GB" sz="3200" dirty="0">
                <a:solidFill>
                  <a:schemeClr val="tx1">
                    <a:lumMod val="65000"/>
                    <a:lumOff val="35000"/>
                  </a:schemeClr>
                </a:solidFill>
                <a:latin typeface="Arial" panose="020B0604020202020204" pitchFamily="34" charset="0"/>
              </a:rPr>
              <a:t>Design Theory/2</a:t>
            </a:r>
          </a:p>
        </p:txBody>
      </p:sp>
      <p:sp>
        <p:nvSpPr>
          <p:cNvPr id="11" name="CasellaDiTesto 3"/>
          <p:cNvSpPr txBox="1"/>
          <p:nvPr/>
        </p:nvSpPr>
        <p:spPr>
          <a:xfrm>
            <a:off x="566739" y="1044196"/>
            <a:ext cx="8940332" cy="677108"/>
          </a:xfrm>
          <a:prstGeom prst="rect">
            <a:avLst/>
          </a:prstGeom>
          <a:noFill/>
        </p:spPr>
        <p:txBody>
          <a:bodyPr wrap="square" rtlCol="0">
            <a:spAutoFit/>
          </a:bodyPr>
          <a:lstStyle/>
          <a:p>
            <a:br>
              <a:rPr lang="en-US" dirty="0"/>
            </a:br>
            <a:endParaRPr lang="en-GB" sz="2000" dirty="0">
              <a:latin typeface="Calibri" panose="020F0502020204030204" pitchFamily="34" charset="0"/>
            </a:endParaRPr>
          </a:p>
        </p:txBody>
      </p:sp>
      <p:sp>
        <p:nvSpPr>
          <p:cNvPr id="12" name="Rectangle 11"/>
          <p:cNvSpPr/>
          <p:nvPr/>
        </p:nvSpPr>
        <p:spPr>
          <a:xfrm>
            <a:off x="566739" y="454282"/>
            <a:ext cx="216149" cy="214009"/>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920307" y="454282"/>
            <a:ext cx="216149" cy="214009"/>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273875" y="454282"/>
            <a:ext cx="216149" cy="214009"/>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627443" y="454282"/>
            <a:ext cx="216149" cy="214009"/>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asellaDiTesto 3"/>
          <p:cNvSpPr txBox="1"/>
          <p:nvPr/>
        </p:nvSpPr>
        <p:spPr>
          <a:xfrm>
            <a:off x="273000" y="1044196"/>
            <a:ext cx="9370571" cy="3416320"/>
          </a:xfrm>
          <a:prstGeom prst="rect">
            <a:avLst/>
          </a:prstGeom>
          <a:noFill/>
        </p:spPr>
        <p:txBody>
          <a:bodyPr wrap="square" rtlCol="0">
            <a:spAutoFit/>
          </a:bodyPr>
          <a:lstStyle/>
          <a:p>
            <a:pPr marL="285750" indent="-285750">
              <a:buClr>
                <a:srgbClr val="002060"/>
              </a:buClr>
              <a:buSzPct val="150000"/>
              <a:buFont typeface="Wingdings" panose="05000000000000000000" pitchFamily="2" charset="2"/>
              <a:buChar char="§"/>
            </a:pPr>
            <a:r>
              <a:rPr lang="en-US" dirty="0"/>
              <a:t>The </a:t>
            </a:r>
            <a:r>
              <a:rPr lang="en-US" b="1" dirty="0"/>
              <a:t>knowledge space </a:t>
            </a:r>
            <a:r>
              <a:rPr lang="en-US" dirty="0"/>
              <a:t>represents all the knowledge available to a designer (or to a group of designers) at a given time. These are propositions that the designer is capable of stating as true or false; i.e., propositions whose logical status are known (e.g., some phones are mobile)</a:t>
            </a:r>
          </a:p>
          <a:p>
            <a:pPr marL="285750" indent="-285750">
              <a:buClr>
                <a:srgbClr val="002060"/>
              </a:buClr>
              <a:buSzPct val="150000"/>
              <a:buFont typeface="Wingdings" panose="05000000000000000000" pitchFamily="2" charset="2"/>
              <a:buChar char="§"/>
            </a:pPr>
            <a:endParaRPr lang="en-US" dirty="0"/>
          </a:p>
          <a:p>
            <a:pPr marL="285750" indent="-285750">
              <a:buClr>
                <a:srgbClr val="002060"/>
              </a:buClr>
              <a:buSzPct val="150000"/>
              <a:buFont typeface="Wingdings" panose="05000000000000000000" pitchFamily="2" charset="2"/>
              <a:buChar char="§"/>
            </a:pPr>
            <a:r>
              <a:rPr lang="en-US" dirty="0"/>
              <a:t>The </a:t>
            </a:r>
            <a:r>
              <a:rPr lang="en-US" b="1" dirty="0"/>
              <a:t>concept space </a:t>
            </a:r>
            <a:r>
              <a:rPr lang="en-US" dirty="0"/>
              <a:t>represents propositions whose logical status are unknown and cannot be</a:t>
            </a:r>
            <a:br>
              <a:rPr lang="en-US" dirty="0"/>
            </a:br>
            <a:r>
              <a:rPr lang="en-US" dirty="0"/>
              <a:t>determined with a given knowledge space. These are propositions that can be stated as neither</a:t>
            </a:r>
            <a:br>
              <a:rPr lang="en-US" dirty="0"/>
            </a:br>
            <a:r>
              <a:rPr lang="en-US" dirty="0"/>
              <a:t>true, nor false at the moment of their creation (e.g., some phones prevent heart attacks)</a:t>
            </a:r>
          </a:p>
          <a:p>
            <a:pPr marL="285750" indent="-285750">
              <a:buClr>
                <a:srgbClr val="002060"/>
              </a:buClr>
              <a:buSzPct val="150000"/>
              <a:buFont typeface="Wingdings" panose="05000000000000000000" pitchFamily="2" charset="2"/>
              <a:buChar char="§"/>
            </a:pPr>
            <a:endParaRPr lang="en-US" dirty="0"/>
          </a:p>
          <a:p>
            <a:pPr marL="285750" indent="-285750">
              <a:buClr>
                <a:srgbClr val="002060"/>
              </a:buClr>
              <a:buSzPct val="150000"/>
              <a:buFont typeface="Wingdings" panose="05000000000000000000" pitchFamily="2" charset="2"/>
              <a:buChar char="§"/>
            </a:pPr>
            <a:r>
              <a:rPr lang="en-US" dirty="0"/>
              <a:t> The interaction and co-evolution of concepts and knowledge is the main engine through which design progresses (</a:t>
            </a:r>
            <a:r>
              <a:rPr lang="en-US" dirty="0" err="1"/>
              <a:t>Kazakci</a:t>
            </a:r>
            <a:r>
              <a:rPr lang="en-US" dirty="0"/>
              <a:t> et al., 2010). C-K theory proposes to model them through four operators (</a:t>
            </a:r>
            <a:r>
              <a:rPr lang="en-US" dirty="0" err="1"/>
              <a:t>Hatchuel</a:t>
            </a:r>
            <a:r>
              <a:rPr lang="en-US" dirty="0"/>
              <a:t>, 2003)</a:t>
            </a:r>
          </a:p>
          <a:p>
            <a:pPr marL="285750" indent="-285750">
              <a:buClr>
                <a:srgbClr val="002060"/>
              </a:buClr>
              <a:buSzPct val="150000"/>
              <a:buFont typeface="Wingdings" panose="05000000000000000000" pitchFamily="2" charset="2"/>
              <a:buChar char="§"/>
            </a:pPr>
            <a:endParaRPr lang="en-US" dirty="0"/>
          </a:p>
        </p:txBody>
      </p:sp>
      <p:pic>
        <p:nvPicPr>
          <p:cNvPr id="3" name="Picture 2"/>
          <p:cNvPicPr>
            <a:picLocks noChangeAspect="1"/>
          </p:cNvPicPr>
          <p:nvPr/>
        </p:nvPicPr>
        <p:blipFill>
          <a:blip r:embed="rId3"/>
          <a:stretch>
            <a:fillRect/>
          </a:stretch>
        </p:blipFill>
        <p:spPr>
          <a:xfrm>
            <a:off x="1843593" y="4484042"/>
            <a:ext cx="2969040" cy="1656809"/>
          </a:xfrm>
          <a:prstGeom prst="rect">
            <a:avLst/>
          </a:prstGeom>
        </p:spPr>
      </p:pic>
      <p:pic>
        <p:nvPicPr>
          <p:cNvPr id="6" name="Picture 5"/>
          <p:cNvPicPr>
            <a:picLocks noChangeAspect="1"/>
          </p:cNvPicPr>
          <p:nvPr/>
        </p:nvPicPr>
        <p:blipFill>
          <a:blip r:embed="rId4"/>
          <a:stretch>
            <a:fillRect/>
          </a:stretch>
        </p:blipFill>
        <p:spPr>
          <a:xfrm>
            <a:off x="5775158" y="4489444"/>
            <a:ext cx="2175566" cy="1618189"/>
          </a:xfrm>
          <a:prstGeom prst="rect">
            <a:avLst/>
          </a:prstGeom>
        </p:spPr>
      </p:pic>
    </p:spTree>
    <p:extLst>
      <p:ext uri="{BB962C8B-B14F-4D97-AF65-F5344CB8AC3E}">
        <p14:creationId xmlns:p14="http://schemas.microsoft.com/office/powerpoint/2010/main" val="3039250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n-GB" sz="3200" dirty="0">
                <a:solidFill>
                  <a:schemeClr val="tx1">
                    <a:lumMod val="65000"/>
                    <a:lumOff val="35000"/>
                  </a:schemeClr>
                </a:solidFill>
                <a:latin typeface="Arial" panose="020B0604020202020204" pitchFamily="34" charset="0"/>
              </a:rPr>
              <a:t>Conclusion</a:t>
            </a:r>
          </a:p>
        </p:txBody>
      </p:sp>
      <p:sp>
        <p:nvSpPr>
          <p:cNvPr id="12" name="Rectangle 11"/>
          <p:cNvSpPr/>
          <p:nvPr/>
        </p:nvSpPr>
        <p:spPr>
          <a:xfrm>
            <a:off x="566739" y="454282"/>
            <a:ext cx="216149" cy="214009"/>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920307" y="454282"/>
            <a:ext cx="216149" cy="214009"/>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273875" y="454282"/>
            <a:ext cx="216149" cy="214009"/>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627443" y="454282"/>
            <a:ext cx="216149" cy="214009"/>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nip Diagonal Corner Rectangle 8"/>
          <p:cNvSpPr/>
          <p:nvPr/>
        </p:nvSpPr>
        <p:spPr>
          <a:xfrm>
            <a:off x="375440" y="1769254"/>
            <a:ext cx="9155119" cy="748860"/>
          </a:xfrm>
          <a:prstGeom prst="snip2DiagRect">
            <a:avLst/>
          </a:prstGeom>
          <a:solidFill>
            <a:srgbClr val="002060"/>
          </a:soli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600" b="1" dirty="0">
                <a:solidFill>
                  <a:schemeClr val="bg1"/>
                </a:solidFill>
                <a:latin typeface="Arial" panose="020B0604020202020204" pitchFamily="34" charset="0"/>
                <a:cs typeface="Arial" panose="020B0604020202020204" pitchFamily="34" charset="0"/>
              </a:rPr>
              <a:t>There is a demand for innovating the methodology and toolkit of decision analysis aiming at aiding policy makers and relevant stakeholders during the policy design</a:t>
            </a:r>
          </a:p>
        </p:txBody>
      </p:sp>
      <p:sp>
        <p:nvSpPr>
          <p:cNvPr id="10" name="Snip Diagonal Corner Rectangle 9"/>
          <p:cNvSpPr/>
          <p:nvPr/>
        </p:nvSpPr>
        <p:spPr>
          <a:xfrm>
            <a:off x="375440" y="3033874"/>
            <a:ext cx="9155119" cy="738495"/>
          </a:xfrm>
          <a:prstGeom prst="snip2DiagRect">
            <a:avLst/>
          </a:prstGeom>
          <a:solidFill>
            <a:srgbClr val="002060"/>
          </a:soli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600" b="1" dirty="0">
                <a:solidFill>
                  <a:schemeClr val="bg1"/>
                </a:solidFill>
                <a:latin typeface="Arial" panose="020B0604020202020204" pitchFamily="34" charset="0"/>
                <a:cs typeface="Arial" panose="020B0604020202020204" pitchFamily="34" charset="0"/>
              </a:rPr>
              <a:t>Explore how design theory can be matched with constructive decision analysis in order to assist the policy design and how these can be used for innovative public decision making</a:t>
            </a:r>
          </a:p>
        </p:txBody>
      </p:sp>
      <p:pic>
        <p:nvPicPr>
          <p:cNvPr id="16" name="Picture 15"/>
          <p:cNvPicPr>
            <a:picLocks noChangeAspect="1"/>
          </p:cNvPicPr>
          <p:nvPr/>
        </p:nvPicPr>
        <p:blipFill rotWithShape="1">
          <a:blip r:embed="rId3">
            <a:extLst>
              <a:ext uri="{28A0092B-C50C-407E-A947-70E740481C1C}">
                <a14:useLocalDpi xmlns:a14="http://schemas.microsoft.com/office/drawing/2010/main" val="0"/>
              </a:ext>
            </a:extLst>
          </a:blip>
          <a:srcRect l="9151" t="14775" r="5118" b="24670"/>
          <a:stretch/>
        </p:blipFill>
        <p:spPr>
          <a:xfrm>
            <a:off x="5664805" y="3990110"/>
            <a:ext cx="3865754" cy="2345514"/>
          </a:xfrm>
          <a:prstGeom prst="rect">
            <a:avLst/>
          </a:prstGeom>
        </p:spPr>
      </p:pic>
    </p:spTree>
    <p:extLst>
      <p:ext uri="{BB962C8B-B14F-4D97-AF65-F5344CB8AC3E}">
        <p14:creationId xmlns:p14="http://schemas.microsoft.com/office/powerpoint/2010/main" val="3035630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sellaDiTesto 3"/>
          <p:cNvSpPr txBox="1"/>
          <p:nvPr/>
        </p:nvSpPr>
        <p:spPr>
          <a:xfrm>
            <a:off x="566739" y="1044196"/>
            <a:ext cx="8940332" cy="6647974"/>
          </a:xfrm>
          <a:prstGeom prst="rect">
            <a:avLst/>
          </a:prstGeom>
          <a:noFill/>
        </p:spPr>
        <p:txBody>
          <a:bodyPr wrap="square" rtlCol="0">
            <a:spAutoFit/>
          </a:bodyPr>
          <a:lstStyle/>
          <a:p>
            <a:r>
              <a:rPr lang="en-US" b="1" dirty="0"/>
              <a:t>PAPERS:</a:t>
            </a:r>
          </a:p>
          <a:p>
            <a:endParaRPr lang="en-US" dirty="0"/>
          </a:p>
          <a:p>
            <a:pPr marL="285750" indent="-285750">
              <a:buFont typeface="Arial" panose="020B0604020202020204" pitchFamily="34" charset="0"/>
              <a:buChar char="•"/>
            </a:pPr>
            <a:r>
              <a:rPr lang="en-US" sz="1400" dirty="0"/>
              <a:t>Giordano, R. et al., (2013). Bayesian Belief Network to support conflict analysis for groundwater protection: The case of the Apulia region. Journal of Environmental Management, 15, 136-146.</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it-IT" sz="1400" dirty="0"/>
              <a:t>Portoghese, I., et al., (2013). An integrated modelling tool to evaluate the acceptability of irrigation constraint measures for groundwater protection. Environmental Modelling &amp; Software, 46, 90-103.</a:t>
            </a:r>
          </a:p>
          <a:p>
            <a:pPr marL="285750" indent="-285750">
              <a:buFont typeface="Arial" panose="020B0604020202020204" pitchFamily="34" charset="0"/>
              <a:buChar char="•"/>
            </a:pPr>
            <a:endParaRPr lang="it-IT" sz="1400" dirty="0"/>
          </a:p>
          <a:p>
            <a:pPr marL="285750" indent="-285750">
              <a:buFont typeface="Arial" panose="020B0604020202020204" pitchFamily="34" charset="0"/>
              <a:buChar char="•"/>
            </a:pPr>
            <a:r>
              <a:rPr lang="en-US" sz="1400" dirty="0"/>
              <a:t>Giordano, R. et al., (2015). Evaluating acceptability of groundwater protection measures under different agricultural policies. Agricultural Water Management, </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Giordano R., </a:t>
            </a:r>
            <a:r>
              <a:rPr lang="en-US" sz="1400" dirty="0" err="1"/>
              <a:t>Brugnach</a:t>
            </a:r>
            <a:r>
              <a:rPr lang="en-US" sz="1400" dirty="0"/>
              <a:t> M., </a:t>
            </a:r>
            <a:r>
              <a:rPr lang="en-US" sz="1400" dirty="0" err="1"/>
              <a:t>Pluchinotta</a:t>
            </a:r>
            <a:r>
              <a:rPr lang="en-US" sz="1400" dirty="0"/>
              <a:t> I., Ambiguity in problem framing as a barrier to collective actions: some hints from groundwater protection policy in the Apulia Region, Group Decision and Negotiation. </a:t>
            </a:r>
            <a:r>
              <a:rPr lang="en-US" sz="1400" i="1" dirty="0"/>
              <a:t>Under review</a:t>
            </a:r>
          </a:p>
          <a:p>
            <a:pPr marL="285750" indent="-285750">
              <a:buFont typeface="Arial" panose="020B0604020202020204" pitchFamily="34" charset="0"/>
              <a:buChar char="•"/>
            </a:pPr>
            <a:endParaRPr lang="en-US" sz="1400" i="1" dirty="0"/>
          </a:p>
          <a:p>
            <a:pPr marL="285750" indent="-285750">
              <a:buFont typeface="Arial" panose="020B0604020202020204" pitchFamily="34" charset="0"/>
              <a:buChar char="•"/>
            </a:pPr>
            <a:r>
              <a:rPr lang="en-US" sz="1400" dirty="0" err="1"/>
              <a:t>Pluchinotta</a:t>
            </a:r>
            <a:r>
              <a:rPr lang="en-US" sz="1400" dirty="0"/>
              <a:t> I. et al., A System Dynamic Analysis to deal with complexity in water resources management: the case of groundwater protection in the Apulia region. </a:t>
            </a:r>
            <a:r>
              <a:rPr lang="en-US" sz="1400" i="1" dirty="0"/>
              <a:t>Paper in progress</a:t>
            </a:r>
          </a:p>
          <a:p>
            <a:pPr marL="285750" indent="-285750">
              <a:buFont typeface="Arial" panose="020B0604020202020204" pitchFamily="34" charset="0"/>
              <a:buChar char="•"/>
            </a:pPr>
            <a:endParaRPr lang="en-US" sz="1400" i="1" dirty="0"/>
          </a:p>
          <a:p>
            <a:pPr marL="285750" indent="-285750">
              <a:buFont typeface="Arial" panose="020B0604020202020204" pitchFamily="34" charset="0"/>
              <a:buChar char="•"/>
            </a:pPr>
            <a:r>
              <a:rPr lang="en-US" sz="1400" b="1" dirty="0"/>
              <a:t>Ferretti V., </a:t>
            </a:r>
            <a:r>
              <a:rPr lang="en-US" sz="1400" b="1" dirty="0" err="1"/>
              <a:t>Pluchinotta</a:t>
            </a:r>
            <a:r>
              <a:rPr lang="en-US" sz="1400" b="1" dirty="0"/>
              <a:t> I., </a:t>
            </a:r>
            <a:r>
              <a:rPr lang="en-US" sz="1400" b="1" dirty="0" err="1"/>
              <a:t>Tsoukiàs</a:t>
            </a:r>
            <a:r>
              <a:rPr lang="en-US" sz="1400" b="1" dirty="0"/>
              <a:t> A., How to design innovatively public policies? </a:t>
            </a:r>
            <a:r>
              <a:rPr lang="en-US" sz="1400" b="1" i="1" dirty="0"/>
              <a:t>Paper in progress</a:t>
            </a:r>
          </a:p>
          <a:p>
            <a:pPr marL="285750" indent="-285750">
              <a:buFont typeface="Arial" panose="020B0604020202020204" pitchFamily="34" charset="0"/>
              <a:buChar char="•"/>
            </a:pPr>
            <a:endParaRPr lang="en-US" sz="1400" i="1" dirty="0"/>
          </a:p>
          <a:p>
            <a:pPr marL="285750" indent="-285750">
              <a:buFont typeface="Arial" panose="020B0604020202020204" pitchFamily="34" charset="0"/>
              <a:buChar char="•"/>
            </a:pPr>
            <a:r>
              <a:rPr lang="en-US" sz="1400" dirty="0" err="1"/>
              <a:t>Pluchinotta</a:t>
            </a:r>
            <a:r>
              <a:rPr lang="en-US" sz="1400" dirty="0"/>
              <a:t> I., </a:t>
            </a:r>
            <a:r>
              <a:rPr lang="en-US" sz="1400" dirty="0" err="1"/>
              <a:t>Kazakci</a:t>
            </a:r>
            <a:r>
              <a:rPr lang="en-US" sz="1400" dirty="0"/>
              <a:t> A., </a:t>
            </a:r>
            <a:r>
              <a:rPr lang="en-US" sz="1400" dirty="0" err="1"/>
              <a:t>Tsoukiàs</a:t>
            </a:r>
            <a:r>
              <a:rPr lang="en-US" sz="1400" dirty="0"/>
              <a:t> A,  Innovative public policy making assisted by design theory: is it possible? </a:t>
            </a:r>
            <a:r>
              <a:rPr lang="en-US" sz="1400" i="1" dirty="0"/>
              <a:t>Paper in progress</a:t>
            </a:r>
          </a:p>
          <a:p>
            <a:endParaRPr lang="en-US" sz="1400" dirty="0"/>
          </a:p>
          <a:p>
            <a:br>
              <a:rPr lang="en-US" dirty="0"/>
            </a:br>
            <a:br>
              <a:rPr lang="en-US" dirty="0"/>
            </a:br>
            <a:endParaRPr lang="en-US" i="1" dirty="0"/>
          </a:p>
          <a:p>
            <a:br>
              <a:rPr lang="en-US" dirty="0"/>
            </a:br>
            <a:br>
              <a:rPr lang="en-US" dirty="0"/>
            </a:br>
            <a:endParaRPr lang="en-GB" sz="2000" dirty="0">
              <a:latin typeface="Calibri" panose="020F0502020204030204" pitchFamily="34" charset="0"/>
            </a:endParaRPr>
          </a:p>
        </p:txBody>
      </p:sp>
    </p:spTree>
    <p:extLst>
      <p:ext uri="{BB962C8B-B14F-4D97-AF65-F5344CB8AC3E}">
        <p14:creationId xmlns:p14="http://schemas.microsoft.com/office/powerpoint/2010/main" val="3631500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8129" y="2188773"/>
            <a:ext cx="7429500" cy="1742757"/>
          </a:xfrm>
        </p:spPr>
        <p:txBody>
          <a:bodyPr anchor="ctr">
            <a:normAutofit/>
          </a:bodyPr>
          <a:lstStyle/>
          <a:p>
            <a:r>
              <a:rPr lang="en-US" sz="3200" dirty="0">
                <a:latin typeface="Arial" panose="020B0604020202020204" pitchFamily="34" charset="0"/>
              </a:rPr>
              <a:t>Thank you!</a:t>
            </a:r>
            <a:endParaRPr lang="en-GB" sz="3200" dirty="0">
              <a:latin typeface="Arial" panose="020B0604020202020204" pitchFamily="34" charset="0"/>
            </a:endParaRPr>
          </a:p>
        </p:txBody>
      </p:sp>
      <p:sp>
        <p:nvSpPr>
          <p:cNvPr id="8" name="Subtitle 7"/>
          <p:cNvSpPr>
            <a:spLocks noGrp="1"/>
          </p:cNvSpPr>
          <p:nvPr>
            <p:ph type="subTitle" idx="1"/>
          </p:nvPr>
        </p:nvSpPr>
        <p:spPr>
          <a:xfrm>
            <a:off x="1208129" y="3546845"/>
            <a:ext cx="7429500" cy="2639458"/>
          </a:xfrm>
        </p:spPr>
        <p:txBody>
          <a:bodyPr>
            <a:normAutofit/>
          </a:bodyPr>
          <a:lstStyle/>
          <a:p>
            <a:r>
              <a:rPr lang="en-US" sz="2600" b="1" dirty="0">
                <a:latin typeface="Arial" panose="020B0604020202020204" pitchFamily="34" charset="0"/>
                <a:cs typeface="Arial" panose="020B0604020202020204" pitchFamily="34" charset="0"/>
              </a:rPr>
              <a:t>Irene Pluchinotta</a:t>
            </a:r>
          </a:p>
          <a:p>
            <a:endParaRPr lang="en-US" sz="2600" b="1" dirty="0">
              <a:latin typeface="Arial" panose="020B0604020202020204" pitchFamily="34" charset="0"/>
              <a:cs typeface="Arial" panose="020B0604020202020204" pitchFamily="34" charset="0"/>
            </a:endParaRPr>
          </a:p>
          <a:p>
            <a:r>
              <a:rPr lang="en-US" sz="2000" b="1" i="1" dirty="0">
                <a:latin typeface="Arial" panose="020B0604020202020204" pitchFamily="34" charset="0"/>
                <a:cs typeface="Arial" panose="020B0604020202020204" pitchFamily="34" charset="0"/>
              </a:rPr>
              <a:t>irene.pluchinotta@dauphine.fr</a:t>
            </a:r>
          </a:p>
          <a:p>
            <a:endParaRPr lang="en-US" sz="1000" dirty="0">
              <a:latin typeface="Arial" panose="020B0604020202020204" pitchFamily="34" charset="0"/>
              <a:cs typeface="Arial" panose="020B0604020202020204" pitchFamily="34" charset="0"/>
            </a:endParaRPr>
          </a:p>
          <a:p>
            <a:endParaRPr lang="en-US" sz="1300" dirty="0">
              <a:latin typeface="Arial" panose="020B0604020202020204" pitchFamily="34" charset="0"/>
              <a:cs typeface="Arial" panose="020B0604020202020204" pitchFamily="34" charset="0"/>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10500" y="999704"/>
            <a:ext cx="1751026" cy="671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85848" y="206616"/>
            <a:ext cx="1751026" cy="924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7" name="Straight Connector 16"/>
          <p:cNvCxnSpPr/>
          <p:nvPr/>
        </p:nvCxnSpPr>
        <p:spPr>
          <a:xfrm>
            <a:off x="2073990" y="3413414"/>
            <a:ext cx="5798820" cy="15240"/>
          </a:xfrm>
          <a:prstGeom prst="line">
            <a:avLst/>
          </a:prstGeom>
          <a:ln/>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0" y="6346901"/>
            <a:ext cx="3315600" cy="50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3315600" y="6346901"/>
            <a:ext cx="3315600" cy="504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6629400" y="6353010"/>
            <a:ext cx="3276600" cy="504000"/>
          </a:xfrm>
          <a:prstGeom prst="rect">
            <a:avLst/>
          </a:prstGeom>
          <a:solidFill>
            <a:srgbClr val="969696"/>
          </a:solidFill>
          <a:ln>
            <a:solidFill>
              <a:srgbClr val="96969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Tree>
    <p:extLst>
      <p:ext uri="{BB962C8B-B14F-4D97-AF65-F5344CB8AC3E}">
        <p14:creationId xmlns:p14="http://schemas.microsoft.com/office/powerpoint/2010/main" val="1122342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solidFill>
                  <a:schemeClr val="tx1">
                    <a:lumMod val="65000"/>
                    <a:lumOff val="35000"/>
                  </a:schemeClr>
                </a:solidFill>
                <a:latin typeface="Arial" panose="020B0604020202020204" pitchFamily="34" charset="0"/>
              </a:rPr>
              <a:t>How to support public policy design</a:t>
            </a:r>
          </a:p>
        </p:txBody>
      </p:sp>
      <p:sp>
        <p:nvSpPr>
          <p:cNvPr id="23" name="Snip Diagonal Corner Rectangle 22"/>
          <p:cNvSpPr/>
          <p:nvPr/>
        </p:nvSpPr>
        <p:spPr>
          <a:xfrm>
            <a:off x="584577" y="4208305"/>
            <a:ext cx="8707901" cy="748860"/>
          </a:xfrm>
          <a:prstGeom prst="snip2DiagRect">
            <a:avLst/>
          </a:prstGeom>
          <a:solidFill>
            <a:srgbClr val="002060"/>
          </a:soli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lvl="0" algn="ctr"/>
            <a:r>
              <a:rPr lang="en-US" sz="1600" b="1" dirty="0">
                <a:solidFill>
                  <a:schemeClr val="bg1"/>
                </a:solidFill>
                <a:latin typeface="Arial" panose="020B0604020202020204" pitchFamily="34" charset="0"/>
                <a:cs typeface="Arial" panose="020B0604020202020204" pitchFamily="34" charset="0"/>
              </a:rPr>
              <a:t>Water is used by several competing actors and owned by no one: what other DMs are going to do is unknown</a:t>
            </a:r>
            <a:endParaRPr lang="it-IT" sz="1600" b="1" dirty="0">
              <a:solidFill>
                <a:schemeClr val="bg1"/>
              </a:solidFill>
              <a:latin typeface="Arial" panose="020B0604020202020204" pitchFamily="34" charset="0"/>
              <a:cs typeface="Arial" panose="020B0604020202020204" pitchFamily="34" charset="0"/>
            </a:endParaRPr>
          </a:p>
        </p:txBody>
      </p:sp>
      <p:sp>
        <p:nvSpPr>
          <p:cNvPr id="24" name="Snip Diagonal Corner Rectangle 23"/>
          <p:cNvSpPr/>
          <p:nvPr/>
        </p:nvSpPr>
        <p:spPr>
          <a:xfrm>
            <a:off x="584578" y="2131349"/>
            <a:ext cx="8707901" cy="748860"/>
          </a:xfrm>
          <a:prstGeom prst="snip2DiagRect">
            <a:avLst/>
          </a:prstGeom>
          <a:solidFill>
            <a:srgbClr val="002060"/>
          </a:soli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600" b="1" dirty="0">
                <a:solidFill>
                  <a:schemeClr val="bg1"/>
                </a:solidFill>
                <a:latin typeface="Arial" panose="020B0604020202020204" pitchFamily="34" charset="0"/>
                <a:cs typeface="Arial" panose="020B0604020202020204" pitchFamily="34" charset="0"/>
              </a:rPr>
              <a:t>Multiple DMs with disparity of interests, backgrounds, societal positions and values</a:t>
            </a:r>
          </a:p>
        </p:txBody>
      </p:sp>
      <p:sp>
        <p:nvSpPr>
          <p:cNvPr id="15" name="Snip Diagonal Corner Rectangle 14"/>
          <p:cNvSpPr/>
          <p:nvPr/>
        </p:nvSpPr>
        <p:spPr>
          <a:xfrm>
            <a:off x="584577" y="3169827"/>
            <a:ext cx="8707901" cy="748860"/>
          </a:xfrm>
          <a:prstGeom prst="snip2DiagRect">
            <a:avLst/>
          </a:prstGeom>
          <a:solidFill>
            <a:srgbClr val="002060"/>
          </a:soli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600" b="1" dirty="0">
                <a:solidFill>
                  <a:schemeClr val="bg1"/>
                </a:solidFill>
                <a:latin typeface="Arial" panose="020B0604020202020204" pitchFamily="34" charset="0"/>
                <a:cs typeface="Arial" panose="020B0604020202020204" pitchFamily="34" charset="0"/>
              </a:rPr>
              <a:t>Densely ramified network of interactions btw actors with different problem frames</a:t>
            </a:r>
            <a:endParaRPr lang="en-GB" sz="1600" b="1" dirty="0">
              <a:solidFill>
                <a:schemeClr val="bg1"/>
              </a:solidFill>
              <a:latin typeface="Arial" panose="020B0604020202020204" pitchFamily="34" charset="0"/>
              <a:cs typeface="Arial" panose="020B0604020202020204" pitchFamily="34" charset="0"/>
            </a:endParaRPr>
          </a:p>
        </p:txBody>
      </p:sp>
      <p:sp>
        <p:nvSpPr>
          <p:cNvPr id="16" name="Rectangle 15"/>
          <p:cNvSpPr/>
          <p:nvPr/>
        </p:nvSpPr>
        <p:spPr>
          <a:xfrm>
            <a:off x="566739" y="454282"/>
            <a:ext cx="216149" cy="214009"/>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920307" y="454282"/>
            <a:ext cx="216149" cy="214009"/>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1273875" y="454282"/>
            <a:ext cx="216149" cy="214009"/>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627443" y="454282"/>
            <a:ext cx="216149" cy="214009"/>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nip Diagonal Corner Rectangle 10"/>
          <p:cNvSpPr/>
          <p:nvPr/>
        </p:nvSpPr>
        <p:spPr>
          <a:xfrm>
            <a:off x="566739" y="5246783"/>
            <a:ext cx="8707901" cy="748860"/>
          </a:xfrm>
          <a:prstGeom prst="snip2DiagRect">
            <a:avLst/>
          </a:prstGeom>
          <a:solidFill>
            <a:srgbClr val="002060"/>
          </a:soli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lvl="0" algn="ctr"/>
            <a:r>
              <a:rPr lang="en-US" sz="1600" b="1" dirty="0">
                <a:solidFill>
                  <a:schemeClr val="bg1"/>
                </a:solidFill>
                <a:latin typeface="Arial" panose="020B0604020202020204" pitchFamily="34" charset="0"/>
                <a:cs typeface="Arial" panose="020B0604020202020204" pitchFamily="34" charset="0"/>
              </a:rPr>
              <a:t>POLICY RESISTANCE MECHANISMS: lack of decision legitimacy, unexpected reactions, dysfunctional dynamics</a:t>
            </a:r>
          </a:p>
        </p:txBody>
      </p:sp>
      <p:sp>
        <p:nvSpPr>
          <p:cNvPr id="12" name="Snip Diagonal Corner Rectangle 11"/>
          <p:cNvSpPr/>
          <p:nvPr/>
        </p:nvSpPr>
        <p:spPr>
          <a:xfrm>
            <a:off x="548901" y="1118898"/>
            <a:ext cx="8725739" cy="748860"/>
          </a:xfrm>
          <a:prstGeom prst="snip2DiagRect">
            <a:avLst/>
          </a:prstGeom>
          <a:solidFill>
            <a:srgbClr val="002060"/>
          </a:soli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600" b="1" dirty="0">
                <a:solidFill>
                  <a:schemeClr val="bg1"/>
                </a:solidFill>
                <a:latin typeface="Arial" panose="020B0604020202020204" pitchFamily="34" charset="0"/>
                <a:cs typeface="Arial" panose="020B0604020202020204" pitchFamily="34" charset="0"/>
              </a:rPr>
              <a:t>Water management complexity</a:t>
            </a:r>
            <a:endParaRPr lang="en-GB" sz="16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5633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471" y="159325"/>
            <a:ext cx="9360000" cy="589914"/>
          </a:xfrm>
        </p:spPr>
        <p:txBody>
          <a:bodyPr>
            <a:noAutofit/>
          </a:bodyPr>
          <a:lstStyle/>
          <a:p>
            <a:pPr algn="r"/>
            <a:r>
              <a:rPr lang="en-GB" sz="3200" dirty="0">
                <a:solidFill>
                  <a:schemeClr val="tx1">
                    <a:lumMod val="65000"/>
                    <a:lumOff val="35000"/>
                  </a:schemeClr>
                </a:solidFill>
                <a:latin typeface="Arial" panose="020B0604020202020204" pitchFamily="34" charset="0"/>
              </a:rPr>
              <a:t>Agricultural Water Management </a:t>
            </a:r>
            <a:br>
              <a:rPr lang="en-GB" sz="3200" dirty="0">
                <a:solidFill>
                  <a:schemeClr val="tx1">
                    <a:lumMod val="65000"/>
                    <a:lumOff val="35000"/>
                  </a:schemeClr>
                </a:solidFill>
                <a:latin typeface="Arial" panose="020B0604020202020204" pitchFamily="34" charset="0"/>
              </a:rPr>
            </a:br>
            <a:r>
              <a:rPr lang="en-GB" sz="3200" dirty="0">
                <a:solidFill>
                  <a:schemeClr val="tx1">
                    <a:lumMod val="65000"/>
                    <a:lumOff val="35000"/>
                  </a:schemeClr>
                </a:solidFill>
                <a:latin typeface="Arial" panose="020B0604020202020204" pitchFamily="34" charset="0"/>
              </a:rPr>
              <a:t>In The Apulia Region/1</a:t>
            </a:r>
          </a:p>
        </p:txBody>
      </p:sp>
      <p:pic>
        <p:nvPicPr>
          <p:cNvPr id="14" name="Picture 3" descr="Consort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3000" y="1844206"/>
            <a:ext cx="3082711" cy="337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CasellaDiTesto 3"/>
          <p:cNvSpPr txBox="1"/>
          <p:nvPr/>
        </p:nvSpPr>
        <p:spPr>
          <a:xfrm>
            <a:off x="3482952" y="1212194"/>
            <a:ext cx="6150047" cy="5663089"/>
          </a:xfrm>
          <a:prstGeom prst="rect">
            <a:avLst/>
          </a:prstGeom>
          <a:noFill/>
        </p:spPr>
        <p:txBody>
          <a:bodyPr wrap="square" rtlCol="0">
            <a:spAutoFit/>
          </a:bodyPr>
          <a:lstStyle/>
          <a:p>
            <a:pPr algn="just"/>
            <a:r>
              <a:rPr lang="en-US" b="1" dirty="0">
                <a:solidFill>
                  <a:srgbClr val="002060"/>
                </a:solidFill>
              </a:rPr>
              <a:t>PROBLEM: </a:t>
            </a:r>
            <a:r>
              <a:rPr lang="en-US" dirty="0"/>
              <a:t>The Mediterranean countries are characterized by the spread of intensive irrigated agricultural areas and the recurring droughts events, due to the climatic conditions</a:t>
            </a:r>
          </a:p>
          <a:p>
            <a:pPr algn="just"/>
            <a:br>
              <a:rPr lang="en-US" dirty="0"/>
            </a:br>
            <a:r>
              <a:rPr lang="en-US" b="1" dirty="0">
                <a:solidFill>
                  <a:srgbClr val="002060"/>
                </a:solidFill>
              </a:rPr>
              <a:t>CONSEQUENCE:</a:t>
            </a:r>
            <a:r>
              <a:rPr lang="en-US" dirty="0"/>
              <a:t> Several environmental problems (i.e. water</a:t>
            </a:r>
            <a:br>
              <a:rPr lang="en-US" dirty="0"/>
            </a:br>
            <a:r>
              <a:rPr lang="en-US" dirty="0"/>
              <a:t>pollution or groundwater overexploitation) and an increasing level of conflicts between water users and managers</a:t>
            </a:r>
          </a:p>
          <a:p>
            <a:pPr algn="just"/>
            <a:br>
              <a:rPr lang="en-US" dirty="0"/>
            </a:br>
            <a:r>
              <a:rPr lang="en-US" b="1" dirty="0">
                <a:solidFill>
                  <a:srgbClr val="002060"/>
                </a:solidFill>
              </a:rPr>
              <a:t>SOLUTION: </a:t>
            </a:r>
            <a:r>
              <a:rPr lang="en-US" dirty="0"/>
              <a:t>After traditional analysis, the Regional Water Authority proposed the enforcement of the restrictive measures (CEE 2000/60), reducing the GW use (Water Protection Plan)</a:t>
            </a:r>
            <a:br>
              <a:rPr lang="en-US" dirty="0"/>
            </a:br>
            <a:endParaRPr lang="en-US" dirty="0"/>
          </a:p>
          <a:p>
            <a:pPr algn="just"/>
            <a:r>
              <a:rPr lang="en-US" b="1" dirty="0">
                <a:solidFill>
                  <a:srgbClr val="002060"/>
                </a:solidFill>
              </a:rPr>
              <a:t>CONSEQUENCE 2: </a:t>
            </a:r>
            <a:r>
              <a:rPr lang="en-GB" dirty="0">
                <a:latin typeface="Calibri" panose="020F0502020204030204" pitchFamily="34" charset="0"/>
              </a:rPr>
              <a:t>POLICY RESISTANCE MECHANISM.</a:t>
            </a:r>
          </a:p>
          <a:p>
            <a:pPr algn="just"/>
            <a:r>
              <a:rPr lang="en-GB" dirty="0">
                <a:latin typeface="Calibri" panose="020F0502020204030204" pitchFamily="34" charset="0"/>
              </a:rPr>
              <a:t>The new legislation caused strong conflicts between DMs and economic damages to the agricultural sector. The Water Protection Plan has not been implemented yet, and the Regional Authority is carrying on a time/money consuming revision process</a:t>
            </a:r>
          </a:p>
          <a:p>
            <a:br>
              <a:rPr lang="en-US" dirty="0"/>
            </a:br>
            <a:endParaRPr lang="en-GB" sz="2000" dirty="0">
              <a:latin typeface="Calibri" panose="020F0502020204030204" pitchFamily="34" charset="0"/>
            </a:endParaRPr>
          </a:p>
        </p:txBody>
      </p:sp>
      <p:sp>
        <p:nvSpPr>
          <p:cNvPr id="18" name="Rectangle 17"/>
          <p:cNvSpPr/>
          <p:nvPr/>
        </p:nvSpPr>
        <p:spPr>
          <a:xfrm>
            <a:off x="566739" y="454282"/>
            <a:ext cx="216149" cy="214009"/>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920307" y="454282"/>
            <a:ext cx="216149" cy="214009"/>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1273875" y="454282"/>
            <a:ext cx="216149" cy="214009"/>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627443" y="454282"/>
            <a:ext cx="216149" cy="214009"/>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3468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n-GB" sz="3200" dirty="0">
                <a:solidFill>
                  <a:schemeClr val="tx1">
                    <a:lumMod val="65000"/>
                    <a:lumOff val="35000"/>
                  </a:schemeClr>
                </a:solidFill>
                <a:latin typeface="Arial" panose="020B0604020202020204" pitchFamily="34" charset="0"/>
              </a:rPr>
              <a:t>AWM In The Apulia Region/2</a:t>
            </a:r>
          </a:p>
        </p:txBody>
      </p:sp>
      <p:pic>
        <p:nvPicPr>
          <p:cNvPr id="4" name="Picture 1"/>
          <p:cNvPicPr>
            <a:picLocks noChangeAspect="1"/>
          </p:cNvPicPr>
          <p:nvPr/>
        </p:nvPicPr>
        <p:blipFill rotWithShape="1">
          <a:blip r:embed="rId3" cstate="print">
            <a:extLst>
              <a:ext uri="{28A0092B-C50C-407E-A947-70E740481C1C}">
                <a14:useLocalDpi xmlns:a14="http://schemas.microsoft.com/office/drawing/2010/main" val="0"/>
              </a:ext>
            </a:extLst>
          </a:blip>
          <a:srcRect t="5474" b="9222"/>
          <a:stretch/>
        </p:blipFill>
        <p:spPr bwMode="auto">
          <a:xfrm>
            <a:off x="190741" y="1210283"/>
            <a:ext cx="3942910" cy="4847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graphicFrame>
            <p:nvGraphicFramePr>
              <p:cNvPr id="16" name="Table 15"/>
              <p:cNvGraphicFramePr>
                <a:graphicFrameLocks noGrp="1"/>
              </p:cNvGraphicFramePr>
              <p:nvPr>
                <p:extLst>
                  <p:ext uri="{D42A27DB-BD31-4B8C-83A1-F6EECF244321}">
                    <p14:modId xmlns:p14="http://schemas.microsoft.com/office/powerpoint/2010/main" val="1478991234"/>
                  </p:ext>
                </p:extLst>
              </p:nvPr>
            </p:nvGraphicFramePr>
            <p:xfrm>
              <a:off x="4165027" y="1547004"/>
              <a:ext cx="5572688" cy="2480123"/>
            </p:xfrm>
            <a:graphic>
              <a:graphicData uri="http://schemas.openxmlformats.org/drawingml/2006/table">
                <a:tbl>
                  <a:tblPr firstRow="1" firstCol="1" bandRow="1"/>
                  <a:tblGrid>
                    <a:gridCol w="758049">
                      <a:extLst>
                        <a:ext uri="{9D8B030D-6E8A-4147-A177-3AD203B41FA5}">
                          <a16:colId xmlns:a16="http://schemas.microsoft.com/office/drawing/2014/main" val="20000"/>
                        </a:ext>
                      </a:extLst>
                    </a:gridCol>
                    <a:gridCol w="2328609">
                      <a:extLst>
                        <a:ext uri="{9D8B030D-6E8A-4147-A177-3AD203B41FA5}">
                          <a16:colId xmlns:a16="http://schemas.microsoft.com/office/drawing/2014/main" val="20001"/>
                        </a:ext>
                      </a:extLst>
                    </a:gridCol>
                    <a:gridCol w="1310210">
                      <a:extLst>
                        <a:ext uri="{9D8B030D-6E8A-4147-A177-3AD203B41FA5}">
                          <a16:colId xmlns:a16="http://schemas.microsoft.com/office/drawing/2014/main" val="20002"/>
                        </a:ext>
                      </a:extLst>
                    </a:gridCol>
                    <a:gridCol w="1175820">
                      <a:extLst>
                        <a:ext uri="{9D8B030D-6E8A-4147-A177-3AD203B41FA5}">
                          <a16:colId xmlns:a16="http://schemas.microsoft.com/office/drawing/2014/main" val="20003"/>
                        </a:ext>
                      </a:extLst>
                    </a:gridCol>
                  </a:tblGrid>
                  <a:tr h="480337">
                    <a:tc>
                      <a:txBody>
                        <a:bodyPr/>
                        <a:lstStyle/>
                        <a:p>
                          <a:pPr algn="ctr">
                            <a:lnSpc>
                              <a:spcPct val="107000"/>
                            </a:lnSpc>
                            <a:spcAft>
                              <a:spcPts val="0"/>
                            </a:spcAft>
                          </a:pPr>
                          <a:r>
                            <a:rPr lang="en-GB" sz="1200" dirty="0">
                              <a:effectLst/>
                              <a:latin typeface="DINPro-Light" panose="020B0504020101010102" pitchFamily="34" charset="0"/>
                              <a:ea typeface="Calibri" panose="020F0502020204030204" pitchFamily="34" charset="0"/>
                              <a:cs typeface="Times New Roman" panose="02020603050405020304" pitchFamily="18" charset="0"/>
                            </a:rPr>
                            <a:t> </a:t>
                          </a:r>
                        </a:p>
                      </a:txBody>
                      <a:tcPr marL="68580" marR="68580" marT="0" marB="0" anchor="ctr">
                        <a:lnL w="76200" cap="flat" cmpd="sng" algn="ctr">
                          <a:solidFill>
                            <a:schemeClr val="bg1">
                              <a:lumMod val="75000"/>
                            </a:schemeClr>
                          </a:solidFill>
                          <a:prstDash val="solid"/>
                          <a:round/>
                          <a:headEnd type="none" w="med" len="med"/>
                          <a:tailEnd type="none" w="med" len="med"/>
                        </a:lnL>
                        <a:lnR w="12700" cap="flat" cmpd="sng" algn="ctr">
                          <a:solidFill>
                            <a:srgbClr val="BFBFBF"/>
                          </a:solidFill>
                          <a:prstDash val="solid"/>
                          <a:round/>
                          <a:headEnd type="none" w="med" len="med"/>
                          <a:tailEnd type="none" w="med" len="med"/>
                        </a:lnR>
                        <a:lnT w="76200" cap="flat" cmpd="sng" algn="ctr">
                          <a:solidFill>
                            <a:schemeClr val="bg1">
                              <a:lumMod val="75000"/>
                            </a:schemeClr>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en-GB" sz="1200" i="1" dirty="0">
                              <a:effectLst/>
                              <a:latin typeface="DINPro-Light" panose="020B0504020101010102" pitchFamily="34" charset="0"/>
                              <a:ea typeface="Calibri" panose="020F0502020204030204" pitchFamily="34" charset="0"/>
                              <a:cs typeface="Times New Roman" panose="02020603050405020304" pitchFamily="18" charset="0"/>
                            </a:rPr>
                            <a:t>Decision-Agent</a:t>
                          </a:r>
                          <a:endParaRPr lang="en-GB" sz="1200" dirty="0">
                            <a:effectLst/>
                            <a:latin typeface="DINPro-Light" panose="020B0504020101010102"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76200" cap="flat" cmpd="sng" algn="ctr">
                          <a:solidFill>
                            <a:schemeClr val="bg1">
                              <a:lumMod val="75000"/>
                            </a:schemeClr>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spcAft>
                              <a:spcPts val="0"/>
                            </a:spcAft>
                          </a:pPr>
                          <a:r>
                            <a:rPr lang="en-GB" sz="1200" i="1" dirty="0">
                              <a:effectLst/>
                              <a:latin typeface="DINPro-Light" panose="020B0504020101010102" pitchFamily="34" charset="0"/>
                              <a:ea typeface="Calibri" panose="020F0502020204030204" pitchFamily="34" charset="0"/>
                              <a:cs typeface="Times New Roman" panose="02020603050405020304" pitchFamily="18" charset="0"/>
                            </a:rPr>
                            <a:t>Role</a:t>
                          </a:r>
                          <a:endParaRPr lang="en-GB" sz="1200" dirty="0">
                            <a:effectLst/>
                            <a:latin typeface="DINPro-Light" panose="020B0504020101010102"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76200" cap="flat" cmpd="sng" algn="ctr">
                          <a:solidFill>
                            <a:schemeClr val="bg1">
                              <a:lumMod val="75000"/>
                            </a:schemeClr>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spcAft>
                              <a:spcPts val="0"/>
                            </a:spcAft>
                          </a:pPr>
                          <a:r>
                            <a:rPr lang="en-GB" sz="1200" i="1" dirty="0">
                              <a:effectLst/>
                              <a:latin typeface="DINPro-Light" panose="020B0504020101010102" pitchFamily="34" charset="0"/>
                              <a:ea typeface="Calibri" panose="020F0502020204030204" pitchFamily="34" charset="0"/>
                              <a:cs typeface="Times New Roman" panose="02020603050405020304" pitchFamily="18" charset="0"/>
                            </a:rPr>
                            <a:t>Type</a:t>
                          </a:r>
                          <a:endParaRPr lang="en-GB" sz="1200" dirty="0">
                            <a:effectLst/>
                            <a:latin typeface="DINPro-Light" panose="020B0504020101010102"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76200" cap="flat" cmpd="sng" algn="ctr">
                          <a:solidFill>
                            <a:schemeClr val="bg1">
                              <a:lumMod val="75000"/>
                            </a:schemeClr>
                          </a:solidFill>
                          <a:prstDash val="solid"/>
                          <a:round/>
                          <a:headEnd type="none" w="med" len="med"/>
                          <a:tailEnd type="none" w="med" len="med"/>
                        </a:lnR>
                        <a:lnT w="76200" cap="flat" cmpd="sng" algn="ctr">
                          <a:solidFill>
                            <a:schemeClr val="bg1">
                              <a:lumMod val="75000"/>
                            </a:schemeClr>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00"/>
                      </a:ext>
                    </a:extLst>
                  </a:tr>
                  <a:tr h="752375">
                    <a:tc>
                      <a:txBody>
                        <a:bodyPr/>
                        <a:lstStyle/>
                        <a:p>
                          <a:pPr algn="ctr">
                            <a:lnSpc>
                              <a:spcPct val="107000"/>
                            </a:lnSpc>
                            <a:spcAft>
                              <a:spcPts val="0"/>
                            </a:spcAft>
                          </a:pPr>
                          <a14:m>
                            <m:oMathPara xmlns:m="http://schemas.openxmlformats.org/officeDocument/2006/math">
                              <m:oMathParaPr>
                                <m:jc m:val="centerGroup"/>
                              </m:oMathParaPr>
                              <m:oMath xmlns:m="http://schemas.openxmlformats.org/officeDocument/2006/math">
                                <m:r>
                                  <a:rPr lang="it-IT" sz="1200" i="1">
                                    <a:effectLst/>
                                    <a:latin typeface="Cambria Math" panose="02040503050406030204" pitchFamily="18" charset="0"/>
                                    <a:ea typeface="Times New Roman" panose="02020603050405020304" pitchFamily="18" charset="0"/>
                                    <a:cs typeface="Times New Roman" panose="02020603050405020304" pitchFamily="18" charset="0"/>
                                  </a:rPr>
                                  <m:t>𝑅</m:t>
                                </m:r>
                              </m:oMath>
                            </m:oMathPara>
                          </a14:m>
                          <a:endParaRPr lang="en-GB" sz="1200" dirty="0">
                            <a:effectLst/>
                            <a:latin typeface="DINPro-Light" panose="020B0504020101010102" pitchFamily="34" charset="0"/>
                            <a:ea typeface="Calibri" panose="020F0502020204030204" pitchFamily="34" charset="0"/>
                            <a:cs typeface="Times New Roman" panose="02020603050405020304" pitchFamily="18" charset="0"/>
                          </a:endParaRPr>
                        </a:p>
                      </a:txBody>
                      <a:tcPr marL="68580" marR="68580" marT="0" marB="0" anchor="ctr">
                        <a:lnL w="76200" cap="flat" cmpd="sng" algn="ctr">
                          <a:solidFill>
                            <a:schemeClr val="bg1">
                              <a:lumMod val="75000"/>
                            </a:schemeClr>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50000"/>
                            </a:lnSpc>
                            <a:spcAft>
                              <a:spcPts val="0"/>
                            </a:spcAft>
                          </a:pPr>
                          <a:r>
                            <a:rPr lang="it-IT" sz="1200" dirty="0">
                              <a:effectLst/>
                              <a:latin typeface="DINPro-Light" panose="020B0504020101010102" pitchFamily="34" charset="0"/>
                              <a:ea typeface="Calibri" panose="020F0502020204030204" pitchFamily="34" charset="0"/>
                              <a:cs typeface="Times New Roman" panose="02020603050405020304" pitchFamily="18" charset="0"/>
                            </a:rPr>
                            <a:t>Regional Authority </a:t>
                          </a:r>
                          <a:endParaRPr lang="en-GB" sz="1200" dirty="0">
                            <a:effectLst/>
                            <a:latin typeface="DINPro-Light" panose="020B0504020101010102"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it-IT" sz="1200" dirty="0">
                              <a:effectLst/>
                              <a:latin typeface="DINPro-Light" panose="020B0504020101010102" pitchFamily="34" charset="0"/>
                              <a:ea typeface="Calibri" panose="020F0502020204030204" pitchFamily="34" charset="0"/>
                              <a:cs typeface="Times New Roman" panose="02020603050405020304" pitchFamily="18" charset="0"/>
                            </a:rPr>
                            <a:t>Controller</a:t>
                          </a:r>
                          <a:endParaRPr lang="en-GB" sz="1200" dirty="0">
                            <a:effectLst/>
                            <a:latin typeface="DINPro-Light" panose="020B0504020101010102"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1200" dirty="0">
                              <a:effectLst/>
                              <a:latin typeface="DINPro-Light" panose="020B0504020101010102" pitchFamily="34" charset="0"/>
                              <a:ea typeface="Calibri" panose="020F0502020204030204" pitchFamily="34" charset="0"/>
                              <a:cs typeface="Times New Roman" panose="02020603050405020304" pitchFamily="18" charset="0"/>
                            </a:rPr>
                            <a:t> (high level)</a:t>
                          </a:r>
                          <a:endParaRPr lang="en-GB" sz="1200" dirty="0">
                            <a:effectLst/>
                            <a:latin typeface="DINPro-Light" panose="020B0504020101010102"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it-IT" sz="1200" dirty="0">
                              <a:effectLst/>
                              <a:latin typeface="DINPro-Light" panose="020B0504020101010102" pitchFamily="34" charset="0"/>
                              <a:ea typeface="Calibri" panose="020F0502020204030204" pitchFamily="34" charset="0"/>
                              <a:cs typeface="Times New Roman" panose="02020603050405020304" pitchFamily="18" charset="0"/>
                            </a:rPr>
                            <a:t>Organization</a:t>
                          </a:r>
                          <a:endParaRPr lang="en-GB" sz="1200" dirty="0">
                            <a:effectLst/>
                            <a:latin typeface="DINPro-Light" panose="020B0504020101010102"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76200" cap="flat" cmpd="sng" algn="ctr">
                          <a:solidFill>
                            <a:schemeClr val="bg1">
                              <a:lumMod val="75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552587128"/>
                      </a:ext>
                    </a:extLst>
                  </a:tr>
                  <a:tr h="752375">
                    <a:tc>
                      <a:txBody>
                        <a:bodyPr/>
                        <a:lstStyle/>
                        <a:p>
                          <a:pPr algn="ctr">
                            <a:lnSpc>
                              <a:spcPct val="107000"/>
                            </a:lnSpc>
                            <a:spcAft>
                              <a:spcPts val="0"/>
                            </a:spcAft>
                          </a:pPr>
                          <a14:m>
                            <m:oMathPara xmlns:m="http://schemas.openxmlformats.org/officeDocument/2006/math">
                              <m:oMathParaPr>
                                <m:jc m:val="centerGroup"/>
                              </m:oMathParaPr>
                              <m:oMath xmlns:m="http://schemas.openxmlformats.org/officeDocument/2006/math">
                                <m:sSub>
                                  <m:sSubPr>
                                    <m:ctrlPr>
                                      <a:rPr lang="en-GB" sz="120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en-GB" sz="1200" i="1">
                                        <a:effectLst/>
                                        <a:latin typeface="Cambria Math" panose="02040503050406030204" pitchFamily="18" charset="0"/>
                                        <a:ea typeface="Calibri" panose="020F0502020204030204" pitchFamily="34" charset="0"/>
                                        <a:cs typeface="Times New Roman" panose="02020603050405020304" pitchFamily="18" charset="0"/>
                                      </a:rPr>
                                      <m:t>𝑀</m:t>
                                    </m:r>
                                  </m:e>
                                  <m:sub>
                                    <m:r>
                                      <a:rPr lang="en-GB" sz="1200" i="1">
                                        <a:effectLst/>
                                        <a:latin typeface="Cambria Math" panose="02040503050406030204" pitchFamily="18" charset="0"/>
                                        <a:ea typeface="Calibri" panose="020F0502020204030204" pitchFamily="34" charset="0"/>
                                        <a:cs typeface="Times New Roman" panose="02020603050405020304" pitchFamily="18" charset="0"/>
                                      </a:rPr>
                                      <m:t>𝑤</m:t>
                                    </m:r>
                                  </m:sub>
                                </m:sSub>
                              </m:oMath>
                            </m:oMathPara>
                          </a14:m>
                          <a:endParaRPr lang="en-GB" sz="1200" dirty="0">
                            <a:effectLst/>
                            <a:latin typeface="DINPro-Light" panose="020B0504020101010102" pitchFamily="34" charset="0"/>
                            <a:ea typeface="Calibri" panose="020F0502020204030204" pitchFamily="34" charset="0"/>
                            <a:cs typeface="Times New Roman" panose="02020603050405020304" pitchFamily="18" charset="0"/>
                          </a:endParaRPr>
                        </a:p>
                      </a:txBody>
                      <a:tcPr marL="68580" marR="68580" marT="0" marB="0" anchor="ctr">
                        <a:lnL w="76200" cap="flat" cmpd="sng" algn="ctr">
                          <a:solidFill>
                            <a:schemeClr val="bg1">
                              <a:lumMod val="75000"/>
                            </a:schemeClr>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50000"/>
                            </a:lnSpc>
                            <a:spcAft>
                              <a:spcPts val="0"/>
                            </a:spcAft>
                          </a:pPr>
                          <a:r>
                            <a:rPr lang="en-GB" sz="1200" dirty="0">
                              <a:effectLst/>
                              <a:latin typeface="DINPro-Light" panose="020B0504020101010102" pitchFamily="34" charset="0"/>
                              <a:ea typeface="Calibri" panose="020F0502020204030204" pitchFamily="34" charset="0"/>
                              <a:cs typeface="Times New Roman" panose="02020603050405020304" pitchFamily="18" charset="0"/>
                            </a:rPr>
                            <a:t>Water Manager</a:t>
                          </a:r>
                        </a:p>
                        <a:p>
                          <a:pPr algn="ctr">
                            <a:lnSpc>
                              <a:spcPct val="150000"/>
                            </a:lnSpc>
                            <a:spcAft>
                              <a:spcPts val="0"/>
                            </a:spcAft>
                          </a:pPr>
                          <a:r>
                            <a:rPr lang="en-GB" sz="1200" dirty="0">
                              <a:effectLst/>
                              <a:latin typeface="DINPro-Light" panose="020B0504020101010102" pitchFamily="34" charset="0"/>
                              <a:ea typeface="Calibri" panose="020F0502020204030204" pitchFamily="34" charset="0"/>
                              <a:cs typeface="Times New Roman" panose="02020603050405020304" pitchFamily="18" charset="0"/>
                            </a:rPr>
                            <a:t>Consortium of </a:t>
                          </a:r>
                          <a:r>
                            <a:rPr lang="en-GB" sz="1200" dirty="0" err="1">
                              <a:effectLst/>
                              <a:latin typeface="DINPro-Light" panose="020B0504020101010102" pitchFamily="34" charset="0"/>
                              <a:ea typeface="Calibri" panose="020F0502020204030204" pitchFamily="34" charset="0"/>
                              <a:cs typeface="Times New Roman" panose="02020603050405020304" pitchFamily="18" charset="0"/>
                            </a:rPr>
                            <a:t>Capitanata</a:t>
                          </a:r>
                          <a:endParaRPr lang="en-GB" sz="1200" dirty="0">
                            <a:effectLst/>
                            <a:latin typeface="DINPro-Light" panose="020B0504020101010102"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en-GB" sz="1200" dirty="0">
                              <a:effectLst/>
                              <a:latin typeface="DINPro-Light" panose="020B0504020101010102" pitchFamily="34" charset="0"/>
                              <a:ea typeface="Calibri" panose="020F0502020204030204" pitchFamily="34" charset="0"/>
                              <a:cs typeface="Times New Roman" panose="02020603050405020304" pitchFamily="18" charset="0"/>
                            </a:rPr>
                            <a:t>Technician/Seller</a:t>
                          </a:r>
                        </a:p>
                        <a:p>
                          <a:pPr algn="ctr">
                            <a:lnSpc>
                              <a:spcPct val="107000"/>
                            </a:lnSpc>
                            <a:spcAft>
                              <a:spcPts val="0"/>
                            </a:spcAft>
                          </a:pPr>
                          <a:r>
                            <a:rPr lang="en-GB" sz="1200" dirty="0">
                              <a:effectLst/>
                              <a:latin typeface="DINPro-Light" panose="020B0504020101010102" pitchFamily="34" charset="0"/>
                              <a:ea typeface="Calibri" panose="020F0502020204030204" pitchFamily="34" charset="0"/>
                              <a:cs typeface="Times New Roman" panose="02020603050405020304" pitchFamily="18" charset="0"/>
                            </a:rPr>
                            <a:t>(middle level)</a:t>
                          </a: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en-GB" sz="1200" dirty="0">
                              <a:effectLst/>
                              <a:latin typeface="DINPro-Light" panose="020B0504020101010102" pitchFamily="34" charset="0"/>
                              <a:ea typeface="Calibri" panose="020F0502020204030204" pitchFamily="34" charset="0"/>
                              <a:cs typeface="Times New Roman" panose="02020603050405020304" pitchFamily="18" charset="0"/>
                            </a:rPr>
                            <a:t>Organization</a:t>
                          </a:r>
                        </a:p>
                      </a:txBody>
                      <a:tcPr marL="68580" marR="68580" marT="0" marB="0" anchor="ctr">
                        <a:lnL w="12700" cap="flat" cmpd="sng" algn="ctr">
                          <a:solidFill>
                            <a:srgbClr val="BFBFBF"/>
                          </a:solidFill>
                          <a:prstDash val="solid"/>
                          <a:round/>
                          <a:headEnd type="none" w="med" len="med"/>
                          <a:tailEnd type="none" w="med" len="med"/>
                        </a:lnL>
                        <a:lnR w="76200" cap="flat" cmpd="sng" algn="ctr">
                          <a:solidFill>
                            <a:schemeClr val="bg1">
                              <a:lumMod val="75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01"/>
                      </a:ext>
                    </a:extLst>
                  </a:tr>
                  <a:tr h="495036">
                    <a:tc>
                      <a:txBody>
                        <a:bodyPr/>
                        <a:lstStyle/>
                        <a:p>
                          <a:pPr algn="ctr">
                            <a:lnSpc>
                              <a:spcPct val="107000"/>
                            </a:lnSpc>
                            <a:spcAft>
                              <a:spcPts val="0"/>
                            </a:spcAft>
                          </a:pPr>
                          <a14:m>
                            <m:oMathPara xmlns:m="http://schemas.openxmlformats.org/officeDocument/2006/math">
                              <m:oMathParaPr>
                                <m:jc m:val="centerGroup"/>
                              </m:oMathParaPr>
                              <m:oMath xmlns:m="http://schemas.openxmlformats.org/officeDocument/2006/math">
                                <m:r>
                                  <a:rPr lang="en-GB" sz="1200" i="1" smtClean="0">
                                    <a:effectLst/>
                                    <a:latin typeface="Cambria Math" panose="02040503050406030204" pitchFamily="18" charset="0"/>
                                    <a:ea typeface="Calibri" panose="020F0502020204030204" pitchFamily="34" charset="0"/>
                                    <a:cs typeface="Times New Roman" panose="02020603050405020304" pitchFamily="18" charset="0"/>
                                  </a:rPr>
                                  <m:t>𝐹</m:t>
                                </m:r>
                              </m:oMath>
                            </m:oMathPara>
                          </a14:m>
                          <a:endParaRPr lang="en-GB" sz="1200" dirty="0">
                            <a:effectLst/>
                            <a:latin typeface="DINPro-Light" panose="020B0504020101010102" pitchFamily="34" charset="0"/>
                            <a:ea typeface="Calibri" panose="020F0502020204030204" pitchFamily="34" charset="0"/>
                            <a:cs typeface="Times New Roman" panose="02020603050405020304" pitchFamily="18" charset="0"/>
                          </a:endParaRPr>
                        </a:p>
                      </a:txBody>
                      <a:tcPr marL="68580" marR="68580" marT="0" marB="0" anchor="ctr">
                        <a:lnL w="76200" cap="flat" cmpd="sng" algn="ctr">
                          <a:solidFill>
                            <a:schemeClr val="bg1">
                              <a:lumMod val="75000"/>
                            </a:schemeClr>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76200" cap="flat" cmpd="sng" algn="ctr">
                          <a:solidFill>
                            <a:schemeClr val="bg1">
                              <a:lumMod val="75000"/>
                            </a:schemeClr>
                          </a:solidFill>
                          <a:prstDash val="solid"/>
                          <a:round/>
                          <a:headEnd type="none" w="med" len="med"/>
                          <a:tailEnd type="none" w="med" len="med"/>
                        </a:lnB>
                      </a:tcPr>
                    </a:tc>
                    <a:tc>
                      <a:txBody>
                        <a:bodyPr/>
                        <a:lstStyle/>
                        <a:p>
                          <a:pPr algn="ctr">
                            <a:lnSpc>
                              <a:spcPct val="150000"/>
                            </a:lnSpc>
                            <a:spcAft>
                              <a:spcPts val="0"/>
                            </a:spcAft>
                          </a:pPr>
                          <a:r>
                            <a:rPr lang="en-GB" sz="1200" dirty="0">
                              <a:effectLst/>
                              <a:latin typeface="DINPro-Light" panose="020B0504020101010102" pitchFamily="34" charset="0"/>
                              <a:ea typeface="Calibri" panose="020F0502020204030204" pitchFamily="34" charset="0"/>
                              <a:cs typeface="Times New Roman" panose="02020603050405020304" pitchFamily="18" charset="0"/>
                            </a:rPr>
                            <a:t>Farmers</a:t>
                          </a: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76200" cap="flat" cmpd="sng" algn="ctr">
                          <a:solidFill>
                            <a:schemeClr val="bg1">
                              <a:lumMod val="75000"/>
                            </a:schemeClr>
                          </a:solidFill>
                          <a:prstDash val="solid"/>
                          <a:round/>
                          <a:headEnd type="none" w="med" len="med"/>
                          <a:tailEnd type="none" w="med" len="med"/>
                        </a:lnB>
                      </a:tcPr>
                    </a:tc>
                    <a:tc>
                      <a:txBody>
                        <a:bodyPr/>
                        <a:lstStyle/>
                        <a:p>
                          <a:pPr algn="ctr">
                            <a:lnSpc>
                              <a:spcPct val="107000"/>
                            </a:lnSpc>
                            <a:spcAft>
                              <a:spcPts val="0"/>
                            </a:spcAft>
                          </a:pPr>
                          <a:r>
                            <a:rPr lang="en-GB" sz="1200" dirty="0">
                              <a:effectLst/>
                              <a:latin typeface="DINPro-Light" panose="020B0504020101010102" pitchFamily="34" charset="0"/>
                              <a:ea typeface="Calibri" panose="020F0502020204030204" pitchFamily="34" charset="0"/>
                              <a:cs typeface="Times New Roman" panose="02020603050405020304" pitchFamily="18" charset="0"/>
                            </a:rPr>
                            <a:t>Users </a:t>
                          </a:r>
                        </a:p>
                        <a:p>
                          <a:pPr algn="ctr">
                            <a:lnSpc>
                              <a:spcPct val="107000"/>
                            </a:lnSpc>
                            <a:spcAft>
                              <a:spcPts val="0"/>
                            </a:spcAft>
                          </a:pPr>
                          <a:r>
                            <a:rPr lang="en-GB" sz="1200" dirty="0">
                              <a:effectLst/>
                              <a:latin typeface="DINPro-Light" panose="020B0504020101010102" pitchFamily="34" charset="0"/>
                              <a:ea typeface="Calibri" panose="020F0502020204030204" pitchFamily="34" charset="0"/>
                              <a:cs typeface="Times New Roman" panose="02020603050405020304" pitchFamily="18" charset="0"/>
                            </a:rPr>
                            <a:t>(Low level)</a:t>
                          </a: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76200" cap="flat" cmpd="sng" algn="ctr">
                          <a:solidFill>
                            <a:schemeClr val="bg1">
                              <a:lumMod val="75000"/>
                            </a:schemeClr>
                          </a:solidFill>
                          <a:prstDash val="solid"/>
                          <a:round/>
                          <a:headEnd type="none" w="med" len="med"/>
                          <a:tailEnd type="none" w="med" len="med"/>
                        </a:lnB>
                      </a:tcPr>
                    </a:tc>
                    <a:tc>
                      <a:txBody>
                        <a:bodyPr/>
                        <a:lstStyle/>
                        <a:p>
                          <a:pPr algn="ctr">
                            <a:lnSpc>
                              <a:spcPct val="107000"/>
                            </a:lnSpc>
                            <a:spcAft>
                              <a:spcPts val="0"/>
                            </a:spcAft>
                          </a:pPr>
                          <a:r>
                            <a:rPr lang="en-GB" sz="1200" dirty="0">
                              <a:effectLst/>
                              <a:latin typeface="DINPro-Light" panose="020B0504020101010102" pitchFamily="34" charset="0"/>
                              <a:ea typeface="Calibri" panose="020F0502020204030204" pitchFamily="34" charset="0"/>
                              <a:cs typeface="Times New Roman" panose="02020603050405020304" pitchFamily="18" charset="0"/>
                            </a:rPr>
                            <a:t>Individual</a:t>
                          </a:r>
                        </a:p>
                      </a:txBody>
                      <a:tcPr marL="68580" marR="68580" marT="0" marB="0" anchor="ctr">
                        <a:lnL w="12700" cap="flat" cmpd="sng" algn="ctr">
                          <a:solidFill>
                            <a:srgbClr val="BFBFBF"/>
                          </a:solidFill>
                          <a:prstDash val="solid"/>
                          <a:round/>
                          <a:headEnd type="none" w="med" len="med"/>
                          <a:tailEnd type="none" w="med" len="med"/>
                        </a:lnL>
                        <a:lnR w="76200" cap="flat" cmpd="sng" algn="ctr">
                          <a:solidFill>
                            <a:schemeClr val="bg1">
                              <a:lumMod val="75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762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mc:Choice>
        <mc:Fallback xmlns="">
          <p:graphicFrame>
            <p:nvGraphicFramePr>
              <p:cNvPr id="16" name="Table 15"/>
              <p:cNvGraphicFramePr>
                <a:graphicFrameLocks noGrp="1"/>
              </p:cNvGraphicFramePr>
              <p:nvPr>
                <p:extLst>
                  <p:ext uri="{D42A27DB-BD31-4B8C-83A1-F6EECF244321}">
                    <p14:modId xmlns:p14="http://schemas.microsoft.com/office/powerpoint/2010/main" val="1478991234"/>
                  </p:ext>
                </p:extLst>
              </p:nvPr>
            </p:nvGraphicFramePr>
            <p:xfrm>
              <a:off x="4165027" y="1547004"/>
              <a:ext cx="5572688" cy="2480123"/>
            </p:xfrm>
            <a:graphic>
              <a:graphicData uri="http://schemas.openxmlformats.org/drawingml/2006/table">
                <a:tbl>
                  <a:tblPr firstRow="1" firstCol="1" bandRow="1"/>
                  <a:tblGrid>
                    <a:gridCol w="758049">
                      <a:extLst>
                        <a:ext uri="{9D8B030D-6E8A-4147-A177-3AD203B41FA5}">
                          <a16:colId xmlns:a16="http://schemas.microsoft.com/office/drawing/2014/main" val="20000"/>
                        </a:ext>
                      </a:extLst>
                    </a:gridCol>
                    <a:gridCol w="2328609">
                      <a:extLst>
                        <a:ext uri="{9D8B030D-6E8A-4147-A177-3AD203B41FA5}">
                          <a16:colId xmlns:a16="http://schemas.microsoft.com/office/drawing/2014/main" val="20001"/>
                        </a:ext>
                      </a:extLst>
                    </a:gridCol>
                    <a:gridCol w="1310210">
                      <a:extLst>
                        <a:ext uri="{9D8B030D-6E8A-4147-A177-3AD203B41FA5}">
                          <a16:colId xmlns:a16="http://schemas.microsoft.com/office/drawing/2014/main" val="20002"/>
                        </a:ext>
                      </a:extLst>
                    </a:gridCol>
                    <a:gridCol w="1175820">
                      <a:extLst>
                        <a:ext uri="{9D8B030D-6E8A-4147-A177-3AD203B41FA5}">
                          <a16:colId xmlns:a16="http://schemas.microsoft.com/office/drawing/2014/main" val="20003"/>
                        </a:ext>
                      </a:extLst>
                    </a:gridCol>
                  </a:tblGrid>
                  <a:tr h="480337">
                    <a:tc>
                      <a:txBody>
                        <a:bodyPr/>
                        <a:lstStyle/>
                        <a:p>
                          <a:pPr algn="ctr">
                            <a:lnSpc>
                              <a:spcPct val="107000"/>
                            </a:lnSpc>
                            <a:spcAft>
                              <a:spcPts val="0"/>
                            </a:spcAft>
                          </a:pPr>
                          <a:r>
                            <a:rPr lang="en-GB" sz="1200" dirty="0">
                              <a:effectLst/>
                              <a:latin typeface="DINPro-Light" panose="020B0504020101010102" pitchFamily="34" charset="0"/>
                              <a:ea typeface="Calibri" panose="020F0502020204030204" pitchFamily="34" charset="0"/>
                              <a:cs typeface="Times New Roman" panose="02020603050405020304" pitchFamily="18" charset="0"/>
                            </a:rPr>
                            <a:t> </a:t>
                          </a:r>
                        </a:p>
                      </a:txBody>
                      <a:tcPr marL="68580" marR="68580" marT="0" marB="0" anchor="ctr">
                        <a:lnL w="76200" cap="flat" cmpd="sng" algn="ctr">
                          <a:solidFill>
                            <a:schemeClr val="bg1">
                              <a:lumMod val="75000"/>
                            </a:schemeClr>
                          </a:solidFill>
                          <a:prstDash val="solid"/>
                          <a:round/>
                          <a:headEnd type="none" w="med" len="med"/>
                          <a:tailEnd type="none" w="med" len="med"/>
                        </a:lnL>
                        <a:lnR w="12700" cap="flat" cmpd="sng" algn="ctr">
                          <a:solidFill>
                            <a:srgbClr val="BFBFBF"/>
                          </a:solidFill>
                          <a:prstDash val="solid"/>
                          <a:round/>
                          <a:headEnd type="none" w="med" len="med"/>
                          <a:tailEnd type="none" w="med" len="med"/>
                        </a:lnR>
                        <a:lnT w="76200" cap="flat" cmpd="sng" algn="ctr">
                          <a:solidFill>
                            <a:schemeClr val="bg1">
                              <a:lumMod val="75000"/>
                            </a:schemeClr>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en-GB" sz="1200" i="1" dirty="0">
                              <a:effectLst/>
                              <a:latin typeface="DINPro-Light" panose="020B0504020101010102" pitchFamily="34" charset="0"/>
                              <a:ea typeface="Calibri" panose="020F0502020204030204" pitchFamily="34" charset="0"/>
                              <a:cs typeface="Times New Roman" panose="02020603050405020304" pitchFamily="18" charset="0"/>
                            </a:rPr>
                            <a:t>Decision-Agent</a:t>
                          </a:r>
                          <a:endParaRPr lang="en-GB" sz="1200" dirty="0">
                            <a:effectLst/>
                            <a:latin typeface="DINPro-Light" panose="020B0504020101010102"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76200" cap="flat" cmpd="sng" algn="ctr">
                          <a:solidFill>
                            <a:schemeClr val="bg1">
                              <a:lumMod val="75000"/>
                            </a:schemeClr>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spcAft>
                              <a:spcPts val="0"/>
                            </a:spcAft>
                          </a:pPr>
                          <a:r>
                            <a:rPr lang="en-GB" sz="1200" i="1" dirty="0">
                              <a:effectLst/>
                              <a:latin typeface="DINPro-Light" panose="020B0504020101010102" pitchFamily="34" charset="0"/>
                              <a:ea typeface="Calibri" panose="020F0502020204030204" pitchFamily="34" charset="0"/>
                              <a:cs typeface="Times New Roman" panose="02020603050405020304" pitchFamily="18" charset="0"/>
                            </a:rPr>
                            <a:t>Role</a:t>
                          </a:r>
                          <a:endParaRPr lang="en-GB" sz="1200" dirty="0">
                            <a:effectLst/>
                            <a:latin typeface="DINPro-Light" panose="020B0504020101010102"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76200" cap="flat" cmpd="sng" algn="ctr">
                          <a:solidFill>
                            <a:schemeClr val="bg1">
                              <a:lumMod val="75000"/>
                            </a:schemeClr>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spcAft>
                              <a:spcPts val="0"/>
                            </a:spcAft>
                          </a:pPr>
                          <a:r>
                            <a:rPr lang="en-GB" sz="1200" i="1" dirty="0">
                              <a:effectLst/>
                              <a:latin typeface="DINPro-Light" panose="020B0504020101010102" pitchFamily="34" charset="0"/>
                              <a:ea typeface="Calibri" panose="020F0502020204030204" pitchFamily="34" charset="0"/>
                              <a:cs typeface="Times New Roman" panose="02020603050405020304" pitchFamily="18" charset="0"/>
                            </a:rPr>
                            <a:t>Type</a:t>
                          </a:r>
                          <a:endParaRPr lang="en-GB" sz="1200" dirty="0">
                            <a:effectLst/>
                            <a:latin typeface="DINPro-Light" panose="020B0504020101010102"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76200" cap="flat" cmpd="sng" algn="ctr">
                          <a:solidFill>
                            <a:schemeClr val="bg1">
                              <a:lumMod val="75000"/>
                            </a:schemeClr>
                          </a:solidFill>
                          <a:prstDash val="solid"/>
                          <a:round/>
                          <a:headEnd type="none" w="med" len="med"/>
                          <a:tailEnd type="none" w="med" len="med"/>
                        </a:lnR>
                        <a:lnT w="76200" cap="flat" cmpd="sng" algn="ctr">
                          <a:solidFill>
                            <a:schemeClr val="bg1">
                              <a:lumMod val="75000"/>
                            </a:schemeClr>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00"/>
                      </a:ext>
                    </a:extLst>
                  </a:tr>
                  <a:tr h="752375">
                    <a:tc>
                      <a:txBody>
                        <a:bodyPr/>
                        <a:lstStyle/>
                        <a:p>
                          <a:endParaRPr lang="it-IT"/>
                        </a:p>
                      </a:txBody>
                      <a:tcPr marL="68580" marR="68580" marT="0" marB="0" anchor="ctr">
                        <a:lnL w="76200" cap="flat" cmpd="sng" algn="ctr">
                          <a:solidFill>
                            <a:schemeClr val="bg1">
                              <a:lumMod val="75000"/>
                            </a:schemeClr>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blipFill>
                          <a:blip r:embed="rId4"/>
                          <a:stretch>
                            <a:fillRect l="-5645" t="-68548" r="-647581" b="-175806"/>
                          </a:stretch>
                        </a:blipFill>
                      </a:tcPr>
                    </a:tc>
                    <a:tc>
                      <a:txBody>
                        <a:bodyPr/>
                        <a:lstStyle/>
                        <a:p>
                          <a:pPr algn="ctr">
                            <a:lnSpc>
                              <a:spcPct val="150000"/>
                            </a:lnSpc>
                            <a:spcAft>
                              <a:spcPts val="0"/>
                            </a:spcAft>
                          </a:pPr>
                          <a:r>
                            <a:rPr lang="it-IT" sz="1200" dirty="0">
                              <a:effectLst/>
                              <a:latin typeface="DINPro-Light" panose="020B0504020101010102" pitchFamily="34" charset="0"/>
                              <a:ea typeface="Calibri" panose="020F0502020204030204" pitchFamily="34" charset="0"/>
                              <a:cs typeface="Times New Roman" panose="02020603050405020304" pitchFamily="18" charset="0"/>
                            </a:rPr>
                            <a:t>Regional Authority </a:t>
                          </a:r>
                          <a:endParaRPr lang="en-GB" sz="1200" dirty="0">
                            <a:effectLst/>
                            <a:latin typeface="DINPro-Light" panose="020B0504020101010102"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it-IT" sz="1200" dirty="0">
                              <a:effectLst/>
                              <a:latin typeface="DINPro-Light" panose="020B0504020101010102" pitchFamily="34" charset="0"/>
                              <a:ea typeface="Calibri" panose="020F0502020204030204" pitchFamily="34" charset="0"/>
                              <a:cs typeface="Times New Roman" panose="02020603050405020304" pitchFamily="18" charset="0"/>
                            </a:rPr>
                            <a:t>Controller</a:t>
                          </a:r>
                          <a:endParaRPr lang="en-GB" sz="1200" dirty="0">
                            <a:effectLst/>
                            <a:latin typeface="DINPro-Light" panose="020B0504020101010102"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1200" dirty="0">
                              <a:effectLst/>
                              <a:latin typeface="DINPro-Light" panose="020B0504020101010102" pitchFamily="34" charset="0"/>
                              <a:ea typeface="Calibri" panose="020F0502020204030204" pitchFamily="34" charset="0"/>
                              <a:cs typeface="Times New Roman" panose="02020603050405020304" pitchFamily="18" charset="0"/>
                            </a:rPr>
                            <a:t> (high level)</a:t>
                          </a:r>
                          <a:endParaRPr lang="en-GB" sz="1200" dirty="0">
                            <a:effectLst/>
                            <a:latin typeface="DINPro-Light" panose="020B0504020101010102"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it-IT" sz="1200" dirty="0">
                              <a:effectLst/>
                              <a:latin typeface="DINPro-Light" panose="020B0504020101010102" pitchFamily="34" charset="0"/>
                              <a:ea typeface="Calibri" panose="020F0502020204030204" pitchFamily="34" charset="0"/>
                              <a:cs typeface="Times New Roman" panose="02020603050405020304" pitchFamily="18" charset="0"/>
                            </a:rPr>
                            <a:t>Organization</a:t>
                          </a:r>
                          <a:endParaRPr lang="en-GB" sz="1200" dirty="0">
                            <a:effectLst/>
                            <a:latin typeface="DINPro-Light" panose="020B0504020101010102"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76200" cap="flat" cmpd="sng" algn="ctr">
                          <a:solidFill>
                            <a:schemeClr val="bg1">
                              <a:lumMod val="75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552587128"/>
                      </a:ext>
                    </a:extLst>
                  </a:tr>
                  <a:tr h="752375">
                    <a:tc>
                      <a:txBody>
                        <a:bodyPr/>
                        <a:lstStyle/>
                        <a:p>
                          <a:endParaRPr lang="it-IT"/>
                        </a:p>
                      </a:txBody>
                      <a:tcPr marL="68580" marR="68580" marT="0" marB="0" anchor="ctr">
                        <a:lnL w="76200" cap="flat" cmpd="sng" algn="ctr">
                          <a:solidFill>
                            <a:schemeClr val="bg1">
                              <a:lumMod val="75000"/>
                            </a:schemeClr>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blipFill>
                          <a:blip r:embed="rId4"/>
                          <a:stretch>
                            <a:fillRect l="-5645" t="-168548" r="-647581" b="-75806"/>
                          </a:stretch>
                        </a:blipFill>
                      </a:tcPr>
                    </a:tc>
                    <a:tc>
                      <a:txBody>
                        <a:bodyPr/>
                        <a:lstStyle/>
                        <a:p>
                          <a:pPr algn="ctr">
                            <a:lnSpc>
                              <a:spcPct val="150000"/>
                            </a:lnSpc>
                            <a:spcAft>
                              <a:spcPts val="0"/>
                            </a:spcAft>
                          </a:pPr>
                          <a:r>
                            <a:rPr lang="en-GB" sz="1200" dirty="0">
                              <a:effectLst/>
                              <a:latin typeface="DINPro-Light" panose="020B0504020101010102" pitchFamily="34" charset="0"/>
                              <a:ea typeface="Calibri" panose="020F0502020204030204" pitchFamily="34" charset="0"/>
                              <a:cs typeface="Times New Roman" panose="02020603050405020304" pitchFamily="18" charset="0"/>
                            </a:rPr>
                            <a:t>Water Manager</a:t>
                          </a:r>
                        </a:p>
                        <a:p>
                          <a:pPr algn="ctr">
                            <a:lnSpc>
                              <a:spcPct val="150000"/>
                            </a:lnSpc>
                            <a:spcAft>
                              <a:spcPts val="0"/>
                            </a:spcAft>
                          </a:pPr>
                          <a:r>
                            <a:rPr lang="en-GB" sz="1200" dirty="0">
                              <a:effectLst/>
                              <a:latin typeface="DINPro-Light" panose="020B0504020101010102" pitchFamily="34" charset="0"/>
                              <a:ea typeface="Calibri" panose="020F0502020204030204" pitchFamily="34" charset="0"/>
                              <a:cs typeface="Times New Roman" panose="02020603050405020304" pitchFamily="18" charset="0"/>
                            </a:rPr>
                            <a:t>Consortium of </a:t>
                          </a:r>
                          <a:r>
                            <a:rPr lang="en-GB" sz="1200" dirty="0" err="1">
                              <a:effectLst/>
                              <a:latin typeface="DINPro-Light" panose="020B0504020101010102" pitchFamily="34" charset="0"/>
                              <a:ea typeface="Calibri" panose="020F0502020204030204" pitchFamily="34" charset="0"/>
                              <a:cs typeface="Times New Roman" panose="02020603050405020304" pitchFamily="18" charset="0"/>
                            </a:rPr>
                            <a:t>Capitanata</a:t>
                          </a:r>
                          <a:endParaRPr lang="en-GB" sz="1200" dirty="0">
                            <a:effectLst/>
                            <a:latin typeface="DINPro-Light" panose="020B0504020101010102"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en-GB" sz="1200" dirty="0">
                              <a:effectLst/>
                              <a:latin typeface="DINPro-Light" panose="020B0504020101010102" pitchFamily="34" charset="0"/>
                              <a:ea typeface="Calibri" panose="020F0502020204030204" pitchFamily="34" charset="0"/>
                              <a:cs typeface="Times New Roman" panose="02020603050405020304" pitchFamily="18" charset="0"/>
                            </a:rPr>
                            <a:t>Technician/Seller</a:t>
                          </a:r>
                        </a:p>
                        <a:p>
                          <a:pPr algn="ctr">
                            <a:lnSpc>
                              <a:spcPct val="107000"/>
                            </a:lnSpc>
                            <a:spcAft>
                              <a:spcPts val="0"/>
                            </a:spcAft>
                          </a:pPr>
                          <a:r>
                            <a:rPr lang="en-GB" sz="1200" dirty="0">
                              <a:effectLst/>
                              <a:latin typeface="DINPro-Light" panose="020B0504020101010102" pitchFamily="34" charset="0"/>
                              <a:ea typeface="Calibri" panose="020F0502020204030204" pitchFamily="34" charset="0"/>
                              <a:cs typeface="Times New Roman" panose="02020603050405020304" pitchFamily="18" charset="0"/>
                            </a:rPr>
                            <a:t>(middle level)</a:t>
                          </a: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a:lnSpc>
                              <a:spcPct val="107000"/>
                            </a:lnSpc>
                            <a:spcAft>
                              <a:spcPts val="0"/>
                            </a:spcAft>
                          </a:pPr>
                          <a:r>
                            <a:rPr lang="en-GB" sz="1200" dirty="0">
                              <a:effectLst/>
                              <a:latin typeface="DINPro-Light" panose="020B0504020101010102" pitchFamily="34" charset="0"/>
                              <a:ea typeface="Calibri" panose="020F0502020204030204" pitchFamily="34" charset="0"/>
                              <a:cs typeface="Times New Roman" panose="02020603050405020304" pitchFamily="18" charset="0"/>
                            </a:rPr>
                            <a:t>Organization</a:t>
                          </a:r>
                        </a:p>
                      </a:txBody>
                      <a:tcPr marL="68580" marR="68580" marT="0" marB="0" anchor="ctr">
                        <a:lnL w="12700" cap="flat" cmpd="sng" algn="ctr">
                          <a:solidFill>
                            <a:srgbClr val="BFBFBF"/>
                          </a:solidFill>
                          <a:prstDash val="solid"/>
                          <a:round/>
                          <a:headEnd type="none" w="med" len="med"/>
                          <a:tailEnd type="none" w="med" len="med"/>
                        </a:lnL>
                        <a:lnR w="76200" cap="flat" cmpd="sng" algn="ctr">
                          <a:solidFill>
                            <a:schemeClr val="bg1">
                              <a:lumMod val="75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01"/>
                      </a:ext>
                    </a:extLst>
                  </a:tr>
                  <a:tr h="495036">
                    <a:tc>
                      <a:txBody>
                        <a:bodyPr/>
                        <a:lstStyle/>
                        <a:p>
                          <a:endParaRPr lang="it-IT"/>
                        </a:p>
                      </a:txBody>
                      <a:tcPr marL="68580" marR="68580" marT="0" marB="0" anchor="ctr">
                        <a:lnL w="76200" cap="flat" cmpd="sng" algn="ctr">
                          <a:solidFill>
                            <a:schemeClr val="bg1">
                              <a:lumMod val="75000"/>
                            </a:schemeClr>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76200" cap="flat" cmpd="sng" algn="ctr">
                          <a:solidFill>
                            <a:schemeClr val="bg1">
                              <a:lumMod val="75000"/>
                            </a:schemeClr>
                          </a:solidFill>
                          <a:prstDash val="solid"/>
                          <a:round/>
                          <a:headEnd type="none" w="med" len="med"/>
                          <a:tailEnd type="none" w="med" len="med"/>
                        </a:lnB>
                        <a:blipFill>
                          <a:blip r:embed="rId4"/>
                          <a:stretch>
                            <a:fillRect l="-5645" t="-411111" r="-647581" b="-16049"/>
                          </a:stretch>
                        </a:blipFill>
                      </a:tcPr>
                    </a:tc>
                    <a:tc>
                      <a:txBody>
                        <a:bodyPr/>
                        <a:lstStyle/>
                        <a:p>
                          <a:pPr algn="ctr">
                            <a:lnSpc>
                              <a:spcPct val="150000"/>
                            </a:lnSpc>
                            <a:spcAft>
                              <a:spcPts val="0"/>
                            </a:spcAft>
                          </a:pPr>
                          <a:r>
                            <a:rPr lang="en-GB" sz="1200" dirty="0">
                              <a:effectLst/>
                              <a:latin typeface="DINPro-Light" panose="020B0504020101010102" pitchFamily="34" charset="0"/>
                              <a:ea typeface="Calibri" panose="020F0502020204030204" pitchFamily="34" charset="0"/>
                              <a:cs typeface="Times New Roman" panose="02020603050405020304" pitchFamily="18" charset="0"/>
                            </a:rPr>
                            <a:t>Farmers</a:t>
                          </a: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76200" cap="flat" cmpd="sng" algn="ctr">
                          <a:solidFill>
                            <a:schemeClr val="bg1">
                              <a:lumMod val="75000"/>
                            </a:schemeClr>
                          </a:solidFill>
                          <a:prstDash val="solid"/>
                          <a:round/>
                          <a:headEnd type="none" w="med" len="med"/>
                          <a:tailEnd type="none" w="med" len="med"/>
                        </a:lnB>
                      </a:tcPr>
                    </a:tc>
                    <a:tc>
                      <a:txBody>
                        <a:bodyPr/>
                        <a:lstStyle/>
                        <a:p>
                          <a:pPr algn="ctr">
                            <a:lnSpc>
                              <a:spcPct val="107000"/>
                            </a:lnSpc>
                            <a:spcAft>
                              <a:spcPts val="0"/>
                            </a:spcAft>
                          </a:pPr>
                          <a:r>
                            <a:rPr lang="en-GB" sz="1200" dirty="0">
                              <a:effectLst/>
                              <a:latin typeface="DINPro-Light" panose="020B0504020101010102" pitchFamily="34" charset="0"/>
                              <a:ea typeface="Calibri" panose="020F0502020204030204" pitchFamily="34" charset="0"/>
                              <a:cs typeface="Times New Roman" panose="02020603050405020304" pitchFamily="18" charset="0"/>
                            </a:rPr>
                            <a:t>Users </a:t>
                          </a:r>
                        </a:p>
                        <a:p>
                          <a:pPr algn="ctr">
                            <a:lnSpc>
                              <a:spcPct val="107000"/>
                            </a:lnSpc>
                            <a:spcAft>
                              <a:spcPts val="0"/>
                            </a:spcAft>
                          </a:pPr>
                          <a:r>
                            <a:rPr lang="en-GB" sz="1200" dirty="0">
                              <a:effectLst/>
                              <a:latin typeface="DINPro-Light" panose="020B0504020101010102" pitchFamily="34" charset="0"/>
                              <a:ea typeface="Calibri" panose="020F0502020204030204" pitchFamily="34" charset="0"/>
                              <a:cs typeface="Times New Roman" panose="02020603050405020304" pitchFamily="18" charset="0"/>
                            </a:rPr>
                            <a:t>(Low level)</a:t>
                          </a: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76200" cap="flat" cmpd="sng" algn="ctr">
                          <a:solidFill>
                            <a:schemeClr val="bg1">
                              <a:lumMod val="75000"/>
                            </a:schemeClr>
                          </a:solidFill>
                          <a:prstDash val="solid"/>
                          <a:round/>
                          <a:headEnd type="none" w="med" len="med"/>
                          <a:tailEnd type="none" w="med" len="med"/>
                        </a:lnB>
                      </a:tcPr>
                    </a:tc>
                    <a:tc>
                      <a:txBody>
                        <a:bodyPr/>
                        <a:lstStyle/>
                        <a:p>
                          <a:pPr algn="ctr">
                            <a:lnSpc>
                              <a:spcPct val="107000"/>
                            </a:lnSpc>
                            <a:spcAft>
                              <a:spcPts val="0"/>
                            </a:spcAft>
                          </a:pPr>
                          <a:r>
                            <a:rPr lang="en-GB" sz="1200" dirty="0">
                              <a:effectLst/>
                              <a:latin typeface="DINPro-Light" panose="020B0504020101010102" pitchFamily="34" charset="0"/>
                              <a:ea typeface="Calibri" panose="020F0502020204030204" pitchFamily="34" charset="0"/>
                              <a:cs typeface="Times New Roman" panose="02020603050405020304" pitchFamily="18" charset="0"/>
                            </a:rPr>
                            <a:t>Individual</a:t>
                          </a:r>
                        </a:p>
                      </a:txBody>
                      <a:tcPr marL="68580" marR="68580" marT="0" marB="0" anchor="ctr">
                        <a:lnL w="12700" cap="flat" cmpd="sng" algn="ctr">
                          <a:solidFill>
                            <a:srgbClr val="BFBFBF"/>
                          </a:solidFill>
                          <a:prstDash val="solid"/>
                          <a:round/>
                          <a:headEnd type="none" w="med" len="med"/>
                          <a:tailEnd type="none" w="med" len="med"/>
                        </a:lnL>
                        <a:lnR w="76200" cap="flat" cmpd="sng" algn="ctr">
                          <a:solidFill>
                            <a:schemeClr val="bg1">
                              <a:lumMod val="75000"/>
                            </a:schemeClr>
                          </a:solidFill>
                          <a:prstDash val="solid"/>
                          <a:round/>
                          <a:headEnd type="none" w="med" len="med"/>
                          <a:tailEnd type="none" w="med" len="med"/>
                        </a:lnR>
                        <a:lnT w="12700" cap="flat" cmpd="sng" algn="ctr">
                          <a:solidFill>
                            <a:srgbClr val="BFBFBF"/>
                          </a:solidFill>
                          <a:prstDash val="solid"/>
                          <a:round/>
                          <a:headEnd type="none" w="med" len="med"/>
                          <a:tailEnd type="none" w="med" len="med"/>
                        </a:lnT>
                        <a:lnB w="762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mc:Fallback>
      </mc:AlternateContent>
      <p:sp>
        <p:nvSpPr>
          <p:cNvPr id="17" name="Rectangle 16"/>
          <p:cNvSpPr/>
          <p:nvPr/>
        </p:nvSpPr>
        <p:spPr>
          <a:xfrm>
            <a:off x="566739" y="454282"/>
            <a:ext cx="216149" cy="214009"/>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920307" y="454282"/>
            <a:ext cx="216149" cy="214009"/>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273875" y="454282"/>
            <a:ext cx="216149" cy="214009"/>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1627443" y="454282"/>
            <a:ext cx="216149" cy="214009"/>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7786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n-GB" sz="3200" dirty="0">
                <a:solidFill>
                  <a:schemeClr val="tx1">
                    <a:lumMod val="65000"/>
                    <a:lumOff val="35000"/>
                  </a:schemeClr>
                </a:solidFill>
                <a:latin typeface="Arial" panose="020B0604020202020204" pitchFamily="34" charset="0"/>
              </a:rPr>
              <a:t>AWM In The Apulia Region/3</a:t>
            </a:r>
          </a:p>
        </p:txBody>
      </p:sp>
      <mc:AlternateContent xmlns:mc="http://schemas.openxmlformats.org/markup-compatibility/2006" xmlns:a14="http://schemas.microsoft.com/office/drawing/2010/main">
        <mc:Choice Requires="a14">
          <p:sp>
            <p:nvSpPr>
              <p:cNvPr id="11" name="CasellaDiTesto 3"/>
              <p:cNvSpPr txBox="1"/>
              <p:nvPr/>
            </p:nvSpPr>
            <p:spPr>
              <a:xfrm>
                <a:off x="566739" y="1057643"/>
                <a:ext cx="8886543" cy="1231106"/>
              </a:xfrm>
              <a:prstGeom prst="rect">
                <a:avLst/>
              </a:prstGeom>
              <a:noFill/>
            </p:spPr>
            <p:txBody>
              <a:bodyPr wrap="square" rtlCol="0">
                <a:spAutoFit/>
              </a:bodyPr>
              <a:lstStyle/>
              <a:p>
                <a:r>
                  <a:rPr lang="en-US" dirty="0"/>
                  <a:t>The WATER MANAGER has to deal with drought events and with the request of water from each farmer </a:t>
                </a:r>
                <a14:m>
                  <m:oMath xmlns:m="http://schemas.openxmlformats.org/officeDocument/2006/math">
                    <m:r>
                      <a:rPr lang="it-IT" b="0" i="1" dirty="0" smtClean="0">
                        <a:latin typeface="Cambria Math" panose="02040503050406030204" pitchFamily="18" charset="0"/>
                      </a:rPr>
                      <m:t>𝑖</m:t>
                    </m:r>
                  </m:oMath>
                </a14:m>
                <a:endParaRPr lang="en-US" dirty="0"/>
              </a:p>
              <a:p>
                <a:pPr algn="just"/>
                <a:br>
                  <a:rPr lang="en-US" dirty="0"/>
                </a:br>
                <a:endParaRPr lang="en-GB" sz="2000" dirty="0">
                  <a:latin typeface="Calibri" panose="020F0502020204030204" pitchFamily="34" charset="0"/>
                </a:endParaRPr>
              </a:p>
            </p:txBody>
          </p:sp>
        </mc:Choice>
        <mc:Fallback xmlns="">
          <p:sp>
            <p:nvSpPr>
              <p:cNvPr id="11" name="CasellaDiTesto 3"/>
              <p:cNvSpPr txBox="1">
                <a:spLocks noRot="1" noChangeAspect="1" noMove="1" noResize="1" noEditPoints="1" noAdjustHandles="1" noChangeArrowheads="1" noChangeShapeType="1" noTextEdit="1"/>
              </p:cNvSpPr>
              <p:nvPr/>
            </p:nvSpPr>
            <p:spPr>
              <a:xfrm>
                <a:off x="566739" y="1057643"/>
                <a:ext cx="8886543" cy="1231106"/>
              </a:xfrm>
              <a:prstGeom prst="rect">
                <a:avLst/>
              </a:prstGeom>
              <a:blipFill>
                <a:blip r:embed="rId3"/>
                <a:stretch>
                  <a:fillRect l="-617" t="-2475"/>
                </a:stretch>
              </a:blipFill>
            </p:spPr>
            <p:txBody>
              <a:bodyPr/>
              <a:lstStyle/>
              <a:p>
                <a:r>
                  <a:rPr lang="it-IT">
                    <a:noFill/>
                  </a:rPr>
                  <a:t> </a:t>
                </a:r>
              </a:p>
            </p:txBody>
          </p:sp>
        </mc:Fallback>
      </mc:AlternateContent>
      <p:pic>
        <p:nvPicPr>
          <p:cNvPr id="12" name="Picture 11"/>
          <p:cNvPicPr>
            <a:picLocks noChangeAspect="1"/>
          </p:cNvPicPr>
          <p:nvPr/>
        </p:nvPicPr>
        <p:blipFill>
          <a:blip r:embed="rId4"/>
          <a:stretch>
            <a:fillRect/>
          </a:stretch>
        </p:blipFill>
        <p:spPr>
          <a:xfrm>
            <a:off x="920307" y="2035393"/>
            <a:ext cx="7962900" cy="3752850"/>
          </a:xfrm>
          <a:prstGeom prst="rect">
            <a:avLst/>
          </a:prstGeom>
        </p:spPr>
      </p:pic>
      <p:sp>
        <p:nvSpPr>
          <p:cNvPr id="21" name="Rectangle 20"/>
          <p:cNvSpPr/>
          <p:nvPr/>
        </p:nvSpPr>
        <p:spPr>
          <a:xfrm>
            <a:off x="566739" y="454282"/>
            <a:ext cx="216149" cy="214009"/>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920307" y="454282"/>
            <a:ext cx="216149" cy="214009"/>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1273875" y="454282"/>
            <a:ext cx="216149" cy="214009"/>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627443" y="454282"/>
            <a:ext cx="216149" cy="214009"/>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2398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n-GB" sz="3200" dirty="0">
                <a:solidFill>
                  <a:schemeClr val="tx1">
                    <a:lumMod val="65000"/>
                    <a:lumOff val="35000"/>
                  </a:schemeClr>
                </a:solidFill>
                <a:latin typeface="Arial" panose="020B0604020202020204" pitchFamily="34" charset="0"/>
              </a:rPr>
              <a:t>AWM In The Apulia Region/4</a:t>
            </a:r>
          </a:p>
        </p:txBody>
      </p:sp>
      <mc:AlternateContent xmlns:mc="http://schemas.openxmlformats.org/markup-compatibility/2006" xmlns:a14="http://schemas.microsoft.com/office/drawing/2010/main">
        <mc:Choice Requires="a14">
          <p:sp>
            <p:nvSpPr>
              <p:cNvPr id="11" name="CasellaDiTesto 3"/>
              <p:cNvSpPr txBox="1"/>
              <p:nvPr/>
            </p:nvSpPr>
            <p:spPr>
              <a:xfrm>
                <a:off x="566739" y="1044196"/>
                <a:ext cx="8940332" cy="954107"/>
              </a:xfrm>
              <a:prstGeom prst="rect">
                <a:avLst/>
              </a:prstGeom>
              <a:noFill/>
            </p:spPr>
            <p:txBody>
              <a:bodyPr wrap="square" rtlCol="0">
                <a:spAutoFit/>
              </a:bodyPr>
              <a:lstStyle/>
              <a:p>
                <a:r>
                  <a:rPr lang="en-US" dirty="0"/>
                  <a:t>Each FARMER </a:t>
                </a:r>
                <a14:m>
                  <m:oMath xmlns:m="http://schemas.openxmlformats.org/officeDocument/2006/math">
                    <m:r>
                      <a:rPr lang="en-US" i="1" dirty="0" smtClean="0">
                        <a:latin typeface="Cambria Math" panose="02040503050406030204" pitchFamily="18" charset="0"/>
                      </a:rPr>
                      <m:t>𝑖</m:t>
                    </m:r>
                  </m:oMath>
                </a14:m>
                <a:r>
                  <a:rPr lang="en-US" dirty="0"/>
                  <a:t> chooses the right mix of crops depending on the quantity of available water and on the hectares of arable land, in order to maximize her/his profits</a:t>
                </a:r>
                <a:br>
                  <a:rPr lang="en-US" dirty="0"/>
                </a:br>
                <a:endParaRPr lang="en-GB" sz="2000" dirty="0">
                  <a:latin typeface="Calibri" panose="020F0502020204030204" pitchFamily="34" charset="0"/>
                </a:endParaRPr>
              </a:p>
            </p:txBody>
          </p:sp>
        </mc:Choice>
        <mc:Fallback xmlns="">
          <p:sp>
            <p:nvSpPr>
              <p:cNvPr id="11" name="CasellaDiTesto 3"/>
              <p:cNvSpPr txBox="1">
                <a:spLocks noRot="1" noChangeAspect="1" noMove="1" noResize="1" noEditPoints="1" noAdjustHandles="1" noChangeArrowheads="1" noChangeShapeType="1" noTextEdit="1"/>
              </p:cNvSpPr>
              <p:nvPr/>
            </p:nvSpPr>
            <p:spPr>
              <a:xfrm>
                <a:off x="566739" y="1044196"/>
                <a:ext cx="8940332" cy="954107"/>
              </a:xfrm>
              <a:prstGeom prst="rect">
                <a:avLst/>
              </a:prstGeom>
              <a:blipFill>
                <a:blip r:embed="rId3"/>
                <a:stretch>
                  <a:fillRect l="-613" t="-3185"/>
                </a:stretch>
              </a:blipFill>
            </p:spPr>
            <p:txBody>
              <a:bodyPr/>
              <a:lstStyle/>
              <a:p>
                <a:r>
                  <a:rPr lang="it-IT">
                    <a:noFill/>
                  </a:rPr>
                  <a:t> </a:t>
                </a:r>
              </a:p>
            </p:txBody>
          </p:sp>
        </mc:Fallback>
      </mc:AlternateContent>
      <p:pic>
        <p:nvPicPr>
          <p:cNvPr id="5" name="Picture 4"/>
          <p:cNvPicPr>
            <a:picLocks noChangeAspect="1"/>
          </p:cNvPicPr>
          <p:nvPr/>
        </p:nvPicPr>
        <p:blipFill>
          <a:blip r:embed="rId4"/>
          <a:stretch>
            <a:fillRect/>
          </a:stretch>
        </p:blipFill>
        <p:spPr>
          <a:xfrm>
            <a:off x="920915" y="1999267"/>
            <a:ext cx="7629525" cy="3257550"/>
          </a:xfrm>
          <a:prstGeom prst="rect">
            <a:avLst/>
          </a:prstGeom>
        </p:spPr>
      </p:pic>
      <p:sp>
        <p:nvSpPr>
          <p:cNvPr id="12" name="Rectangle 11"/>
          <p:cNvSpPr/>
          <p:nvPr/>
        </p:nvSpPr>
        <p:spPr>
          <a:xfrm>
            <a:off x="566739" y="454282"/>
            <a:ext cx="216149" cy="214009"/>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920307" y="454282"/>
            <a:ext cx="216149" cy="214009"/>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273875" y="454282"/>
            <a:ext cx="216149" cy="214009"/>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627443" y="454282"/>
            <a:ext cx="216149" cy="214009"/>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asellaDiTesto 3"/>
          <p:cNvSpPr txBox="1"/>
          <p:nvPr/>
        </p:nvSpPr>
        <p:spPr>
          <a:xfrm>
            <a:off x="566739" y="5256817"/>
            <a:ext cx="2740740" cy="677108"/>
          </a:xfrm>
          <a:prstGeom prst="rect">
            <a:avLst/>
          </a:prstGeom>
          <a:noFill/>
        </p:spPr>
        <p:txBody>
          <a:bodyPr wrap="square" rtlCol="0">
            <a:spAutoFit/>
          </a:bodyPr>
          <a:lstStyle/>
          <a:p>
            <a:r>
              <a:rPr lang="en-US" dirty="0"/>
              <a:t>INNOVATIVE ALTERNATIVE</a:t>
            </a:r>
            <a:br>
              <a:rPr lang="en-US" dirty="0"/>
            </a:br>
            <a:endParaRPr lang="en-GB" sz="2000" dirty="0">
              <a:latin typeface="Calibri" panose="020F0502020204030204" pitchFamily="34" charset="0"/>
            </a:endParaRPr>
          </a:p>
        </p:txBody>
      </p:sp>
    </p:spTree>
    <p:extLst>
      <p:ext uri="{BB962C8B-B14F-4D97-AF65-F5344CB8AC3E}">
        <p14:creationId xmlns:p14="http://schemas.microsoft.com/office/powerpoint/2010/main" val="1390146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n-GB" sz="3200" dirty="0">
                <a:solidFill>
                  <a:schemeClr val="tx1">
                    <a:lumMod val="65000"/>
                    <a:lumOff val="35000"/>
                  </a:schemeClr>
                </a:solidFill>
                <a:latin typeface="Arial" panose="020B0604020202020204" pitchFamily="34" charset="0"/>
              </a:rPr>
              <a:t>AWM In The Apulia Region/5</a:t>
            </a:r>
          </a:p>
        </p:txBody>
      </p:sp>
      <p:sp>
        <p:nvSpPr>
          <p:cNvPr id="11" name="CasellaDiTesto 3"/>
          <p:cNvSpPr txBox="1"/>
          <p:nvPr/>
        </p:nvSpPr>
        <p:spPr>
          <a:xfrm>
            <a:off x="272999" y="1044196"/>
            <a:ext cx="9489565" cy="1754326"/>
          </a:xfrm>
          <a:prstGeom prst="rect">
            <a:avLst/>
          </a:prstGeom>
          <a:noFill/>
        </p:spPr>
        <p:txBody>
          <a:bodyPr wrap="square" rtlCol="0">
            <a:spAutoFit/>
          </a:bodyPr>
          <a:lstStyle/>
          <a:p>
            <a:pPr marL="285750" indent="-285750">
              <a:buFont typeface="Wingdings" panose="05000000000000000000" pitchFamily="2" charset="2"/>
              <a:buChar char="ü"/>
            </a:pPr>
            <a:r>
              <a:rPr lang="en-US" dirty="0"/>
              <a:t>Interviews, workshops with stakeholders to data collection and group modelling</a:t>
            </a:r>
          </a:p>
          <a:p>
            <a:pPr marL="285750" indent="-285750">
              <a:buFont typeface="Wingdings" panose="05000000000000000000" pitchFamily="2" charset="2"/>
              <a:buChar char="ü"/>
            </a:pPr>
            <a:r>
              <a:rPr lang="en-US" dirty="0"/>
              <a:t>Stakeholder’s analysis to identify the multiple and conflicting interests</a:t>
            </a:r>
          </a:p>
          <a:p>
            <a:pPr marL="285750" indent="-285750">
              <a:buFont typeface="Wingdings" panose="05000000000000000000" pitchFamily="2" charset="2"/>
              <a:buChar char="ü"/>
            </a:pPr>
            <a:r>
              <a:rPr lang="en-US" dirty="0"/>
              <a:t>Interaction Spaces analysis to define and formally represents the ambiguity in problem frames</a:t>
            </a:r>
          </a:p>
          <a:p>
            <a:pPr marL="285750" indent="-285750">
              <a:buFont typeface="Wingdings" panose="05000000000000000000" pitchFamily="2" charset="2"/>
              <a:buChar char="ü"/>
            </a:pPr>
            <a:r>
              <a:rPr lang="en-US" dirty="0"/>
              <a:t>Mental Model to represent</a:t>
            </a:r>
            <a:r>
              <a:rPr lang="en-GB" dirty="0">
                <a:latin typeface="Calibri" panose="020F0502020204030204" pitchFamily="34" charset="0"/>
              </a:rPr>
              <a:t> the perceived cause-effect chains influencing the evolution </a:t>
            </a:r>
          </a:p>
          <a:p>
            <a:pPr marL="285750" indent="-285750">
              <a:buFont typeface="Wingdings" panose="05000000000000000000" pitchFamily="2" charset="2"/>
              <a:buChar char="ü"/>
            </a:pPr>
            <a:r>
              <a:rPr lang="en-US" dirty="0"/>
              <a:t>System Dynamic Model to formalize the behaviors of DMs, the interdependencies and the negative feedback, in order to deactivate the policy resistance mechanism</a:t>
            </a:r>
          </a:p>
        </p:txBody>
      </p:sp>
      <p:pic>
        <p:nvPicPr>
          <p:cNvPr id="12" name="Picture 11"/>
          <p:cNvPicPr/>
          <p:nvPr/>
        </p:nvPicPr>
        <p:blipFill>
          <a:blip r:embed="rId3">
            <a:extLst>
              <a:ext uri="{28A0092B-C50C-407E-A947-70E740481C1C}">
                <a14:useLocalDpi xmlns:a14="http://schemas.microsoft.com/office/drawing/2010/main" val="0"/>
              </a:ext>
            </a:extLst>
          </a:blip>
          <a:stretch>
            <a:fillRect/>
          </a:stretch>
        </p:blipFill>
        <p:spPr>
          <a:xfrm>
            <a:off x="190463" y="3205858"/>
            <a:ext cx="5671060" cy="2775363"/>
          </a:xfrm>
          <a:prstGeom prst="rect">
            <a:avLst/>
          </a:prstGeom>
          <a:ln>
            <a:solidFill>
              <a:schemeClr val="bg1">
                <a:lumMod val="85000"/>
              </a:schemeClr>
            </a:solidFill>
          </a:ln>
        </p:spPr>
      </p:pic>
      <p:sp>
        <p:nvSpPr>
          <p:cNvPr id="20" name="Rectangle 19"/>
          <p:cNvSpPr/>
          <p:nvPr/>
        </p:nvSpPr>
        <p:spPr>
          <a:xfrm>
            <a:off x="566739" y="454282"/>
            <a:ext cx="216149" cy="214009"/>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920307" y="454282"/>
            <a:ext cx="216149" cy="214009"/>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273875" y="454282"/>
            <a:ext cx="216149" cy="214009"/>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1627443" y="454282"/>
            <a:ext cx="216149" cy="214009"/>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p:nvPr/>
        </p:nvPicPr>
        <p:blipFill>
          <a:blip r:embed="rId4" cstate="print">
            <a:extLst>
              <a:ext uri="{28A0092B-C50C-407E-A947-70E740481C1C}">
                <a14:useLocalDpi xmlns:a14="http://schemas.microsoft.com/office/drawing/2010/main" val="0"/>
              </a:ext>
            </a:extLst>
          </a:blip>
          <a:stretch>
            <a:fillRect/>
          </a:stretch>
        </p:blipFill>
        <p:spPr>
          <a:xfrm>
            <a:off x="7237335" y="2771638"/>
            <a:ext cx="1837488" cy="868440"/>
          </a:xfrm>
          <a:prstGeom prst="rect">
            <a:avLst/>
          </a:prstGeom>
        </p:spPr>
      </p:pic>
      <p:pic>
        <p:nvPicPr>
          <p:cNvPr id="26" name="Picture 25"/>
          <p:cNvPicPr/>
          <p:nvPr/>
        </p:nvPicPr>
        <p:blipFill>
          <a:blip r:embed="rId5" cstate="print">
            <a:extLst>
              <a:ext uri="{28A0092B-C50C-407E-A947-70E740481C1C}">
                <a14:useLocalDpi xmlns:a14="http://schemas.microsoft.com/office/drawing/2010/main" val="0"/>
              </a:ext>
            </a:extLst>
          </a:blip>
          <a:stretch>
            <a:fillRect/>
          </a:stretch>
        </p:blipFill>
        <p:spPr>
          <a:xfrm>
            <a:off x="7911915" y="3817385"/>
            <a:ext cx="1416620" cy="815452"/>
          </a:xfrm>
          <a:prstGeom prst="rect">
            <a:avLst/>
          </a:prstGeom>
        </p:spPr>
      </p:pic>
      <p:pic>
        <p:nvPicPr>
          <p:cNvPr id="13" name="Picture 12"/>
          <p:cNvPicPr>
            <a:picLocks noChangeAspect="1"/>
          </p:cNvPicPr>
          <p:nvPr/>
        </p:nvPicPr>
        <p:blipFill rotWithShape="1">
          <a:blip r:embed="rId6" cstate="print">
            <a:extLst>
              <a:ext uri="{28A0092B-C50C-407E-A947-70E740481C1C}">
                <a14:useLocalDpi xmlns:a14="http://schemas.microsoft.com/office/drawing/2010/main" val="0"/>
              </a:ext>
            </a:extLst>
          </a:blip>
          <a:srcRect l="2428" r="2873" b="2056"/>
          <a:stretch/>
        </p:blipFill>
        <p:spPr>
          <a:xfrm>
            <a:off x="6177773" y="3530481"/>
            <a:ext cx="769481" cy="868440"/>
          </a:xfrm>
          <a:prstGeom prst="rect">
            <a:avLst/>
          </a:prstGeom>
        </p:spPr>
      </p:pic>
      <p:pic>
        <p:nvPicPr>
          <p:cNvPr id="14" name="Picture 2"/>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06563" y="4621503"/>
            <a:ext cx="1344339" cy="7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3"/>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562514" y="5066667"/>
            <a:ext cx="1349401" cy="738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484767" y="5513156"/>
            <a:ext cx="1342624" cy="728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9551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n-GB" sz="3200" dirty="0">
                <a:solidFill>
                  <a:schemeClr val="tx1">
                    <a:lumMod val="65000"/>
                    <a:lumOff val="35000"/>
                  </a:schemeClr>
                </a:solidFill>
                <a:latin typeface="Arial" panose="020B0604020202020204" pitchFamily="34" charset="0"/>
              </a:rPr>
              <a:t>Public Policy Design</a:t>
            </a:r>
          </a:p>
        </p:txBody>
      </p:sp>
      <p:sp>
        <p:nvSpPr>
          <p:cNvPr id="6" name="Rectangle 5"/>
          <p:cNvSpPr/>
          <p:nvPr/>
        </p:nvSpPr>
        <p:spPr>
          <a:xfrm>
            <a:off x="566739" y="454282"/>
            <a:ext cx="216149" cy="214009"/>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920307" y="454282"/>
            <a:ext cx="216149" cy="214009"/>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73875" y="454282"/>
            <a:ext cx="216149" cy="214009"/>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627443" y="454282"/>
            <a:ext cx="216149" cy="214009"/>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asellaDiTesto 3"/>
          <p:cNvSpPr txBox="1"/>
          <p:nvPr/>
        </p:nvSpPr>
        <p:spPr>
          <a:xfrm>
            <a:off x="273000" y="1238160"/>
            <a:ext cx="9360000" cy="4247317"/>
          </a:xfrm>
          <a:prstGeom prst="rect">
            <a:avLst/>
          </a:prstGeom>
          <a:noFill/>
        </p:spPr>
        <p:txBody>
          <a:bodyPr wrap="square" rtlCol="0">
            <a:spAutoFit/>
          </a:bodyPr>
          <a:lstStyle/>
          <a:p>
            <a:pPr>
              <a:buClr>
                <a:srgbClr val="002060"/>
              </a:buClr>
              <a:buSzPct val="150000"/>
            </a:pPr>
            <a:r>
              <a:rPr lang="en-US" dirty="0"/>
              <a:t>BEHAVIORAL PERSPECTIVE </a:t>
            </a:r>
          </a:p>
          <a:p>
            <a:pPr marL="285750" indent="-285750">
              <a:buClr>
                <a:srgbClr val="002060"/>
              </a:buClr>
              <a:buSzPct val="150000"/>
              <a:buFont typeface="Wingdings" panose="05000000000000000000" pitchFamily="2" charset="2"/>
              <a:buChar char="§"/>
            </a:pPr>
            <a:r>
              <a:rPr lang="en-US" dirty="0"/>
              <a:t>The traditional set of alternatives is defined as a compromise between different constraints and technical criteria and often it brings unexpected behavioral reactions</a:t>
            </a:r>
          </a:p>
          <a:p>
            <a:pPr marL="285750" indent="-285750">
              <a:buClr>
                <a:srgbClr val="002060"/>
              </a:buClr>
              <a:buSzPct val="150000"/>
              <a:buFont typeface="Wingdings" panose="05000000000000000000" pitchFamily="2" charset="2"/>
              <a:buChar char="§"/>
            </a:pPr>
            <a:r>
              <a:rPr lang="en-US" dirty="0"/>
              <a:t>The DMs as well as the analyst are subject to behavioral effects. Embracing the behavioral perspective helps generating theoretical insights and innovative alternatives</a:t>
            </a:r>
          </a:p>
          <a:p>
            <a:pPr marL="285750" indent="-285750">
              <a:buClr>
                <a:srgbClr val="002060"/>
              </a:buClr>
              <a:buSzPct val="150000"/>
              <a:buFont typeface="Wingdings" panose="05000000000000000000" pitchFamily="2" charset="2"/>
              <a:buChar char="§"/>
            </a:pPr>
            <a:endParaRPr lang="en-US" dirty="0"/>
          </a:p>
          <a:p>
            <a:pPr>
              <a:buClr>
                <a:srgbClr val="002060"/>
              </a:buClr>
              <a:buSzPct val="150000"/>
            </a:pPr>
            <a:r>
              <a:rPr lang="en-US" dirty="0"/>
              <a:t>INNOVATIVE POLICY DESIGN</a:t>
            </a:r>
          </a:p>
          <a:p>
            <a:pPr marL="285750" indent="-285750">
              <a:buClr>
                <a:srgbClr val="002060"/>
              </a:buClr>
              <a:buSzPct val="150000"/>
              <a:buFont typeface="Wingdings" panose="05000000000000000000" pitchFamily="2" charset="2"/>
              <a:buChar char="§"/>
            </a:pPr>
            <a:r>
              <a:rPr lang="en-US" dirty="0"/>
              <a:t>The innovation is the capacity to expand the boundaries of the decision space, modifying the set of alternatives and inducing the adjustment of the actors’ behaviors</a:t>
            </a:r>
          </a:p>
          <a:p>
            <a:pPr marL="285750" indent="-285750">
              <a:buClr>
                <a:srgbClr val="002060"/>
              </a:buClr>
              <a:buSzPct val="150000"/>
              <a:buFont typeface="Wingdings" panose="05000000000000000000" pitchFamily="2" charset="2"/>
              <a:buChar char="§"/>
            </a:pPr>
            <a:r>
              <a:rPr lang="en-US" dirty="0"/>
              <a:t>A worthy policy design process has a preponderant impact on the quality of the alternative</a:t>
            </a:r>
            <a:br>
              <a:rPr lang="en-US" dirty="0"/>
            </a:br>
            <a:r>
              <a:rPr lang="en-US" dirty="0"/>
              <a:t>policies being considered</a:t>
            </a:r>
          </a:p>
          <a:p>
            <a:pPr marL="285750" indent="-285750">
              <a:buClr>
                <a:srgbClr val="002060"/>
              </a:buClr>
              <a:buSzPct val="150000"/>
              <a:buFont typeface="Wingdings" panose="05000000000000000000" pitchFamily="2" charset="2"/>
              <a:buChar char="§"/>
            </a:pPr>
            <a:endParaRPr lang="en-US" dirty="0"/>
          </a:p>
          <a:p>
            <a:pPr>
              <a:buClr>
                <a:srgbClr val="002060"/>
              </a:buClr>
              <a:buSzPct val="150000"/>
            </a:pPr>
            <a:r>
              <a:rPr lang="en-US" dirty="0"/>
              <a:t>DESIGN PROCESS</a:t>
            </a:r>
          </a:p>
          <a:p>
            <a:pPr marL="285750" indent="-285750">
              <a:buClr>
                <a:srgbClr val="002060"/>
              </a:buClr>
              <a:buSzPct val="150000"/>
              <a:buFont typeface="Wingdings" panose="05000000000000000000" pitchFamily="2" charset="2"/>
              <a:buChar char="§"/>
            </a:pPr>
            <a:r>
              <a:rPr lang="en-US" dirty="0"/>
              <a:t>Design theory could develop a different perspective on the problem in order to explore how innovative policies can be laid out</a:t>
            </a:r>
            <a:endParaRPr lang="en-GB" sz="2000" dirty="0">
              <a:latin typeface="Calibri" panose="020F0502020204030204" pitchFamily="34" charset="0"/>
            </a:endParaRPr>
          </a:p>
        </p:txBody>
      </p:sp>
    </p:spTree>
    <p:extLst>
      <p:ext uri="{BB962C8B-B14F-4D97-AF65-F5344CB8AC3E}">
        <p14:creationId xmlns:p14="http://schemas.microsoft.com/office/powerpoint/2010/main" val="1066400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n-GB" sz="3200" dirty="0">
                <a:solidFill>
                  <a:schemeClr val="tx1">
                    <a:lumMod val="65000"/>
                    <a:lumOff val="35000"/>
                  </a:schemeClr>
                </a:solidFill>
                <a:latin typeface="Arial" panose="020B0604020202020204" pitchFamily="34" charset="0"/>
              </a:rPr>
              <a:t>Design Theory/1</a:t>
            </a:r>
          </a:p>
        </p:txBody>
      </p:sp>
      <p:sp>
        <p:nvSpPr>
          <p:cNvPr id="11" name="CasellaDiTesto 3"/>
          <p:cNvSpPr txBox="1"/>
          <p:nvPr/>
        </p:nvSpPr>
        <p:spPr>
          <a:xfrm>
            <a:off x="566739" y="1044196"/>
            <a:ext cx="8940332" cy="677108"/>
          </a:xfrm>
          <a:prstGeom prst="rect">
            <a:avLst/>
          </a:prstGeom>
          <a:noFill/>
        </p:spPr>
        <p:txBody>
          <a:bodyPr wrap="square" rtlCol="0">
            <a:spAutoFit/>
          </a:bodyPr>
          <a:lstStyle/>
          <a:p>
            <a:br>
              <a:rPr lang="en-US" dirty="0"/>
            </a:br>
            <a:endParaRPr lang="en-GB" sz="2000" dirty="0">
              <a:latin typeface="Calibri" panose="020F0502020204030204" pitchFamily="34" charset="0"/>
            </a:endParaRPr>
          </a:p>
        </p:txBody>
      </p:sp>
      <p:sp>
        <p:nvSpPr>
          <p:cNvPr id="12" name="Rectangle 11"/>
          <p:cNvSpPr/>
          <p:nvPr/>
        </p:nvSpPr>
        <p:spPr>
          <a:xfrm>
            <a:off x="566739" y="454282"/>
            <a:ext cx="216149" cy="214009"/>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920307" y="454282"/>
            <a:ext cx="216149" cy="214009"/>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273875" y="454282"/>
            <a:ext cx="216149" cy="214009"/>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627443" y="454282"/>
            <a:ext cx="216149" cy="214009"/>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nip Diagonal Corner Rectangle 15"/>
          <p:cNvSpPr/>
          <p:nvPr/>
        </p:nvSpPr>
        <p:spPr>
          <a:xfrm>
            <a:off x="356905" y="1397770"/>
            <a:ext cx="9150166" cy="748860"/>
          </a:xfrm>
          <a:prstGeom prst="snip2DiagRect">
            <a:avLst/>
          </a:prstGeom>
          <a:solidFill>
            <a:srgbClr val="002060"/>
          </a:soli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600" b="1" dirty="0">
                <a:solidFill>
                  <a:schemeClr val="bg1"/>
                </a:solidFill>
                <a:latin typeface="Arial" panose="020B0604020202020204" pitchFamily="34" charset="0"/>
                <a:cs typeface="Arial" panose="020B0604020202020204" pitchFamily="34" charset="0"/>
              </a:rPr>
              <a:t>Design theory was conceived for supporting practitioners in designing and it has evolved in a formal version aiming at assisting any process of creating objects (</a:t>
            </a:r>
            <a:r>
              <a:rPr lang="en-US" sz="1600" b="1" dirty="0" err="1">
                <a:solidFill>
                  <a:schemeClr val="bg1"/>
                </a:solidFill>
                <a:latin typeface="Arial" panose="020B0604020202020204" pitchFamily="34" charset="0"/>
                <a:cs typeface="Arial" panose="020B0604020202020204" pitchFamily="34" charset="0"/>
              </a:rPr>
              <a:t>Hatchuel</a:t>
            </a:r>
            <a:r>
              <a:rPr lang="en-US" sz="1600" b="1" dirty="0">
                <a:solidFill>
                  <a:schemeClr val="bg1"/>
                </a:solidFill>
                <a:latin typeface="Arial" panose="020B0604020202020204" pitchFamily="34" charset="0"/>
                <a:cs typeface="Arial" panose="020B0604020202020204" pitchFamily="34" charset="0"/>
              </a:rPr>
              <a:t>, 2002)</a:t>
            </a:r>
          </a:p>
        </p:txBody>
      </p:sp>
      <p:sp>
        <p:nvSpPr>
          <p:cNvPr id="17" name="Snip Diagonal Corner Rectangle 16"/>
          <p:cNvSpPr/>
          <p:nvPr/>
        </p:nvSpPr>
        <p:spPr>
          <a:xfrm>
            <a:off x="377917" y="2571956"/>
            <a:ext cx="9150166" cy="748860"/>
          </a:xfrm>
          <a:prstGeom prst="snip2DiagRect">
            <a:avLst/>
          </a:prstGeom>
          <a:solidFill>
            <a:srgbClr val="002060"/>
          </a:soli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600" b="1" dirty="0">
                <a:solidFill>
                  <a:schemeClr val="bg1"/>
                </a:solidFill>
                <a:latin typeface="Arial" panose="020B0604020202020204" pitchFamily="34" charset="0"/>
                <a:cs typeface="Arial" panose="020B0604020202020204" pitchFamily="34" charset="0"/>
              </a:rPr>
              <a:t>These objects do not exist within our knowledge, but can be designed out of it, supporting a rule-breaking process  (</a:t>
            </a:r>
            <a:r>
              <a:rPr lang="en-US" sz="1600" b="1" dirty="0" err="1">
                <a:solidFill>
                  <a:schemeClr val="bg1"/>
                </a:solidFill>
                <a:latin typeface="Arial" panose="020B0604020202020204" pitchFamily="34" charset="0"/>
                <a:cs typeface="Arial" panose="020B0604020202020204" pitchFamily="34" charset="0"/>
              </a:rPr>
              <a:t>Hatchuel</a:t>
            </a:r>
            <a:r>
              <a:rPr lang="en-US" sz="1600" b="1" dirty="0">
                <a:solidFill>
                  <a:schemeClr val="bg1"/>
                </a:solidFill>
                <a:latin typeface="Arial" panose="020B0604020202020204" pitchFamily="34" charset="0"/>
                <a:cs typeface="Arial" panose="020B0604020202020204" pitchFamily="34" charset="0"/>
              </a:rPr>
              <a:t>, 2003)</a:t>
            </a:r>
          </a:p>
        </p:txBody>
      </p:sp>
      <p:sp>
        <p:nvSpPr>
          <p:cNvPr id="18" name="Snip Diagonal Corner Rectangle 17"/>
          <p:cNvSpPr/>
          <p:nvPr/>
        </p:nvSpPr>
        <p:spPr>
          <a:xfrm>
            <a:off x="377917" y="3748282"/>
            <a:ext cx="9150166" cy="748860"/>
          </a:xfrm>
          <a:prstGeom prst="snip2DiagRect">
            <a:avLst/>
          </a:prstGeom>
          <a:solidFill>
            <a:srgbClr val="002060"/>
          </a:soli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600" b="1" dirty="0">
                <a:solidFill>
                  <a:schemeClr val="bg1"/>
                </a:solidFill>
                <a:latin typeface="Arial" panose="020B0604020202020204" pitchFamily="34" charset="0"/>
                <a:cs typeface="Arial" panose="020B0604020202020204" pitchFamily="34" charset="0"/>
              </a:rPr>
              <a:t>C-K theory is a general theory of design reasoning (</a:t>
            </a:r>
            <a:r>
              <a:rPr lang="en-US" sz="1600" b="1" dirty="0" err="1">
                <a:solidFill>
                  <a:schemeClr val="bg1"/>
                </a:solidFill>
                <a:latin typeface="Arial" panose="020B0604020202020204" pitchFamily="34" charset="0"/>
                <a:cs typeface="Arial" panose="020B0604020202020204" pitchFamily="34" charset="0"/>
              </a:rPr>
              <a:t>Hatchuel</a:t>
            </a:r>
            <a:r>
              <a:rPr lang="en-US" sz="1600" b="1" dirty="0">
                <a:solidFill>
                  <a:schemeClr val="bg1"/>
                </a:solidFill>
                <a:latin typeface="Arial" panose="020B0604020202020204" pitchFamily="34" charset="0"/>
                <a:cs typeface="Arial" panose="020B0604020202020204" pitchFamily="34" charset="0"/>
              </a:rPr>
              <a:t> and Weil 1999, 2002, 2003,</a:t>
            </a:r>
            <a:br>
              <a:rPr lang="en-US" sz="1600" b="1" dirty="0">
                <a:solidFill>
                  <a:schemeClr val="bg1"/>
                </a:solidFill>
                <a:latin typeface="Arial" panose="020B0604020202020204" pitchFamily="34" charset="0"/>
                <a:cs typeface="Arial" panose="020B0604020202020204" pitchFamily="34" charset="0"/>
              </a:rPr>
            </a:br>
            <a:r>
              <a:rPr lang="en-US" sz="1600" b="1" dirty="0" err="1">
                <a:solidFill>
                  <a:schemeClr val="bg1"/>
                </a:solidFill>
                <a:latin typeface="Arial" panose="020B0604020202020204" pitchFamily="34" charset="0"/>
                <a:cs typeface="Arial" panose="020B0604020202020204" pitchFamily="34" charset="0"/>
              </a:rPr>
              <a:t>Hatchuel</a:t>
            </a:r>
            <a:r>
              <a:rPr lang="en-US" sz="1600" b="1" dirty="0">
                <a:solidFill>
                  <a:schemeClr val="bg1"/>
                </a:solidFill>
                <a:latin typeface="Arial" panose="020B0604020202020204" pitchFamily="34" charset="0"/>
                <a:cs typeface="Arial" panose="020B0604020202020204" pitchFamily="34" charset="0"/>
              </a:rPr>
              <a:t> 2002, </a:t>
            </a:r>
            <a:r>
              <a:rPr lang="en-US" sz="1600" b="1" dirty="0" err="1">
                <a:solidFill>
                  <a:schemeClr val="bg1"/>
                </a:solidFill>
                <a:latin typeface="Arial" panose="020B0604020202020204" pitchFamily="34" charset="0"/>
                <a:cs typeface="Arial" panose="020B0604020202020204" pitchFamily="34" charset="0"/>
              </a:rPr>
              <a:t>Hatchuel</a:t>
            </a:r>
            <a:r>
              <a:rPr lang="en-US" sz="1600" b="1" dirty="0">
                <a:solidFill>
                  <a:schemeClr val="bg1"/>
                </a:solidFill>
                <a:latin typeface="Arial" panose="020B0604020202020204" pitchFamily="34" charset="0"/>
                <a:cs typeface="Arial" panose="020B0604020202020204" pitchFamily="34" charset="0"/>
              </a:rPr>
              <a:t> et al. 2004)</a:t>
            </a:r>
          </a:p>
        </p:txBody>
      </p:sp>
      <p:sp>
        <p:nvSpPr>
          <p:cNvPr id="19" name="Snip Diagonal Corner Rectangle 18"/>
          <p:cNvSpPr/>
          <p:nvPr/>
        </p:nvSpPr>
        <p:spPr>
          <a:xfrm>
            <a:off x="377917" y="4924608"/>
            <a:ext cx="9150166" cy="748860"/>
          </a:xfrm>
          <a:prstGeom prst="snip2DiagRect">
            <a:avLst/>
          </a:prstGeom>
          <a:solidFill>
            <a:srgbClr val="002060"/>
          </a:soli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600" b="1" dirty="0">
                <a:solidFill>
                  <a:schemeClr val="bg1"/>
                </a:solidFill>
                <a:latin typeface="Arial" panose="020B0604020202020204" pitchFamily="34" charset="0"/>
                <a:cs typeface="Arial" panose="020B0604020202020204" pitchFamily="34" charset="0"/>
              </a:rPr>
              <a:t>C-K theory suggests a distinction between concepts (propositions about new objects) and their interaction with the knowledge (propositions about known objects) of the designer</a:t>
            </a:r>
          </a:p>
        </p:txBody>
      </p:sp>
    </p:spTree>
    <p:extLst>
      <p:ext uri="{BB962C8B-B14F-4D97-AF65-F5344CB8AC3E}">
        <p14:creationId xmlns:p14="http://schemas.microsoft.com/office/powerpoint/2010/main" val="3724225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3710</TotalTime>
  <Words>1266</Words>
  <Application>Microsoft Office PowerPoint</Application>
  <PresentationFormat>A4 Paper (210x297 mm)</PresentationFormat>
  <Paragraphs>151</Paragraphs>
  <Slides>13</Slides>
  <Notes>13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13</vt:i4>
      </vt:variant>
    </vt:vector>
  </HeadingPairs>
  <TitlesOfParts>
    <vt:vector size="24" baseType="lpstr">
      <vt:lpstr>Arial</vt:lpstr>
      <vt:lpstr>Calibri</vt:lpstr>
      <vt:lpstr>Cambria Math</vt:lpstr>
      <vt:lpstr>DINPro</vt:lpstr>
      <vt:lpstr>DINPro-Black</vt:lpstr>
      <vt:lpstr>DINPro-Light</vt:lpstr>
      <vt:lpstr>DINPro-Medium</vt:lpstr>
      <vt:lpstr>Garamond</vt:lpstr>
      <vt:lpstr>Times New Roman</vt:lpstr>
      <vt:lpstr>Wingdings</vt:lpstr>
      <vt:lpstr>Office Theme</vt:lpstr>
      <vt:lpstr>Supporting Policy Design:  Lesson Learned From Water Management In The Apulia Region (Italy)</vt:lpstr>
      <vt:lpstr>How to support public policy design</vt:lpstr>
      <vt:lpstr>Agricultural Water Management  In The Apulia Region/1</vt:lpstr>
      <vt:lpstr>AWM In The Apulia Region/2</vt:lpstr>
      <vt:lpstr>AWM In The Apulia Region/3</vt:lpstr>
      <vt:lpstr>AWM In The Apulia Region/4</vt:lpstr>
      <vt:lpstr>AWM In The Apulia Region/5</vt:lpstr>
      <vt:lpstr>Public Policy Design</vt:lpstr>
      <vt:lpstr>Design Theory/1</vt:lpstr>
      <vt:lpstr>Design Theory/2</vt:lpstr>
      <vt:lpstr>Conclusion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zz</dc:title>
  <dc:creator>Irene</dc:creator>
  <cp:lastModifiedBy>Irene Pluchinotta</cp:lastModifiedBy>
  <cp:revision>338</cp:revision>
  <dcterms:created xsi:type="dcterms:W3CDTF">2015-01-31T13:52:49Z</dcterms:created>
  <dcterms:modified xsi:type="dcterms:W3CDTF">2016-05-19T08:22:45Z</dcterms:modified>
</cp:coreProperties>
</file>